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i.org/10.3390/app11020819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ebi.ac.uk/ena/browser/api/swagger-ui.html" TargetMode="External"/><Relationship Id="rId4" Type="http://schemas.openxmlformats.org/officeDocument/2006/relationships/hyperlink" Target="https://www.ebi.ac.uk/ena/portal/api/swagger-ui/index.html" TargetMode="External"/><Relationship Id="rId3" Type="http://schemas.openxmlformats.org/officeDocument/2006/relationships/hyperlink" Target="https://www.ebi.ac.uk/ena/browser/home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hyperlink" Target="https://cancer.sanger.ac.uk/cosmic" TargetMode="External"/><Relationship Id="rId7" Type="http://schemas.openxmlformats.org/officeDocument/2006/relationships/image" Target="../media/image10.png"/><Relationship Id="rId6" Type="http://schemas.openxmlformats.org/officeDocument/2006/relationships/hyperlink" Target="https://gnomad.broadinstitute.org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academic.oup.com/bioinformaticsadvances/pages/instructions-to-authors&#13;" TargetMode="External"/><Relationship Id="rId3" Type="http://schemas.openxmlformats.org/officeDocument/2006/relationships/image" Target="../media/image8.png"/><Relationship Id="rId2" Type="http://schemas.openxmlformats.org/officeDocument/2006/relationships/hyperlink" Target="https://ngdc.cncb.ac.cn/databasecommons/" TargetMode="External"/><Relationship Id="rId14" Type="http://schemas.openxmlformats.org/officeDocument/2006/relationships/slideLayout" Target="../slideLayouts/slideLayout2.xml"/><Relationship Id="rId13" Type="http://schemas.openxmlformats.org/officeDocument/2006/relationships/hyperlink" Target="https://beacon-network.elixir-europe.org/" TargetMode="External"/><Relationship Id="rId12" Type="http://schemas.openxmlformats.org/officeDocument/2006/relationships/image" Target="../media/image13.png"/><Relationship Id="rId11" Type="http://schemas.openxmlformats.org/officeDocument/2006/relationships/hyperlink" Target="https://www.iedb.org/_x000B_" TargetMode="External"/><Relationship Id="rId10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Outline of session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de-DE" altLang="en-US" sz="2000">
                <a:latin typeface="Calibri" charset="0"/>
                <a:sym typeface="+mn-ea"/>
              </a:rPr>
              <a:t>C</a:t>
            </a:r>
            <a:r>
              <a:rPr lang="en-US" sz="2000">
                <a:sym typeface="+mn-ea"/>
              </a:rPr>
              <a:t>omputational genomics pipelines</a:t>
            </a:r>
            <a:endParaRPr lang="en-US" sz="2000"/>
          </a:p>
          <a:p>
            <a:pPr lvl="1"/>
            <a:r>
              <a:rPr lang="de-DE" sz="2000">
                <a:latin typeface="Calibri" charset="0"/>
                <a:sym typeface="+mn-ea"/>
              </a:rPr>
              <a:t>Variant annotation</a:t>
            </a:r>
            <a:endParaRPr lang="en-US" sz="2000"/>
          </a:p>
          <a:p>
            <a:r>
              <a:rPr lang="de-DE" altLang="en-US">
                <a:latin typeface="Calibri" charset="0"/>
              </a:rPr>
              <a:t>Online biological databases and genome browsers</a:t>
            </a:r>
            <a:endParaRPr lang="en-US"/>
          </a:p>
          <a:p>
            <a:r>
              <a:rPr lang="en-US"/>
              <a:t>Single cell approaches</a:t>
            </a:r>
            <a:endParaRPr lang="en-US"/>
          </a:p>
          <a:p>
            <a:r>
              <a:rPr lang="en-US"/>
              <a:t>Proteomics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/>
              <a:t>Computational genomics pipelines - variant annotation</a:t>
            </a:r>
            <a:endParaRPr lang="en-US" sz="1800"/>
          </a:p>
        </p:txBody>
      </p:sp>
      <p:sp>
        <p:nvSpPr>
          <p:cNvPr id="5" name="Text Box 4"/>
          <p:cNvSpPr txBox="1"/>
          <p:nvPr/>
        </p:nvSpPr>
        <p:spPr>
          <a:xfrm>
            <a:off x="6428740" y="4396105"/>
            <a:ext cx="5029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/>
              <a:t>Figure 1 from </a:t>
            </a:r>
            <a:r>
              <a:rPr lang="en-US" sz="1200">
                <a:hlinkClick r:id="rId1" action="ppaction://hlinkfile"/>
              </a:rPr>
              <a:t>https://doi.org/10.3390/app11020819</a:t>
            </a:r>
            <a:r>
              <a:rPr lang="en-US" sz="1200"/>
              <a:t> (Pös, 2021)</a:t>
            </a:r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7447280" y="5882640"/>
            <a:ext cx="338328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1400"/>
              <a:t>Standard input: 	VCF</a:t>
            </a:r>
            <a:br>
              <a:rPr lang="en-US" sz="1400"/>
            </a:br>
            <a:r>
              <a:rPr lang="en-US" sz="1400"/>
              <a:t>Standard output: 	VCF</a:t>
            </a:r>
            <a:endParaRPr lang="en-US" sz="140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7700" y="1509395"/>
            <a:ext cx="5233670" cy="51104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Given a set of aligned reads (allowing mismatches!) we aim to identify </a:t>
            </a:r>
            <a:endParaRPr lang="en-US" sz="1200"/>
          </a:p>
          <a:p>
            <a:r>
              <a:rPr lang="en-US" sz="1200"/>
              <a:t>Challenges:</a:t>
            </a:r>
            <a:endParaRPr lang="en-US" sz="1200"/>
          </a:p>
          <a:p>
            <a:pPr lvl="1"/>
            <a:r>
              <a:rPr lang="en-US" sz="1020"/>
              <a:t>bla</a:t>
            </a:r>
            <a:endParaRPr lang="en-US" sz="1020"/>
          </a:p>
          <a:p>
            <a:pPr lvl="0"/>
            <a:r>
              <a:rPr lang="en-US" sz="1200"/>
              <a:t>bla</a:t>
            </a:r>
            <a:endParaRPr lang="en-US" sz="1200"/>
          </a:p>
          <a:p>
            <a:pPr lvl="0"/>
            <a:r>
              <a:rPr lang="en-US" sz="1200"/>
              <a:t>Applications:</a:t>
            </a:r>
            <a:endParaRPr lang="en-US" sz="1200"/>
          </a:p>
          <a:p>
            <a:pPr lvl="1"/>
            <a:r>
              <a:rPr lang="en-US" sz="1020"/>
              <a:t>bla</a:t>
            </a:r>
            <a:endParaRPr lang="en-US" sz="1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Online biological databases</a:t>
            </a:r>
            <a:endParaRPr lang="de-DE" altLang="en-US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4244340"/>
            <a:ext cx="6042025" cy="21621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157470" y="6457315"/>
            <a:ext cx="1179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 sz="1200">
                <a:latin typeface="Calibri" charset="0"/>
              </a:rPr>
              <a:t>(Amid, 2020)</a:t>
            </a:r>
            <a:endParaRPr lang="de-DE" altLang="en-US" sz="1200">
              <a:latin typeface="Calibri" charset="0"/>
            </a:endParaRPr>
          </a:p>
        </p:txBody>
      </p:sp>
      <p:pic>
        <p:nvPicPr>
          <p:cNvPr id="9" name="Picture 8" descr="Screenshot from 2023-09-29 23-54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1359535"/>
            <a:ext cx="2813685" cy="24390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70505" y="1457960"/>
            <a:ext cx="2333625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r>
              <a:rPr lang="de-DE" altLang="en-US" sz="1000">
                <a:latin typeface="Calibri" charset="0"/>
              </a:rPr>
              <a:t>Databases are synchronized daily</a:t>
            </a:r>
            <a:endParaRPr lang="de-DE" altLang="en-US" sz="1000">
              <a:latin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30" y="379095"/>
            <a:ext cx="4767580" cy="24028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956425" y="6457315"/>
            <a:ext cx="503618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de-DE" altLang="en-US" sz="700">
                <a:latin typeface="Calibri" charset="0"/>
              </a:rPr>
              <a:t>https://www.ebi.ac.uk/training/online/courses/ena-quick-tour/what-is-ena/what-can-i-do-with-resource-name/</a:t>
            </a:r>
            <a:endParaRPr lang="de-DE" altLang="en-US" sz="700">
              <a:latin typeface="Calibri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5" y="3540125"/>
            <a:ext cx="2144395" cy="260858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7300595" y="2602865"/>
            <a:ext cx="1537970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r>
              <a:rPr lang="de-DE" altLang="en-US" sz="1000">
                <a:latin typeface="Calibri" charset="0"/>
              </a:rPr>
              <a:t>ENA metadata model</a:t>
            </a:r>
            <a:endParaRPr lang="de-DE" altLang="en-US" sz="1000">
              <a:latin typeface="Calibri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397365" y="5711190"/>
            <a:ext cx="2487295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r>
              <a:rPr lang="de-DE" altLang="en-US" sz="1000">
                <a:latin typeface="Calibri" charset="0"/>
              </a:rPr>
              <a:t>ENA‘s three tiered data architecture</a:t>
            </a:r>
            <a:endParaRPr lang="de-DE" altLang="en-US" sz="1000"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5419090" cy="1325880"/>
          </a:xfrm>
        </p:spPr>
        <p:txBody>
          <a:bodyPr/>
          <a:p>
            <a:r>
              <a:rPr lang="de-DE" altLang="en-US">
                <a:latin typeface="Calibri" charset="0"/>
              </a:rPr>
              <a:t>Navigating ENA data and REST APIs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7560" y="1421130"/>
            <a:ext cx="4766310" cy="21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shot from 2023-10-02 07-40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0" y="579755"/>
            <a:ext cx="5077460" cy="4420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9"/>
          <p:cNvSpPr txBox="1"/>
          <p:nvPr/>
        </p:nvSpPr>
        <p:spPr>
          <a:xfrm>
            <a:off x="1884680" y="3700145"/>
            <a:ext cx="3679190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de-DE" altLang="en-US" sz="1000">
                <a:latin typeface="Calibri" charset="0"/>
              </a:rPr>
              <a:t>Web browser </a:t>
            </a:r>
            <a:r>
              <a:rPr lang="de-DE" altLang="en-US" sz="1000">
                <a:latin typeface="Calibri" charset="0"/>
                <a:hlinkClick r:id="rId3" action="ppaction://hlinkfile"/>
              </a:rPr>
              <a:t>https://www.ebi.ac.uk/ena/browser/home</a:t>
            </a:r>
            <a:endParaRPr lang="de-DE" altLang="en-US" sz="1000">
              <a:latin typeface="Calibri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403465" y="5165090"/>
            <a:ext cx="3966845" cy="5530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de-DE" altLang="en-US" sz="1000">
                <a:latin typeface="Calibri" charset="0"/>
              </a:rPr>
              <a:t>REST API for programmatic access</a:t>
            </a:r>
            <a:br>
              <a:rPr lang="de-DE" altLang="en-US" sz="1000">
                <a:latin typeface="Calibri" charset="0"/>
              </a:rPr>
            </a:br>
            <a:r>
              <a:rPr lang="de-DE" altLang="en-US" sz="1000">
                <a:latin typeface="Calibri" charset="0"/>
                <a:hlinkClick r:id="rId4" action="ppaction://hlinkfile"/>
              </a:rPr>
              <a:t>https://www.ebi.ac.uk/ena/portal/api/swagger-ui/index.html</a:t>
            </a:r>
            <a:br>
              <a:rPr lang="de-DE" altLang="en-US" sz="1000">
                <a:latin typeface="Calibri" charset="0"/>
              </a:rPr>
            </a:br>
            <a:r>
              <a:rPr lang="de-DE" altLang="en-US" sz="1000">
                <a:latin typeface="Calibri" charset="0"/>
                <a:hlinkClick r:id="rId5" action="ppaction://hlinkfile"/>
              </a:rPr>
              <a:t>https://www.ebi.ac.uk/ena/browser/api/swagger-ui.html</a:t>
            </a:r>
            <a:endParaRPr lang="de-DE" altLang="en-US" sz="1000">
              <a:latin typeface="Calibri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19910" y="6116320"/>
            <a:ext cx="320738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de-DE" altLang="en-US" sz="2400">
                <a:latin typeface="Calibri" charset="0"/>
              </a:rPr>
              <a:t>Practical use case 1</a:t>
            </a:r>
            <a:endParaRPr lang="de-DE" altLang="en-US" sz="2400">
              <a:latin typeface="Calibri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64785" y="5810885"/>
            <a:ext cx="6105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/>
              <a:t>https://ena-docs.readthedocs.io/en/latest/retrieval/programmatic-access.html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749300" y="4178300"/>
            <a:ext cx="4814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000" b="1">
                <a:latin typeface="Calibri" charset="0"/>
              </a:rPr>
              <a:t>API</a:t>
            </a:r>
            <a:r>
              <a:rPr lang="de-DE" altLang="en-US" sz="1000">
                <a:latin typeface="Calibri" charset="0"/>
              </a:rPr>
              <a:t>: Application Programming Interface</a:t>
            </a:r>
            <a:endParaRPr lang="de-DE" altLang="en-US" sz="1000">
              <a:latin typeface="Calibri" charset="0"/>
            </a:endParaRPr>
          </a:p>
          <a:p>
            <a:r>
              <a:rPr lang="de-DE" altLang="en-US" sz="1000" b="1">
                <a:latin typeface="Calibri" charset="0"/>
              </a:rPr>
              <a:t>REST</a:t>
            </a:r>
            <a:r>
              <a:rPr lang="de-DE" altLang="en-US" sz="1000">
                <a:latin typeface="Calibri" charset="0"/>
              </a:rPr>
              <a:t>: Representational State Transfer</a:t>
            </a:r>
            <a:endParaRPr lang="de-DE" altLang="en-US" sz="1000">
              <a:latin typeface="Calibri" charset="0"/>
            </a:endParaRPr>
          </a:p>
          <a:p>
            <a:endParaRPr lang="de-DE" altLang="en-US" sz="1000">
              <a:latin typeface="Calibri" charset="0"/>
            </a:endParaRPr>
          </a:p>
          <a:p>
            <a:r>
              <a:rPr lang="de-DE" altLang="en-US" sz="1000">
                <a:latin typeface="Calibri" charset="0"/>
              </a:rPr>
              <a:t>REST is a software architecture, the one used by the World Wide Web, and it can be summarised in stateless systems</a:t>
            </a:r>
            <a:endParaRPr lang="de-DE" altLang="en-US" sz="1000">
              <a:latin typeface="Calibri" charset="0"/>
            </a:endParaRPr>
          </a:p>
          <a:p>
            <a:endParaRPr lang="de-DE" altLang="en-US" sz="1000">
              <a:latin typeface="Calibri" charset="0"/>
            </a:endParaRPr>
          </a:p>
          <a:p>
            <a:r>
              <a:rPr lang="de-DE" altLang="en-US" sz="1000">
                <a:latin typeface="Calibri" charset="0"/>
              </a:rPr>
              <a:t>An API is used to programmatically access a resource</a:t>
            </a:r>
            <a:endParaRPr lang="de-DE" altLang="en-US" sz="1000">
              <a:latin typeface="Calibri" charset="0"/>
            </a:endParaRPr>
          </a:p>
          <a:p>
            <a:endParaRPr lang="de-DE" altLang="en-US" sz="1000">
              <a:latin typeface="Calibri" charset="0"/>
            </a:endParaRPr>
          </a:p>
          <a:p>
            <a:r>
              <a:rPr lang="de-DE" altLang="en-US" sz="1000">
                <a:latin typeface="Calibri" charset="0"/>
              </a:rPr>
              <a:t>REST APIs are the current state of the art to access online databases programmatically</a:t>
            </a:r>
            <a:endParaRPr lang="de-DE" altLang="en-US" sz="1000">
              <a:latin typeface="Calibri" charset="0"/>
            </a:endParaRPr>
          </a:p>
          <a:p>
            <a:endParaRPr lang="de-DE" altLang="en-US" sz="1000">
              <a:latin typeface="Calibri" charset="0"/>
            </a:endParaRPr>
          </a:p>
          <a:p>
            <a:endParaRPr lang="de-DE" altLang="en-US" sz="1000">
              <a:latin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513825" y="3863340"/>
            <a:ext cx="3242282" cy="2632529"/>
            <a:chOff x="1031" y="2253"/>
            <a:chExt cx="6176" cy="5014"/>
          </a:xfrm>
        </p:grpSpPr>
        <p:pic>
          <p:nvPicPr>
            <p:cNvPr id="16" name="Content Placeholder 5" descr="Screenshot from 2023-09-29 07-04-3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2" y="2253"/>
              <a:ext cx="6175" cy="41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 Box 20"/>
            <p:cNvSpPr txBox="1"/>
            <p:nvPr/>
          </p:nvSpPr>
          <p:spPr>
            <a:xfrm>
              <a:off x="1031" y="6566"/>
              <a:ext cx="6176" cy="7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sz="900">
                  <a:hlinkClick r:id="rId2" action="ppaction://hlinkfile"/>
                </a:rPr>
                <a:t>https://ngdc.cncb.ac.cn/databasecommons/</a:t>
              </a:r>
              <a:br>
                <a:rPr lang="en-US" sz="900"/>
              </a:br>
              <a:r>
                <a:rPr lang="de-DE" altLang="en-US" sz="900">
                  <a:latin typeface="Calibri" charset="0"/>
                </a:rPr>
                <a:t>(Ma, 2022)</a:t>
              </a:r>
              <a:endParaRPr lang="de-DE" altLang="en-US" sz="900">
                <a:latin typeface="Calibri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More and more biological databases</a:t>
            </a:r>
            <a:endParaRPr lang="de-DE" altLang="en-US">
              <a:latin typeface="Calibri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0360" y="1221740"/>
            <a:ext cx="3780790" cy="2440940"/>
            <a:chOff x="3906" y="6590"/>
            <a:chExt cx="5954" cy="3844"/>
          </a:xfrm>
        </p:grpSpPr>
        <p:pic>
          <p:nvPicPr>
            <p:cNvPr id="14" name="Content Placeholder 3" descr="Screenshot from 2023-09-29 06-54-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1" y="6590"/>
              <a:ext cx="4934" cy="34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 Box 14"/>
            <p:cNvSpPr txBox="1"/>
            <p:nvPr/>
          </p:nvSpPr>
          <p:spPr>
            <a:xfrm>
              <a:off x="3906" y="10121"/>
              <a:ext cx="5954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700">
                  <a:hlinkClick r:id="rId4" action="ppaction://hlinkfile"/>
                </a:rPr>
                <a:t>https://academic.oup.com/bioinformaticsadvances/pages/instructions-to-authors</a:t>
              </a:r>
              <a:endParaRPr lang="en-US" sz="700"/>
            </a:p>
          </p:txBody>
        </p:sp>
      </p:grpSp>
      <p:pic>
        <p:nvPicPr>
          <p:cNvPr id="24" name="Picture 23" descr="Screenshot from 2023-10-02 23-29-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475" y="258445"/>
            <a:ext cx="3157855" cy="152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 Box 24"/>
          <p:cNvSpPr txBox="1"/>
          <p:nvPr/>
        </p:nvSpPr>
        <p:spPr>
          <a:xfrm>
            <a:off x="7737475" y="1844040"/>
            <a:ext cx="316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900">
                <a:latin typeface="Calibri" charset="0"/>
                <a:hlinkClick r:id="rId6" action="ppaction://hlinkfile"/>
              </a:rPr>
              <a:t>https://gnomad.broadinstitute.org/</a:t>
            </a:r>
            <a:r>
              <a:rPr lang="de-DE" altLang="en-US" sz="900">
                <a:latin typeface="Calibri" charset="0"/>
              </a:rPr>
              <a:t> (Karczewski, 2020)</a:t>
            </a:r>
            <a:endParaRPr lang="de-DE" altLang="en-US" sz="900">
              <a:latin typeface="Calibri" charset="0"/>
            </a:endParaRPr>
          </a:p>
        </p:txBody>
      </p:sp>
      <p:pic>
        <p:nvPicPr>
          <p:cNvPr id="26" name="Picture 25" descr="Screenshot from 2023-10-02 23-35-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385" y="2346325"/>
            <a:ext cx="3121025" cy="1658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Text Box 26"/>
          <p:cNvSpPr txBox="1"/>
          <p:nvPr/>
        </p:nvSpPr>
        <p:spPr>
          <a:xfrm>
            <a:off x="7828280" y="4046855"/>
            <a:ext cx="310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900">
                <a:latin typeface="Calibri" charset="0"/>
                <a:hlinkClick r:id="rId8" action="ppaction://hlinkfile"/>
              </a:rPr>
              <a:t>https://cancer.sanger.ac.uk/cosmic</a:t>
            </a:r>
            <a:br>
              <a:rPr lang="de-DE" altLang="en-US" sz="900">
                <a:latin typeface="Calibri" charset="0"/>
              </a:rPr>
            </a:br>
            <a:r>
              <a:rPr lang="de-DE" altLang="en-US" sz="900">
                <a:latin typeface="Calibri" charset="0"/>
              </a:rPr>
              <a:t>(Tate, 2019)</a:t>
            </a:r>
            <a:endParaRPr lang="de-DE" altLang="en-US" sz="900">
              <a:latin typeface="Calibri" charset="0"/>
            </a:endParaRPr>
          </a:p>
        </p:txBody>
      </p:sp>
      <p:pic>
        <p:nvPicPr>
          <p:cNvPr id="29" name="Picture 28" descr="Screenshot from 2023-10-02 23-41-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385" y="4574540"/>
            <a:ext cx="3169920" cy="1741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 Box 29"/>
          <p:cNvSpPr txBox="1"/>
          <p:nvPr/>
        </p:nvSpPr>
        <p:spPr>
          <a:xfrm>
            <a:off x="7827645" y="6379210"/>
            <a:ext cx="312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900">
                <a:latin typeface="Calibri" charset="0"/>
                <a:hlinkClick r:id="rId8" action="ppaction://hlinkfile"/>
              </a:rPr>
              <a:t>https://www.ebi.ac.uk/ipd/</a:t>
            </a:r>
            <a:br>
              <a:rPr lang="de-DE" altLang="en-US" sz="900">
                <a:latin typeface="Calibri" charset="0"/>
              </a:rPr>
            </a:br>
            <a:r>
              <a:rPr lang="de-DE" altLang="en-US" sz="900">
                <a:latin typeface="Calibri" charset="0"/>
              </a:rPr>
              <a:t>(Robinson, 2013)</a:t>
            </a:r>
            <a:endParaRPr lang="de-DE" altLang="en-US" sz="900">
              <a:latin typeface="Calibri" charset="0"/>
            </a:endParaRPr>
          </a:p>
        </p:txBody>
      </p:sp>
      <p:pic>
        <p:nvPicPr>
          <p:cNvPr id="31" name="Picture 30" descr="Screenshot from 2023-10-02 23-53-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5300" y="1276350"/>
            <a:ext cx="3046730" cy="2282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 Box 31"/>
          <p:cNvSpPr txBox="1"/>
          <p:nvPr/>
        </p:nvSpPr>
        <p:spPr>
          <a:xfrm>
            <a:off x="4305300" y="3605530"/>
            <a:ext cx="304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900">
                <a:latin typeface="Calibri" charset="0"/>
                <a:hlinkClick r:id="rId11" action="ppaction://hlinkfile"/>
              </a:rPr>
              <a:t>https://www.iedb.org/</a:t>
            </a:r>
            <a:br>
              <a:rPr lang="de-DE" altLang="en-US" sz="900">
                <a:latin typeface="Calibri" charset="0"/>
                <a:hlinkClick r:id="rId11" action="ppaction://hlinkfile"/>
              </a:rPr>
            </a:br>
            <a:r>
              <a:rPr lang="de-DE" altLang="en-US" sz="900">
                <a:latin typeface="Calibri" charset="0"/>
              </a:rPr>
              <a:t>(Vita, 2019)</a:t>
            </a:r>
            <a:endParaRPr lang="de-DE" altLang="en-US" sz="900">
              <a:latin typeface="Calibri" charset="0"/>
            </a:endParaRPr>
          </a:p>
        </p:txBody>
      </p:sp>
      <p:pic>
        <p:nvPicPr>
          <p:cNvPr id="33" name="Picture 32" descr="Screenshot from 2023-10-03 00-03-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1975" y="4104640"/>
            <a:ext cx="2913380" cy="227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 Box 33"/>
          <p:cNvSpPr txBox="1"/>
          <p:nvPr/>
        </p:nvSpPr>
        <p:spPr>
          <a:xfrm>
            <a:off x="4371975" y="6417945"/>
            <a:ext cx="291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900">
                <a:latin typeface="Calibri" charset="0"/>
                <a:hlinkClick r:id="rId13" action="ppaction://hlinkfile"/>
              </a:rPr>
              <a:t>https://beacon-network.elixir-europe.org/</a:t>
            </a:r>
            <a:br>
              <a:rPr lang="de-DE" altLang="en-US" sz="900">
                <a:latin typeface="Calibri" charset="0"/>
                <a:hlinkClick r:id="rId13" action="ppaction://hlinkfile"/>
              </a:rPr>
            </a:br>
            <a:r>
              <a:rPr lang="de-DE" altLang="en-US" sz="900">
                <a:latin typeface="Calibri" charset="0"/>
              </a:rPr>
              <a:t>(Rueda, 2022)</a:t>
            </a:r>
            <a:endParaRPr lang="de-DE" altLang="en-US" sz="900"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Online genome browsers</a:t>
            </a:r>
            <a:endParaRPr lang="de-DE" altLang="en-US">
              <a:latin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0690" y="4762500"/>
            <a:ext cx="1937385" cy="627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1663700"/>
            <a:ext cx="5966460" cy="3103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663700"/>
            <a:ext cx="5165725" cy="3104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560" y="4847590"/>
            <a:ext cx="1599565" cy="436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highlight>
                  <a:srgbClr val="FFFF00"/>
                </a:highlight>
                <a:latin typeface="Calibri" charset="0"/>
              </a:rPr>
              <a:t>FAIR sharing</a:t>
            </a:r>
            <a:endParaRPr lang="de-DE" altLang="en-US">
              <a:highlight>
                <a:srgbClr val="FFFF00"/>
              </a:highlight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https://fairsharing.org/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Presentation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OpenSymbol</vt:lpstr>
      <vt:lpstr>Calibri</vt:lpstr>
      <vt:lpstr>Phetsarath OT</vt:lpstr>
      <vt:lpstr>Office Theme</vt:lpstr>
      <vt:lpstr>PowerPoint 演示文稿</vt:lpstr>
      <vt:lpstr>Outline of session</vt:lpstr>
      <vt:lpstr>Computational genomics pipelines - variant annotation</vt:lpstr>
      <vt:lpstr>Online biological databases</vt:lpstr>
      <vt:lpstr>Navigating ENA data and REST APIs</vt:lpstr>
      <vt:lpstr>More and more biological databases</vt:lpstr>
      <vt:lpstr>Online genome browsers</vt:lpstr>
      <vt:lpstr>PowerPoint 演示文稿</vt:lpstr>
      <vt:lpstr>FAIR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priesgo</cp:lastModifiedBy>
  <cp:revision>9</cp:revision>
  <dcterms:created xsi:type="dcterms:W3CDTF">2023-10-07T05:12:33Z</dcterms:created>
  <dcterms:modified xsi:type="dcterms:W3CDTF">2023-10-07T05:12:33Z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