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3"/>
    <p:sldId id="258" r:id="rId4"/>
    <p:sldId id="259" r:id="rId5"/>
    <p:sldId id="260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image" Target="../media/image1.png"/><Relationship Id="rId2" Type="http://schemas.openxmlformats.org/officeDocument/2006/relationships/hyperlink" Target="mailto:pablo.riesgoferreiro@tron-mainz.de" TargetMode="External"/><Relationship Id="rId1" Type="http://schemas.openxmlformats.org/officeDocument/2006/relationships/hyperlink" Target="mailto:blokesch@fb2.fra-uas.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oi.org/10.3390/app1102081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altLang="zh-CN">
                <a:latin typeface="Calibri" charset="0"/>
              </a:rPr>
              <a:t>Introduction to Bioinformatics</a:t>
            </a:r>
            <a:endParaRPr lang="de-DE" altLang="zh-CN">
              <a:latin typeface="Calibri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573655"/>
          </a:xfrm>
        </p:spPr>
        <p:txBody>
          <a:bodyPr>
            <a:normAutofit fontScale="60000"/>
          </a:bodyPr>
          <a:lstStyle/>
          <a:p>
            <a:r>
              <a:rPr lang="de-DE" altLang="zh-CN">
                <a:latin typeface="Calibri" charset="0"/>
              </a:rPr>
              <a:t>Study program: Bioprocess Engineering</a:t>
            </a:r>
            <a:endParaRPr lang="de-DE" altLang="zh-CN">
              <a:latin typeface="Calibri" charset="0"/>
            </a:endParaRPr>
          </a:p>
          <a:p>
            <a:r>
              <a:rPr lang="de-DE" altLang="zh-CN">
                <a:latin typeface="Calibri" charset="0"/>
              </a:rPr>
              <a:t>Elective Module (Wahlpflichtmodul)</a:t>
            </a:r>
            <a:endParaRPr lang="de-DE" altLang="zh-CN">
              <a:latin typeface="Calibri" charset="0"/>
            </a:endParaRPr>
          </a:p>
          <a:p>
            <a:r>
              <a:rPr lang="de-DE" altLang="zh-CN">
                <a:latin typeface="Calibri" charset="0"/>
              </a:rPr>
              <a:t>9th October to 13th October</a:t>
            </a:r>
            <a:endParaRPr lang="de-DE" altLang="zh-CN">
              <a:latin typeface="Calibri" charset="0"/>
            </a:endParaRPr>
          </a:p>
          <a:p>
            <a:r>
              <a:rPr lang="de-DE" altLang="zh-CN">
                <a:latin typeface="Calibri" charset="0"/>
              </a:rPr>
              <a:t>Responsible: Prof. Dr. Axel Blokesch, </a:t>
            </a:r>
            <a:br>
              <a:rPr lang="de-DE" altLang="zh-CN">
                <a:latin typeface="Calibri" charset="0"/>
              </a:rPr>
            </a:br>
            <a:r>
              <a:rPr lang="de-DE" altLang="zh-CN">
                <a:latin typeface="Calibri" charset="0"/>
                <a:hlinkClick r:id="rId1"/>
              </a:rPr>
              <a:t>blokesch@fb2.fra-uas.de</a:t>
            </a:r>
            <a:endParaRPr lang="de-DE" altLang="zh-CN">
              <a:latin typeface="Calibri" charset="0"/>
            </a:endParaRPr>
          </a:p>
          <a:p>
            <a:r>
              <a:rPr lang="de-DE" altLang="zh-CN">
                <a:latin typeface="Calibri" charset="0"/>
              </a:rPr>
              <a:t>by Pablo Riesgo-Ferreiro, TRON gGmbH</a:t>
            </a:r>
            <a:endParaRPr lang="de-DE" altLang="zh-CN">
              <a:latin typeface="Calibri" charset="0"/>
            </a:endParaRPr>
          </a:p>
          <a:p>
            <a:r>
              <a:rPr lang="de-DE" altLang="zh-CN">
                <a:latin typeface="Calibri" charset="0"/>
                <a:hlinkClick r:id="rId2"/>
              </a:rPr>
              <a:t>pablo.riesgoferreiro@tron-mainz.de</a:t>
            </a:r>
            <a:endParaRPr lang="de-DE" altLang="zh-CN">
              <a:latin typeface="Calibri" charset="0"/>
            </a:endParaRPr>
          </a:p>
          <a:p>
            <a:endParaRPr lang="de-DE" altLang="zh-CN">
              <a:latin typeface="Calibri" charset="0"/>
            </a:endParaRPr>
          </a:p>
          <a:p>
            <a:r>
              <a:rPr lang="de-DE" altLang="zh-CN" sz="2600" b="1">
                <a:latin typeface="Calibri" charset="0"/>
              </a:rPr>
              <a:t>Day 2 - Session 2</a:t>
            </a:r>
            <a:endParaRPr lang="de-DE" altLang="zh-CN" sz="2600" b="1">
              <a:latin typeface="Calibri" charset="0"/>
            </a:endParaRPr>
          </a:p>
        </p:txBody>
      </p:sp>
      <p:pic>
        <p:nvPicPr>
          <p:cNvPr id="3" name="Grafik 1"/>
          <p:cNvPicPr>
            <a:picLocks noChangeAspect="1"/>
          </p:cNvPicPr>
          <p:nvPr/>
        </p:nvPicPr>
        <p:blipFill>
          <a:blip r:embed="rId3"/>
          <a:srcRect l="64099" t="12396" r="9508" b="76431"/>
          <a:stretch>
            <a:fillRect/>
          </a:stretch>
        </p:blipFill>
        <p:spPr>
          <a:xfrm>
            <a:off x="9729153" y="949325"/>
            <a:ext cx="1574165" cy="3733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-2147482624" descr="FUA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290" y="842328"/>
            <a:ext cx="1347470" cy="5861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230" y="1806575"/>
            <a:ext cx="2933065" cy="1540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0980" y="1806575"/>
            <a:ext cx="2715895" cy="15665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145" y="3826510"/>
            <a:ext cx="4302125" cy="24206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6140" y="4013200"/>
            <a:ext cx="3340735" cy="18935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charset="0"/>
              </a:rPr>
              <a:t>Outline of session</a:t>
            </a:r>
            <a:endParaRPr lang="de-DE" altLang="en-US"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de-DE" altLang="en-US" sz="2000">
                <a:latin typeface="Calibri" charset="0"/>
                <a:sym typeface="+mn-ea"/>
              </a:rPr>
              <a:t>C</a:t>
            </a:r>
            <a:r>
              <a:rPr lang="en-US" sz="2000">
                <a:sym typeface="+mn-ea"/>
              </a:rPr>
              <a:t>omputational genomics pipelines</a:t>
            </a:r>
            <a:endParaRPr lang="en-US" sz="2000"/>
          </a:p>
          <a:p>
            <a:pPr lvl="1"/>
            <a:r>
              <a:rPr lang="de-DE" sz="2000">
                <a:latin typeface="Calibri" charset="0"/>
                <a:sym typeface="+mn-ea"/>
              </a:rPr>
              <a:t>Variant annotation</a:t>
            </a:r>
            <a:endParaRPr lang="en-US" sz="2000"/>
          </a:p>
          <a:p>
            <a:r>
              <a:rPr lang="de-DE" altLang="en-US">
                <a:latin typeface="Calibri" charset="0"/>
              </a:rPr>
              <a:t>Online biological databases</a:t>
            </a:r>
            <a:endParaRPr lang="de-DE" altLang="en-US">
              <a:latin typeface="Calibri" charset="0"/>
            </a:endParaRPr>
          </a:p>
          <a:p>
            <a:r>
              <a:rPr lang="de-DE" altLang="en-US">
                <a:latin typeface="Calibri" charset="0"/>
              </a:rPr>
              <a:t>Genome browsers</a:t>
            </a:r>
            <a:endParaRPr lang="en-US"/>
          </a:p>
          <a:p>
            <a:r>
              <a:rPr lang="en-US"/>
              <a:t>Single cell approaches</a:t>
            </a:r>
            <a:endParaRPr lang="en-US"/>
          </a:p>
          <a:p>
            <a:r>
              <a:rPr lang="en-US"/>
              <a:t>Proteomics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charset="0"/>
                <a:sym typeface="+mn-ea"/>
              </a:rPr>
              <a:t>C</a:t>
            </a:r>
            <a:r>
              <a:rPr lang="en-US">
                <a:sym typeface="+mn-ea"/>
              </a:rPr>
              <a:t>omputational genomics pipelines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1800"/>
              <a:t>Computational genomics pipelines - variant annotation</a:t>
            </a:r>
            <a:endParaRPr lang="en-US" sz="1800"/>
          </a:p>
        </p:txBody>
      </p:sp>
      <p:sp>
        <p:nvSpPr>
          <p:cNvPr id="5" name="Text Box 4"/>
          <p:cNvSpPr txBox="1"/>
          <p:nvPr/>
        </p:nvSpPr>
        <p:spPr>
          <a:xfrm>
            <a:off x="6428740" y="4396105"/>
            <a:ext cx="50298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/>
              <a:t>Figure 1 from </a:t>
            </a:r>
            <a:r>
              <a:rPr lang="en-US" sz="1200">
                <a:hlinkClick r:id="rId1" action="ppaction://hlinkfile"/>
              </a:rPr>
              <a:t>https://doi.org/10.3390/app11020819</a:t>
            </a:r>
            <a:r>
              <a:rPr lang="en-US" sz="1200"/>
              <a:t> (Pös, 2021)</a:t>
            </a:r>
            <a:endParaRPr lang="en-US" sz="1200"/>
          </a:p>
        </p:txBody>
      </p:sp>
      <p:sp>
        <p:nvSpPr>
          <p:cNvPr id="7" name="Text Box 6"/>
          <p:cNvSpPr txBox="1"/>
          <p:nvPr/>
        </p:nvSpPr>
        <p:spPr>
          <a:xfrm>
            <a:off x="7447280" y="5882640"/>
            <a:ext cx="3383280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1400"/>
              <a:t>Standard input: 	VCF</a:t>
            </a:r>
            <a:br>
              <a:rPr lang="en-US" sz="1400"/>
            </a:br>
            <a:r>
              <a:rPr lang="en-US" sz="1400"/>
              <a:t>Standard output: 	VCF</a:t>
            </a:r>
            <a:endParaRPr lang="en-US" sz="1400"/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647700" y="1509395"/>
            <a:ext cx="5233670" cy="51104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Given a set of aligned reads (allowing mismatches!) we aim to identify </a:t>
            </a:r>
            <a:endParaRPr lang="en-US" sz="1200"/>
          </a:p>
          <a:p>
            <a:r>
              <a:rPr lang="en-US" sz="1200"/>
              <a:t>Challenges:</a:t>
            </a:r>
            <a:endParaRPr lang="en-US" sz="1200"/>
          </a:p>
          <a:p>
            <a:pPr lvl="1"/>
            <a:r>
              <a:rPr lang="en-US" sz="1020"/>
              <a:t>bla</a:t>
            </a:r>
            <a:endParaRPr lang="en-US" sz="1020"/>
          </a:p>
          <a:p>
            <a:pPr lvl="0"/>
            <a:r>
              <a:rPr lang="en-US" sz="1200"/>
              <a:t>bla</a:t>
            </a:r>
            <a:endParaRPr lang="en-US" sz="1200"/>
          </a:p>
          <a:p>
            <a:pPr lvl="0"/>
            <a:r>
              <a:rPr lang="en-US" sz="1200"/>
              <a:t>Applications:</a:t>
            </a:r>
            <a:endParaRPr lang="en-US" sz="1200"/>
          </a:p>
          <a:p>
            <a:pPr lvl="1"/>
            <a:r>
              <a:rPr lang="en-US" sz="1020"/>
              <a:t>bla</a:t>
            </a:r>
            <a:endParaRPr lang="en-US" sz="10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711</Words>
  <Application>WPS Presentation</Application>
  <PresentationFormat>宽屏</PresentationFormat>
  <Paragraphs>35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SimSun</vt:lpstr>
      <vt:lpstr>Wingdings</vt:lpstr>
      <vt:lpstr>DejaVu Sans</vt:lpstr>
      <vt:lpstr>Arial Black</vt:lpstr>
      <vt:lpstr>Microsoft YaHei</vt:lpstr>
      <vt:lpstr>Droid Sans Fallback</vt:lpstr>
      <vt:lpstr>Arial Unicode MS</vt:lpstr>
      <vt:lpstr>SimSun</vt:lpstr>
      <vt:lpstr>Calibri</vt:lpstr>
      <vt:lpstr>Phetsarath OT</vt:lpstr>
      <vt:lpstr>Office Theme</vt:lpstr>
      <vt:lpstr>Introduction to Bioinformatics</vt:lpstr>
      <vt:lpstr>Outline of session</vt:lpstr>
      <vt:lpstr>Computational genomics pipelines</vt:lpstr>
      <vt:lpstr>Computational genomics pipelines - variant annotation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priesgo</cp:lastModifiedBy>
  <cp:revision>7</cp:revision>
  <dcterms:created xsi:type="dcterms:W3CDTF">2023-10-08T04:52:06Z</dcterms:created>
  <dcterms:modified xsi:type="dcterms:W3CDTF">2023-10-08T04:52:06Z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1033-11.1.0.11704</vt:lpwstr>
  </property>
  <property fmtid="{D5CDD505-2E9C-101B-9397-08002B2CF9AE}" pid="3" name="ICV">
    <vt:lpwstr/>
  </property>
</Properties>
</file>