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68" r:id="rId3"/>
    <p:sldId id="331" r:id="rId4"/>
    <p:sldId id="332" r:id="rId5"/>
    <p:sldId id="336" r:id="rId6"/>
    <p:sldId id="337" r:id="rId7"/>
    <p:sldId id="338" r:id="rId8"/>
    <p:sldId id="339" r:id="rId9"/>
    <p:sldId id="340" r:id="rId10"/>
    <p:sldId id="341" r:id="rId11"/>
    <p:sldId id="344" r:id="rId12"/>
    <p:sldId id="345" r:id="rId13"/>
    <p:sldId id="346" r:id="rId14"/>
    <p:sldId id="347" r:id="rId15"/>
    <p:sldId id="355" r:id="rId16"/>
    <p:sldId id="356" r:id="rId17"/>
    <p:sldId id="365" r:id="rId18"/>
    <p:sldId id="366" r:id="rId19"/>
    <p:sldId id="367" r:id="rId20"/>
    <p:sldId id="363" r:id="rId21"/>
    <p:sldId id="364" r:id="rId22"/>
    <p:sldId id="369" r:id="rId23"/>
  </p:sldIdLst>
  <p:sldSz cx="9144000" cy="6858000" type="screen4x3"/>
  <p:notesSz cx="7102475" cy="102314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349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513349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r">
              <a:defRPr sz="1300"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18092"/>
            <a:ext cx="3077739" cy="513348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3093" y="9718092"/>
            <a:ext cx="3077739" cy="513348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r">
              <a:defRPr sz="1300"/>
            </a:lvl1pPr>
          </a:lstStyle>
          <a:p>
            <a:fld id="{AC5B0921-480B-4E8A-951E-0B8CEDF994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3789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349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349"/>
          </a:xfrm>
          <a:prstGeom prst="rect">
            <a:avLst/>
          </a:prstGeom>
        </p:spPr>
        <p:txBody>
          <a:bodyPr vert="horz" lIns="95500" tIns="47750" rIns="95500" bIns="47750" rtlCol="0"/>
          <a:lstStyle>
            <a:lvl1pPr algn="r">
              <a:defRPr sz="1300"/>
            </a:lvl1pPr>
          </a:lstStyle>
          <a:p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00" tIns="47750" rIns="95500" bIns="4775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923879"/>
            <a:ext cx="5681980" cy="4028629"/>
          </a:xfrm>
          <a:prstGeom prst="rect">
            <a:avLst/>
          </a:prstGeom>
        </p:spPr>
        <p:txBody>
          <a:bodyPr vert="horz" lIns="95500" tIns="47750" rIns="95500" bIns="4775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18092"/>
            <a:ext cx="3077739" cy="513348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3" y="9718092"/>
            <a:ext cx="3077739" cy="513348"/>
          </a:xfrm>
          <a:prstGeom prst="rect">
            <a:avLst/>
          </a:prstGeom>
        </p:spPr>
        <p:txBody>
          <a:bodyPr vert="horz" lIns="95500" tIns="47750" rIns="95500" bIns="47750" rtlCol="0" anchor="b"/>
          <a:lstStyle>
            <a:lvl1pPr algn="r">
              <a:defRPr sz="1300"/>
            </a:lvl1pPr>
          </a:lstStyle>
          <a:p>
            <a:fld id="{6867A93B-B81F-4EBA-B6C0-B045CDE320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62971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7A93B-B81F-4EBA-B6C0-B045CDE3207F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40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25/03/2019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2817"/>
            <a:ext cx="7772400" cy="2376264"/>
          </a:xfrm>
        </p:spPr>
        <p:txBody>
          <a:bodyPr>
            <a:normAutofit/>
          </a:bodyPr>
          <a:lstStyle/>
          <a:p>
            <a:r>
              <a:rPr lang="fr-FR" dirty="0"/>
              <a:t>FRAMEWORK LARAVEL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720080"/>
          </a:xfrm>
        </p:spPr>
        <p:txBody>
          <a:bodyPr>
            <a:normAutofit/>
          </a:bodyPr>
          <a:lstStyle/>
          <a:p>
            <a:r>
              <a:rPr lang="fr-FR" sz="1800" dirty="0"/>
              <a:t>D’après la présentation de M. Alain </a:t>
            </a:r>
            <a:r>
              <a:rPr lang="fr-FR" sz="1800" dirty="0" err="1"/>
              <a:t>Arsane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8628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fr-FR" dirty="0"/>
              <a:t>Le 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8640960" cy="554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>
                <a:latin typeface="Tahoma"/>
              </a:rPr>
              <a:t>Récupère les données des formulaires</a:t>
            </a:r>
          </a:p>
          <a:p>
            <a:pPr marL="361950" indent="0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type="text" name="prix" required&gt;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Contrôleur :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$prix =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::input('prix');</a:t>
            </a:r>
          </a:p>
          <a:p>
            <a:pPr marL="0" lvl="0" indent="0">
              <a:buNone/>
            </a:pPr>
            <a:r>
              <a:rPr lang="fr-FR" sz="2800" dirty="0">
                <a:solidFill>
                  <a:prstClr val="black"/>
                </a:solidFill>
                <a:latin typeface="Tahoma"/>
              </a:rPr>
              <a:t>Fournit les données aux vues</a:t>
            </a:r>
          </a:p>
          <a:p>
            <a:pPr marL="361950" lvl="0" indent="0">
              <a:buNone/>
            </a:pPr>
            <a:r>
              <a:rPr lang="fr-FR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$titre = "Ajouter un Manga";</a:t>
            </a:r>
          </a:p>
          <a:p>
            <a:pPr marL="361950" lvl="0" indent="0">
              <a:buNone/>
            </a:pPr>
            <a:r>
              <a:rPr lang="fr-FR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$manga = new Manga();</a:t>
            </a:r>
          </a:p>
          <a:p>
            <a:pPr marL="361950" lvl="0" indent="0">
              <a:buNone/>
            </a:pPr>
            <a:r>
              <a:rPr lang="fr-FR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fr-FR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formManga</a:t>
            </a:r>
            <a:r>
              <a:rPr lang="fr-FR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compact('</a:t>
            </a:r>
            <a:r>
              <a:rPr lang="fr-FR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manga','titre</a:t>
            </a:r>
            <a:r>
              <a:rPr lang="fr-FR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</a:p>
          <a:p>
            <a:pPr marL="361950" lvl="0" indent="0">
              <a:buNone/>
            </a:pPr>
            <a:r>
              <a:rPr lang="fr-FR" sz="2600" dirty="0"/>
              <a:t>La fonction </a:t>
            </a:r>
            <a:r>
              <a:rPr lang="fr-FR" sz="2600" dirty="0" err="1"/>
              <a:t>php</a:t>
            </a:r>
            <a:r>
              <a:rPr lang="fr-FR" sz="2600" dirty="0"/>
              <a:t> compact('var1', 'var2', …) transforme une liste de variables dont on fournit le nom en un tableau associatif dont la clé est le nom de la variable et le contenu sa valeur</a:t>
            </a:r>
            <a:endParaRPr lang="fr-FR" sz="17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fr-FR" sz="2800" dirty="0">
                <a:latin typeface="Tahoma"/>
              </a:rPr>
              <a:t>Gère les réponses</a:t>
            </a:r>
          </a:p>
          <a:p>
            <a:pPr marL="36195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Vue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view('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listeMangas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compact('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mangas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 : return redirect('/listerMangas');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fr-FR" sz="2400" dirty="0">
              <a:latin typeface="Tahoma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163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dirty="0"/>
              <a:t>La vue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BD4-76DC-4ED8-AC42-300989D81A59}" type="datetime1">
              <a:rPr lang="fr-FR" smtClean="0"/>
              <a:pPr/>
              <a:t>25/03/2019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Alain Arsane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grpSp>
        <p:nvGrpSpPr>
          <p:cNvPr id="9" name="Groupe 8"/>
          <p:cNvGrpSpPr/>
          <p:nvPr/>
        </p:nvGrpSpPr>
        <p:grpSpPr>
          <a:xfrm>
            <a:off x="2123728" y="1196752"/>
            <a:ext cx="4368701" cy="2232248"/>
            <a:chOff x="971600" y="1438047"/>
            <a:chExt cx="7257762" cy="3681095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1556792"/>
              <a:ext cx="7058025" cy="3562350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5637074" y="1438047"/>
              <a:ext cx="2592288" cy="100811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200" y="3547715"/>
            <a:ext cx="80752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2400" dirty="0">
                <a:latin typeface="Tahoma"/>
                <a:ea typeface="Times New Roman"/>
              </a:rPr>
              <a:t>Structures HTML</a:t>
            </a:r>
          </a:p>
          <a:p>
            <a:pPr marL="457200" lvl="2"/>
            <a:r>
              <a:rPr lang="fr-FR" sz="2400" dirty="0">
                <a:latin typeface="Tahoma"/>
                <a:ea typeface="Times New Roman"/>
              </a:rPr>
              <a:t>Assurent l'IHM (Interface Homme/Machine)</a:t>
            </a:r>
          </a:p>
          <a:p>
            <a:pPr marL="457200" lvl="2"/>
            <a:r>
              <a:rPr lang="fr-FR" sz="2400" dirty="0">
                <a:latin typeface="Tahoma"/>
                <a:ea typeface="Times New Roman"/>
              </a:rPr>
              <a:t>S'intègrent dans une page fixe : </a:t>
            </a:r>
            <a:r>
              <a:rPr lang="fr-FR" sz="2400" dirty="0" err="1">
                <a:latin typeface="Tahoma"/>
                <a:ea typeface="Times New Roman"/>
              </a:rPr>
              <a:t>master.blade.php</a:t>
            </a:r>
            <a:endParaRPr lang="fr-FR" sz="2400" dirty="0">
              <a:latin typeface="Tahoma"/>
              <a:ea typeface="Times New Roman"/>
            </a:endParaRPr>
          </a:p>
          <a:p>
            <a:pPr marL="457200" lvl="2"/>
            <a:r>
              <a:rPr lang="fr-FR" sz="2400" dirty="0">
                <a:latin typeface="Tahoma"/>
                <a:ea typeface="Times New Roman"/>
              </a:rPr>
              <a:t>Utilisent le moteur de </a:t>
            </a:r>
            <a:r>
              <a:rPr lang="fr-FR" sz="2400" dirty="0" err="1">
                <a:latin typeface="Tahoma"/>
                <a:ea typeface="Times New Roman"/>
              </a:rPr>
              <a:t>Templates</a:t>
            </a:r>
            <a:r>
              <a:rPr lang="fr-FR" sz="2400" dirty="0">
                <a:latin typeface="Tahoma"/>
                <a:ea typeface="Times New Roman"/>
              </a:rPr>
              <a:t> </a:t>
            </a:r>
            <a:r>
              <a:rPr lang="fr-FR" sz="2400" dirty="0" err="1">
                <a:latin typeface="Tahoma"/>
                <a:ea typeface="Times New Roman"/>
              </a:rPr>
              <a:t>Blade</a:t>
            </a:r>
            <a:endParaRPr lang="fr-FR" sz="2400" dirty="0">
              <a:latin typeface="Tahoma"/>
              <a:ea typeface="Times New Roman"/>
            </a:endParaRPr>
          </a:p>
          <a:p>
            <a:pPr marL="457200" lvl="2"/>
            <a:r>
              <a:rPr lang="fr-FR" sz="2400" dirty="0">
                <a:latin typeface="Tahoma"/>
                <a:ea typeface="Times New Roman"/>
              </a:rPr>
              <a:t>Utilisation intensive de </a:t>
            </a:r>
            <a:r>
              <a:rPr lang="fr-FR" sz="2400" dirty="0" err="1">
                <a:latin typeface="Tahoma"/>
                <a:ea typeface="Times New Roman"/>
              </a:rPr>
              <a:t>Bootstrap</a:t>
            </a:r>
            <a:r>
              <a:rPr lang="fr-FR" sz="2400" dirty="0">
                <a:latin typeface="Tahoma"/>
                <a:ea typeface="Times New Roman"/>
              </a:rPr>
              <a:t>, jQuery, JavaScript</a:t>
            </a:r>
          </a:p>
        </p:txBody>
      </p:sp>
    </p:spTree>
    <p:extLst>
      <p:ext uri="{BB962C8B-B14F-4D97-AF65-F5344CB8AC3E}">
        <p14:creationId xmlns:p14="http://schemas.microsoft.com/office/powerpoint/2010/main" val="306565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fr-FR" dirty="0"/>
              <a:t>La page master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184576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ahoma"/>
                <a:ea typeface="Times New Roman"/>
              </a:rPr>
              <a:t>Page HTML fixe systématiquement appelée</a:t>
            </a:r>
          </a:p>
          <a:p>
            <a:r>
              <a:rPr lang="fr-FR" sz="2800" dirty="0">
                <a:latin typeface="Tahoma"/>
              </a:rPr>
              <a:t>Référence les fichier CSS (</a:t>
            </a:r>
            <a:r>
              <a:rPr lang="fr-FR" sz="2800" dirty="0" err="1">
                <a:latin typeface="Tahoma"/>
              </a:rPr>
              <a:t>bootstrap</a:t>
            </a:r>
            <a:r>
              <a:rPr lang="fr-FR" sz="2800" dirty="0">
                <a:latin typeface="Tahoma"/>
              </a:rPr>
              <a:t>)</a:t>
            </a:r>
          </a:p>
          <a:p>
            <a:r>
              <a:rPr lang="fr-FR" sz="2800" dirty="0">
                <a:latin typeface="Tahoma"/>
              </a:rPr>
              <a:t>Référence les fichiers JavaScript (</a:t>
            </a:r>
            <a:r>
              <a:rPr lang="fr-FR" sz="2800" dirty="0" err="1">
                <a:latin typeface="Tahoma"/>
              </a:rPr>
              <a:t>bootstrap</a:t>
            </a:r>
            <a:r>
              <a:rPr lang="fr-FR" sz="2800" dirty="0">
                <a:latin typeface="Tahoma"/>
              </a:rPr>
              <a:t>, jQuery …)</a:t>
            </a:r>
          </a:p>
          <a:p>
            <a:r>
              <a:rPr lang="fr-FR" sz="2800" dirty="0">
                <a:latin typeface="Tahoma"/>
              </a:rPr>
              <a:t>Située dans le dossier ressources/</a:t>
            </a:r>
            <a:r>
              <a:rPr lang="fr-FR" sz="2800" dirty="0" err="1">
                <a:latin typeface="Tahoma"/>
              </a:rPr>
              <a:t>views</a:t>
            </a:r>
            <a:r>
              <a:rPr lang="fr-FR" sz="2800" dirty="0">
                <a:latin typeface="Tahoma"/>
              </a:rPr>
              <a:t>/[</a:t>
            </a:r>
            <a:r>
              <a:rPr lang="fr-FR" sz="2800" dirty="0" err="1">
                <a:latin typeface="Tahoma"/>
              </a:rPr>
              <a:t>layouts</a:t>
            </a:r>
            <a:r>
              <a:rPr lang="fr-FR" sz="2800" dirty="0">
                <a:latin typeface="Tahoma"/>
              </a:rPr>
              <a:t>]</a:t>
            </a:r>
          </a:p>
          <a:p>
            <a:r>
              <a:rPr lang="fr-FR" sz="2800" dirty="0">
                <a:latin typeface="Tahoma"/>
              </a:rPr>
              <a:t>Possibilité d'en avoir plusieurs</a:t>
            </a:r>
          </a:p>
          <a:p>
            <a:r>
              <a:rPr lang="fr-FR" sz="2800" dirty="0">
                <a:latin typeface="Tahoma"/>
              </a:rPr>
              <a:t>Contient le ou les menus</a:t>
            </a:r>
          </a:p>
          <a:p>
            <a:r>
              <a:rPr lang="fr-FR" sz="2800" dirty="0">
                <a:latin typeface="Tahoma"/>
              </a:rPr>
              <a:t>Utilise le moteur de </a:t>
            </a:r>
            <a:r>
              <a:rPr lang="fr-FR" sz="2800" dirty="0" err="1">
                <a:latin typeface="Tahoma"/>
              </a:rPr>
              <a:t>Templates</a:t>
            </a:r>
            <a:r>
              <a:rPr lang="fr-FR" sz="2800" dirty="0">
                <a:latin typeface="Tahoma"/>
              </a:rPr>
              <a:t> </a:t>
            </a:r>
            <a:r>
              <a:rPr lang="fr-FR" sz="2800" dirty="0" err="1">
                <a:latin typeface="Tahoma"/>
              </a:rPr>
              <a:t>Blade</a:t>
            </a:r>
            <a:r>
              <a:rPr lang="fr-FR" sz="2800" dirty="0">
                <a:latin typeface="Tahoma"/>
              </a:rPr>
              <a:t> : extension obligatoire .</a:t>
            </a:r>
            <a:r>
              <a:rPr lang="fr-FR" sz="2800" dirty="0" err="1">
                <a:latin typeface="Tahoma"/>
              </a:rPr>
              <a:t>blade</a:t>
            </a:r>
            <a:endParaRPr lang="fr-FR" sz="2800" dirty="0">
              <a:latin typeface="Tahoma"/>
            </a:endParaRPr>
          </a:p>
          <a:p>
            <a:r>
              <a:rPr lang="fr-FR" sz="2800" dirty="0">
                <a:latin typeface="Tahoma"/>
              </a:rPr>
              <a:t>Inclut les vues.</a:t>
            </a:r>
          </a:p>
          <a:p>
            <a:pPr marL="361950" indent="0">
              <a:buNone/>
            </a:pP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1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fr-FR" dirty="0"/>
              <a:t>La page master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44449"/>
            <a:ext cx="7632848" cy="57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5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fr-FR" dirty="0"/>
              <a:t>Le moteur de Template </a:t>
            </a:r>
            <a:r>
              <a:rPr lang="fr-FR" dirty="0" err="1"/>
              <a:t>Blade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184576"/>
          </a:xfrm>
        </p:spPr>
        <p:txBody>
          <a:bodyPr>
            <a:normAutofit lnSpcReduction="10000"/>
          </a:bodyPr>
          <a:lstStyle/>
          <a:p>
            <a:r>
              <a:rPr lang="fr-FR" sz="2800" dirty="0">
                <a:latin typeface="Tahoma"/>
                <a:ea typeface="Times New Roman"/>
              </a:rPr>
              <a:t>Utilitaire permettant d'organiser l'IHM.</a:t>
            </a:r>
          </a:p>
          <a:p>
            <a:pPr lvl="1"/>
            <a:r>
              <a:rPr lang="fr-FR" sz="2400" dirty="0">
                <a:latin typeface="Tahoma"/>
              </a:rPr>
              <a:t>Réalise l'assemblage des pages et vues,</a:t>
            </a:r>
          </a:p>
          <a:p>
            <a:pPr lvl="1"/>
            <a:r>
              <a:rPr lang="fr-FR" sz="2400" dirty="0">
                <a:latin typeface="Tahoma"/>
              </a:rPr>
              <a:t>Réalise l'inclusion des fichiers externes :</a:t>
            </a:r>
          </a:p>
          <a:p>
            <a:pPr lvl="2"/>
            <a:r>
              <a:rPr lang="fr-FR" sz="2000" dirty="0">
                <a:latin typeface="Tahoma"/>
              </a:rPr>
              <a:t>CSS : </a:t>
            </a:r>
            <a:r>
              <a:rPr lang="fr-FR" sz="2000" dirty="0" err="1">
                <a:latin typeface="Tahoma"/>
              </a:rPr>
              <a:t>bootstrap</a:t>
            </a:r>
            <a:r>
              <a:rPr lang="fr-FR" sz="2000" dirty="0">
                <a:latin typeface="Tahoma"/>
              </a:rPr>
              <a:t>, fichiers </a:t>
            </a:r>
            <a:r>
              <a:rPr lang="fr-FR" sz="2000" dirty="0" err="1">
                <a:latin typeface="Tahoma"/>
              </a:rPr>
              <a:t>css</a:t>
            </a:r>
            <a:r>
              <a:rPr lang="fr-FR" sz="2000" dirty="0">
                <a:latin typeface="Tahoma"/>
              </a:rPr>
              <a:t> spécifiques</a:t>
            </a:r>
          </a:p>
          <a:p>
            <a:pPr lvl="2"/>
            <a:r>
              <a:rPr lang="fr-FR" sz="2000" dirty="0">
                <a:latin typeface="Tahoma"/>
              </a:rPr>
              <a:t>JavaScript : jQuery, fichier </a:t>
            </a:r>
            <a:r>
              <a:rPr lang="fr-FR" sz="2000" dirty="0" err="1">
                <a:latin typeface="Tahoma"/>
              </a:rPr>
              <a:t>js</a:t>
            </a:r>
            <a:r>
              <a:rPr lang="fr-FR" sz="2000" dirty="0">
                <a:latin typeface="Tahoma"/>
              </a:rPr>
              <a:t> spécifiques</a:t>
            </a:r>
          </a:p>
          <a:p>
            <a:pPr lvl="1"/>
            <a:r>
              <a:rPr lang="fr-FR" sz="2400" dirty="0">
                <a:latin typeface="Tahoma"/>
              </a:rPr>
              <a:t>Dispose d'un langage</a:t>
            </a:r>
          </a:p>
          <a:p>
            <a:pPr lvl="2"/>
            <a:r>
              <a:rPr lang="fr-FR" sz="2000" dirty="0">
                <a:latin typeface="Tahoma"/>
              </a:rPr>
              <a:t>Structures de données : variables simples, collections …</a:t>
            </a:r>
          </a:p>
          <a:p>
            <a:pPr lvl="2"/>
            <a:r>
              <a:rPr lang="fr-FR" sz="2000" dirty="0">
                <a:latin typeface="Tahoma"/>
              </a:rPr>
              <a:t>Structures de traitement : conditionnelles, répétitives …</a:t>
            </a:r>
          </a:p>
          <a:p>
            <a:pPr lvl="2"/>
            <a:r>
              <a:rPr lang="fr-FR" sz="2000" dirty="0">
                <a:latin typeface="Tahoma"/>
              </a:rPr>
              <a:t>Utilise la syntaxe PHP</a:t>
            </a:r>
          </a:p>
          <a:p>
            <a:pPr lvl="2"/>
            <a:r>
              <a:rPr lang="fr-FR" sz="2000" dirty="0">
                <a:latin typeface="Tahoma"/>
              </a:rPr>
              <a:t>Données passées aux vues via la fonction compact().</a:t>
            </a:r>
          </a:p>
          <a:p>
            <a:pPr lvl="1"/>
            <a:r>
              <a:rPr lang="fr-FR" sz="2400" dirty="0">
                <a:latin typeface="Tahoma"/>
              </a:rPr>
              <a:t>Assure le lien entre le Contrôleur et la Vue</a:t>
            </a:r>
          </a:p>
          <a:p>
            <a:pPr lvl="2"/>
            <a:r>
              <a:rPr lang="fr-FR" sz="2000" dirty="0">
                <a:latin typeface="Tahoma"/>
              </a:rPr>
              <a:t>Lien unidirectionnel : Contrôleur =&gt; Vue</a:t>
            </a:r>
          </a:p>
          <a:p>
            <a:pPr lvl="1"/>
            <a:r>
              <a:rPr lang="fr-FR" sz="2400" dirty="0">
                <a:latin typeface="Tahoma"/>
              </a:rPr>
              <a:t>Les fichiers traités doivent comporter l'extension .</a:t>
            </a:r>
            <a:r>
              <a:rPr lang="fr-FR" sz="2400" dirty="0" err="1">
                <a:latin typeface="Tahoma"/>
              </a:rPr>
              <a:t>blade</a:t>
            </a:r>
            <a:endParaRPr lang="fr-FR" sz="2400" dirty="0">
              <a:latin typeface="Tahoma"/>
            </a:endParaRPr>
          </a:p>
          <a:p>
            <a:pPr lvl="1"/>
            <a:endParaRPr lang="fr-FR" sz="2400" dirty="0">
              <a:latin typeface="Tahoma"/>
            </a:endParaRPr>
          </a:p>
          <a:p>
            <a:pPr marL="361950" indent="0">
              <a:buNone/>
            </a:pP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8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dirty="0"/>
              <a:t>Le modèle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BD4-76DC-4ED8-AC42-300989D81A59}" type="datetime1">
              <a:rPr lang="fr-FR" smtClean="0"/>
              <a:pPr/>
              <a:t>25/03/2019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Alain Arsane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grpSp>
        <p:nvGrpSpPr>
          <p:cNvPr id="9" name="Groupe 8"/>
          <p:cNvGrpSpPr/>
          <p:nvPr/>
        </p:nvGrpSpPr>
        <p:grpSpPr>
          <a:xfrm>
            <a:off x="1979712" y="1196752"/>
            <a:ext cx="4392488" cy="2232248"/>
            <a:chOff x="732345" y="1438047"/>
            <a:chExt cx="7297280" cy="3681095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1556792"/>
              <a:ext cx="7058025" cy="3562350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732345" y="1438047"/>
              <a:ext cx="2592288" cy="100811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57200" y="3547715"/>
            <a:ext cx="8075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2400" dirty="0">
                <a:latin typeface="Tahoma"/>
                <a:ea typeface="Times New Roman"/>
              </a:rPr>
              <a:t>Classe classique qui :</a:t>
            </a:r>
          </a:p>
          <a:p>
            <a:pPr marL="457200" lvl="2"/>
            <a:r>
              <a:rPr lang="fr-FR" sz="2400" dirty="0">
                <a:latin typeface="Tahoma"/>
                <a:ea typeface="Times New Roman"/>
              </a:rPr>
              <a:t>Porte les données</a:t>
            </a:r>
          </a:p>
          <a:p>
            <a:pPr marL="457200" lvl="2"/>
            <a:r>
              <a:rPr lang="fr-FR" sz="2400" dirty="0">
                <a:latin typeface="Tahoma"/>
                <a:ea typeface="Times New Roman"/>
              </a:rPr>
              <a:t>Expose les méthodes métier</a:t>
            </a:r>
          </a:p>
          <a:p>
            <a:pPr marL="457200" lvl="2"/>
            <a:r>
              <a:rPr lang="fr-FR" sz="2400" dirty="0">
                <a:latin typeface="Tahoma"/>
                <a:ea typeface="Times New Roman"/>
              </a:rPr>
              <a:t>Gère la persistance</a:t>
            </a:r>
          </a:p>
          <a:p>
            <a:pPr marL="895350" lvl="2"/>
            <a:r>
              <a:rPr lang="fr-FR" sz="2400" dirty="0">
                <a:latin typeface="Tahoma"/>
                <a:ea typeface="Times New Roman"/>
              </a:rPr>
              <a:t>ORM : Object </a:t>
            </a:r>
            <a:r>
              <a:rPr lang="fr-FR" sz="2400" dirty="0" err="1">
                <a:latin typeface="Tahoma"/>
                <a:ea typeface="Times New Roman"/>
              </a:rPr>
              <a:t>Relational</a:t>
            </a:r>
            <a:r>
              <a:rPr lang="fr-FR" sz="2400" dirty="0">
                <a:latin typeface="Tahoma"/>
                <a:ea typeface="Times New Roman"/>
              </a:rPr>
              <a:t> </a:t>
            </a:r>
            <a:r>
              <a:rPr lang="fr-FR" sz="2400" dirty="0" err="1">
                <a:latin typeface="Tahoma"/>
                <a:ea typeface="Times New Roman"/>
              </a:rPr>
              <a:t>Mapping</a:t>
            </a:r>
            <a:endParaRPr lang="fr-FR" sz="2400" dirty="0">
              <a:latin typeface="Tahoma"/>
              <a:ea typeface="Times New Roman"/>
            </a:endParaRPr>
          </a:p>
          <a:p>
            <a:pPr marL="895350" lvl="2"/>
            <a:r>
              <a:rPr lang="fr-FR" sz="2400" dirty="0" err="1">
                <a:latin typeface="Tahoma"/>
                <a:ea typeface="Times New Roman"/>
              </a:rPr>
              <a:t>Query</a:t>
            </a:r>
            <a:r>
              <a:rPr lang="fr-FR" sz="2400" dirty="0">
                <a:latin typeface="Tahoma"/>
                <a:ea typeface="Times New Roman"/>
              </a:rPr>
              <a:t> </a:t>
            </a:r>
            <a:r>
              <a:rPr lang="fr-FR" sz="2400" dirty="0" err="1">
                <a:latin typeface="Tahoma"/>
                <a:ea typeface="Times New Roman"/>
              </a:rPr>
              <a:t>Builder</a:t>
            </a:r>
            <a:r>
              <a:rPr lang="fr-FR" sz="2400" dirty="0">
                <a:latin typeface="Tahoma"/>
                <a:ea typeface="Times New Roman"/>
              </a:rPr>
              <a:t> : </a:t>
            </a:r>
            <a:r>
              <a:rPr lang="fr-FR" sz="2400" dirty="0" err="1">
                <a:latin typeface="Tahoma"/>
                <a:ea typeface="Times New Roman"/>
              </a:rPr>
              <a:t>requêteur</a:t>
            </a:r>
            <a:r>
              <a:rPr lang="fr-FR" sz="2400" dirty="0">
                <a:latin typeface="Tahoma"/>
                <a:ea typeface="Times New Roman"/>
              </a:rPr>
              <a:t> proche syntaxe SQL</a:t>
            </a:r>
          </a:p>
        </p:txBody>
      </p:sp>
    </p:spTree>
    <p:extLst>
      <p:ext uri="{BB962C8B-B14F-4D97-AF65-F5344CB8AC3E}">
        <p14:creationId xmlns:p14="http://schemas.microsoft.com/office/powerpoint/2010/main" val="208471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fr-FR" dirty="0"/>
              <a:t>Le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18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800" dirty="0">
                <a:latin typeface="Tahoma"/>
                <a:ea typeface="Times New Roman"/>
              </a:rPr>
              <a:t>Création en mode console avec artisan</a:t>
            </a:r>
          </a:p>
          <a:p>
            <a:pPr marL="361950" indent="0">
              <a:buNone/>
            </a:pP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make:model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dossier/Nom</a:t>
            </a:r>
          </a:p>
          <a:p>
            <a:pPr marL="361950" indent="0">
              <a:buNone/>
            </a:pP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make:model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modeles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/Manga</a:t>
            </a:r>
          </a:p>
          <a:p>
            <a:pPr marL="361950" indent="0">
              <a:buNone/>
            </a:pP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: il faut être situé à la racine du projet</a:t>
            </a:r>
          </a:p>
          <a:p>
            <a:pPr marL="0" indent="0">
              <a:buNone/>
            </a:pPr>
            <a:r>
              <a:rPr lang="fr-FR" sz="2800" dirty="0">
                <a:latin typeface="Tahoma"/>
              </a:rPr>
              <a:t>Dossier de stockage </a:t>
            </a:r>
          </a:p>
          <a:p>
            <a:pPr marL="361950" indent="0"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app/Http/[nomDossier]</a:t>
            </a:r>
          </a:p>
          <a:p>
            <a:pPr marL="361950" indent="0">
              <a:buNone/>
            </a:pP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: il est préférable de créer un dossier spécifique aux modèles</a:t>
            </a: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>
                <a:latin typeface="Tahoma"/>
                <a:ea typeface="Times New Roman"/>
              </a:rPr>
              <a:t>Hérite de la classe Model</a:t>
            </a:r>
          </a:p>
          <a:p>
            <a:pPr marL="36195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Manga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Model</a:t>
            </a:r>
          </a:p>
          <a:p>
            <a:pPr marL="361950" indent="0">
              <a:buNone/>
            </a:pP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Permet d'hériter de fonctionnalités comme l'ORM Eloquent</a:t>
            </a: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: sans objet dans notre cas</a:t>
            </a: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>
                <a:latin typeface="Tahoma"/>
              </a:rPr>
              <a:t>Gestion de la persistance</a:t>
            </a:r>
          </a:p>
          <a:p>
            <a:pPr marL="361950" indent="0">
              <a:buNone/>
            </a:pPr>
            <a:r>
              <a:rPr lang="fr-F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ORM (Object </a:t>
            </a:r>
            <a:r>
              <a:rPr lang="fr-FR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Relational</a:t>
            </a:r>
            <a:r>
              <a:rPr lang="fr-F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Mapping</a:t>
            </a:r>
            <a:r>
              <a:rPr lang="fr-F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: ELOQUENT =&gt; assez complexe</a:t>
            </a:r>
          </a:p>
          <a:p>
            <a:pPr marL="361950" indent="0">
              <a:buNone/>
            </a:pPr>
            <a:r>
              <a:rPr lang="fr-FR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QueryBuilder</a:t>
            </a:r>
            <a:r>
              <a:rPr lang="fr-F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fr-FR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requêteur</a:t>
            </a:r>
            <a:r>
              <a:rPr lang="fr-F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proche </a:t>
            </a:r>
            <a:r>
              <a:rPr lang="fr-FR" sz="2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  <a:r>
              <a:rPr lang="fr-FR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=&gt; plutôt simple</a:t>
            </a:r>
          </a:p>
        </p:txBody>
      </p:sp>
    </p:spTree>
    <p:extLst>
      <p:ext uri="{BB962C8B-B14F-4D97-AF65-F5344CB8AC3E}">
        <p14:creationId xmlns:p14="http://schemas.microsoft.com/office/powerpoint/2010/main" val="390593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fr-FR" dirty="0"/>
              <a:t>Les Exceptions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39552" y="1268760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Tahoma"/>
              </a:rPr>
              <a:t>Permet de gérer les erreurs fatales =&gt; "plantage"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Tahoma"/>
              </a:rPr>
              <a:t>Erreurs issues de la base de données 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Tahoma"/>
              </a:rPr>
              <a:t>Contraintes de colonnes,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Tahoma"/>
              </a:rPr>
              <a:t>Contraintes </a:t>
            </a:r>
            <a:r>
              <a:rPr lang="fr-FR" sz="2400">
                <a:latin typeface="Tahoma"/>
              </a:rPr>
              <a:t>d'intégrité référentielle.</a:t>
            </a:r>
            <a:endParaRPr lang="fr-FR" sz="2400" dirty="0">
              <a:latin typeface="Tahom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Tahoma"/>
              </a:rPr>
              <a:t>Erreurs de traitement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Tahoma"/>
              </a:rPr>
              <a:t>Division par 0,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Tahoma"/>
              </a:rPr>
              <a:t>Echecs d'appels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Tahoma"/>
              </a:rPr>
              <a:t>S'utilise aussi bien dans les Modèles que dans les Contrôleurs.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Tahoma"/>
              </a:rPr>
              <a:t>Nécessite de référencer la bibliothèque Exception :</a:t>
            </a:r>
          </a:p>
          <a:p>
            <a:pPr marL="361950"/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Exception;</a:t>
            </a:r>
          </a:p>
          <a:p>
            <a:endParaRPr lang="fr-FR" sz="2400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6391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fr-FR" dirty="0"/>
              <a:t>Exceptions : propager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763688" y="1052736"/>
            <a:ext cx="557330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actions;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(Exception $ex) {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($ex);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76488" y="1786678"/>
            <a:ext cx="10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</a:t>
            </a:r>
            <a:r>
              <a:rPr lang="fr-FR" dirty="0">
                <a:latin typeface="Tahoma"/>
              </a:rPr>
              <a:t>Syntaxe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63688" y="3140968"/>
            <a:ext cx="713340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DB::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beginTransaction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($personnes as $personne) {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DB::table(personne')-&gt;insert(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['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id_personne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id_personne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'nom' =&gt; $personne-&gt;nom]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DB::commit();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(Exception $ex) {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DB::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($ex);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76488" y="4293096"/>
            <a:ext cx="115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</a:t>
            </a:r>
            <a:r>
              <a:rPr lang="fr-FR" dirty="0">
                <a:latin typeface="Tahoma"/>
              </a:rPr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419435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fr-FR" dirty="0"/>
              <a:t>Exceptions : récupérer le message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015638" y="4437112"/>
            <a:ext cx="7133409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$personne = new Personne();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$personne-&gt;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addPersonnes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($personnes);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catch (Exception $ex) {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$erreur = $ex-&gt;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15639" y="1052736"/>
            <a:ext cx="7133409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addPersonnes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($personnes) {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DB::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beginTransaction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($personnes as $personne) {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DB::table(personne')-&gt;insert(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['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id_personne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=&gt; $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id_personne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'nom' =&gt; $personne-&gt;nom]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);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DB::commit();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(Exception $ex) {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DB::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($ex);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0592" y="6084791"/>
            <a:ext cx="746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</a:t>
            </a:r>
            <a:r>
              <a:rPr lang="fr-FR" dirty="0">
                <a:latin typeface="Tahoma"/>
              </a:rPr>
              <a:t>Une fois l'exception traitée, elle disparaît de la pile et elle est éliminée.</a:t>
            </a:r>
          </a:p>
        </p:txBody>
      </p:sp>
    </p:spTree>
    <p:extLst>
      <p:ext uri="{BB962C8B-B14F-4D97-AF65-F5344CB8AC3E}">
        <p14:creationId xmlns:p14="http://schemas.microsoft.com/office/powerpoint/2010/main" val="323634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fr-FR" dirty="0"/>
              <a:t>Maîtriser une implémentation de l'architecture MVC à travers le </a:t>
            </a:r>
            <a:r>
              <a:rPr lang="fr-FR" dirty="0" err="1"/>
              <a:t>framework</a:t>
            </a:r>
            <a:r>
              <a:rPr lang="fr-FR" dirty="0"/>
              <a:t> PHP </a:t>
            </a:r>
            <a:r>
              <a:rPr lang="fr-FR" dirty="0" err="1"/>
              <a:t>Laravel</a:t>
            </a:r>
            <a:r>
              <a:rPr lang="fr-FR" dirty="0"/>
              <a:t>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9892-C7AF-4487-B311-218BAF476034}" type="datetime1">
              <a:rPr lang="fr-FR" smtClean="0"/>
              <a:pPr/>
              <a:t>25/03/2019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Alain Arsane</a:t>
            </a:r>
          </a:p>
        </p:txBody>
      </p:sp>
    </p:spTree>
    <p:extLst>
      <p:ext uri="{BB962C8B-B14F-4D97-AF65-F5344CB8AC3E}">
        <p14:creationId xmlns:p14="http://schemas.microsoft.com/office/powerpoint/2010/main" val="1634690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fr-FR" dirty="0"/>
              <a:t>Objet de Session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Tahoma"/>
              </a:rPr>
              <a:t>Espace mémoire sur le serveur HTTP propre à chaque utilisateur,</a:t>
            </a:r>
          </a:p>
          <a:p>
            <a:pPr marL="0" indent="0">
              <a:buNone/>
            </a:pPr>
            <a:r>
              <a:rPr lang="fr-FR" dirty="0">
                <a:latin typeface="Tahoma"/>
              </a:rPr>
              <a:t>Démarré lors de la première requête HTTP,</a:t>
            </a:r>
          </a:p>
          <a:p>
            <a:pPr marL="0" indent="0">
              <a:buNone/>
            </a:pPr>
            <a:r>
              <a:rPr lang="fr-FR" dirty="0">
                <a:latin typeface="Tahoma"/>
              </a:rPr>
              <a:t>Sert à stocker des variables réutilisables entre deux appels,</a:t>
            </a:r>
          </a:p>
          <a:p>
            <a:pPr marL="0" indent="0">
              <a:buNone/>
            </a:pPr>
            <a:r>
              <a:rPr lang="fr-FR" dirty="0">
                <a:latin typeface="Tahoma"/>
              </a:rPr>
              <a:t>Variables non typées simples et collections,</a:t>
            </a:r>
          </a:p>
          <a:p>
            <a:pPr marL="0" indent="0">
              <a:buNone/>
            </a:pPr>
            <a:r>
              <a:rPr lang="fr-FR" dirty="0">
                <a:latin typeface="Tahoma"/>
              </a:rPr>
              <a:t>Existe dans tous les serveurs HTTP,</a:t>
            </a:r>
          </a:p>
          <a:p>
            <a:pPr marL="0" indent="0">
              <a:buNone/>
            </a:pPr>
            <a:r>
              <a:rPr lang="fr-FR" dirty="0">
                <a:latin typeface="Tahoma"/>
              </a:rPr>
              <a:t>Accessible depuis tous les langages : PHP, Java, C# …</a:t>
            </a:r>
          </a:p>
        </p:txBody>
      </p:sp>
    </p:spTree>
    <p:extLst>
      <p:ext uri="{BB962C8B-B14F-4D97-AF65-F5344CB8AC3E}">
        <p14:creationId xmlns:p14="http://schemas.microsoft.com/office/powerpoint/2010/main" val="3497606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fr-FR" dirty="0"/>
              <a:t>Objet de Session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latin typeface="Tahoma"/>
              </a:rPr>
              <a:t>Utiliser l'objet de Session</a:t>
            </a:r>
          </a:p>
          <a:p>
            <a:pPr marL="271463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Illuminate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\Support\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Facades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\Session;</a:t>
            </a:r>
          </a:p>
          <a:p>
            <a:pPr marL="0" indent="0">
              <a:buNone/>
            </a:pPr>
            <a:r>
              <a:rPr lang="fr-FR" dirty="0">
                <a:latin typeface="Tahoma"/>
              </a:rPr>
              <a:t>Ajouter une variable de Session</a:t>
            </a:r>
          </a:p>
          <a:p>
            <a:pPr marL="271463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Session::put('nom', $valeur);</a:t>
            </a:r>
          </a:p>
          <a:p>
            <a:pPr marL="271463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Session::put('id', $client-&gt;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dirty="0">
                <a:latin typeface="Tahoma"/>
              </a:rPr>
              <a:t>Récupérer une variable de Session</a:t>
            </a:r>
          </a:p>
          <a:p>
            <a:pPr marL="271463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$var = Session::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('nom');</a:t>
            </a:r>
          </a:p>
          <a:p>
            <a:pPr marL="271463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$id = Session::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('id');</a:t>
            </a:r>
          </a:p>
          <a:p>
            <a:pPr marL="0" indent="0">
              <a:buNone/>
            </a:pPr>
            <a:r>
              <a:rPr lang="fr-FR" dirty="0">
                <a:latin typeface="Tahoma"/>
              </a:rPr>
              <a:t>Supprimer une variable de Session</a:t>
            </a:r>
          </a:p>
          <a:p>
            <a:pPr marL="271463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Session::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forget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('nom');</a:t>
            </a:r>
          </a:p>
          <a:p>
            <a:pPr marL="271463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Session::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forget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('id');</a:t>
            </a:r>
          </a:p>
          <a:p>
            <a:pPr marL="271463" indent="0">
              <a:buNone/>
            </a:pP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Tahoma"/>
              </a:rPr>
              <a:t>L'objet de session peut être utilisé dans les Modèles, Contrôleurs et Vues</a:t>
            </a:r>
          </a:p>
        </p:txBody>
      </p:sp>
    </p:spTree>
    <p:extLst>
      <p:ext uri="{BB962C8B-B14F-4D97-AF65-F5344CB8AC3E}">
        <p14:creationId xmlns:p14="http://schemas.microsoft.com/office/powerpoint/2010/main" val="386315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fr-FR" dirty="0"/>
              <a:t>Deux principes de programmation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Tahoma"/>
              </a:rPr>
              <a:t>DRY :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Don't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YourSelf</a:t>
            </a:r>
            <a:endParaRPr lang="fr-FR" dirty="0">
              <a:latin typeface="Tahoma"/>
            </a:endParaRPr>
          </a:p>
          <a:p>
            <a:pPr marL="271463" indent="0">
              <a:buNone/>
            </a:pPr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 pas dupliquer du code.</a:t>
            </a:r>
          </a:p>
          <a:p>
            <a:pPr marL="271463" indent="0">
              <a:buNone/>
            </a:pPr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une même séquence de code se retrouve à plusieurs endroit d'une application, la mettre en facteur commun.</a:t>
            </a:r>
          </a:p>
          <a:p>
            <a:pPr marL="271463" indent="0">
              <a:buNone/>
            </a:pPr>
            <a:endPara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Tahoma"/>
              </a:rPr>
              <a:t>KISS : </a:t>
            </a:r>
            <a:r>
              <a:rPr lang="fr-FR" dirty="0" err="1">
                <a:latin typeface="Tahoma"/>
              </a:rPr>
              <a:t>Keep</a:t>
            </a:r>
            <a:r>
              <a:rPr lang="fr-FR" dirty="0">
                <a:latin typeface="Tahoma"/>
              </a:rPr>
              <a:t> It Simple </a:t>
            </a:r>
            <a:r>
              <a:rPr lang="fr-FR" dirty="0" err="1">
                <a:latin typeface="Tahoma"/>
              </a:rPr>
              <a:t>Stupid</a:t>
            </a:r>
            <a:endParaRPr lang="fr-FR" dirty="0">
              <a:latin typeface="Tahoma"/>
            </a:endParaRPr>
          </a:p>
          <a:p>
            <a:pPr marL="271463" indent="0">
              <a:buNone/>
            </a:pPr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 pas complexifier un code sans nécessité absolue.</a:t>
            </a:r>
          </a:p>
          <a:p>
            <a:pPr marL="271463" indent="0">
              <a:buNone/>
            </a:pPr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simplicité d'un code est un gage de maintenabilité et fiabilité.</a:t>
            </a:r>
          </a:p>
          <a:p>
            <a:pPr marL="0" indent="0">
              <a:buNone/>
            </a:pPr>
            <a:endParaRPr lang="fr-FR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66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frameworks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544616"/>
          </a:xfrm>
        </p:spPr>
        <p:txBody>
          <a:bodyPr>
            <a:normAutofit/>
          </a:bodyPr>
          <a:lstStyle/>
          <a:p>
            <a:r>
              <a:rPr lang="fr-FR" dirty="0">
                <a:latin typeface="Tahoma"/>
                <a:ea typeface="Times New Roman"/>
              </a:rPr>
              <a:t>Ensemble cohérent de composants destiné à la conception normalisée d'applications</a:t>
            </a:r>
          </a:p>
          <a:p>
            <a:endParaRPr lang="fr-FR" dirty="0">
              <a:latin typeface="Tahoma"/>
              <a:ea typeface="Times New Roman"/>
            </a:endParaRPr>
          </a:p>
          <a:p>
            <a:r>
              <a:rPr lang="fr-FR" dirty="0">
                <a:latin typeface="Tahoma"/>
                <a:ea typeface="Times New Roman"/>
                <a:sym typeface="Wingdings" panose="05000000000000000000" pitchFamily="2" charset="2"/>
              </a:rPr>
              <a:t> https://fr.wikipedia.org/wiki/Framework</a:t>
            </a:r>
            <a:endParaRPr lang="fr-FR" dirty="0">
              <a:latin typeface="Tahoma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349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fr-FR" dirty="0"/>
              <a:t>Configuration </a:t>
            </a:r>
            <a:r>
              <a:rPr lang="fr-FR" dirty="0" err="1"/>
              <a:t>Laravel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544616"/>
          </a:xfrm>
        </p:spPr>
        <p:txBody>
          <a:bodyPr>
            <a:normAutofit/>
          </a:bodyPr>
          <a:lstStyle/>
          <a:p>
            <a:r>
              <a:rPr lang="fr-FR" dirty="0">
                <a:latin typeface="Tahoma"/>
                <a:ea typeface="Times New Roman"/>
              </a:rPr>
              <a:t>Composer</a:t>
            </a:r>
          </a:p>
          <a:p>
            <a:pPr lvl="1"/>
            <a:r>
              <a:rPr lang="fr-FR" dirty="0">
                <a:latin typeface="Tahoma"/>
                <a:ea typeface="Times New Roman"/>
              </a:rPr>
              <a:t>Gestionnaire de dépendances</a:t>
            </a:r>
          </a:p>
          <a:p>
            <a:r>
              <a:rPr lang="fr-FR" dirty="0">
                <a:latin typeface="Tahoma"/>
                <a:ea typeface="Times New Roman"/>
              </a:rPr>
              <a:t>Installateur </a:t>
            </a:r>
            <a:r>
              <a:rPr lang="fr-FR" dirty="0" err="1">
                <a:latin typeface="Tahoma"/>
                <a:ea typeface="Times New Roman"/>
              </a:rPr>
              <a:t>Laravel</a:t>
            </a:r>
            <a:endParaRPr lang="fr-FR" dirty="0">
              <a:latin typeface="Tahoma"/>
              <a:ea typeface="Times New Roman"/>
            </a:endParaRPr>
          </a:p>
          <a:p>
            <a:pPr lvl="1"/>
            <a:r>
              <a:rPr lang="fr-FR" dirty="0">
                <a:latin typeface="Tahoma"/>
                <a:ea typeface="Times New Roman"/>
              </a:rPr>
              <a:t>Automatise la création du squelette d'un projet</a:t>
            </a:r>
          </a:p>
          <a:p>
            <a:r>
              <a:rPr lang="fr-FR" dirty="0">
                <a:latin typeface="Tahoma"/>
                <a:ea typeface="Times New Roman"/>
              </a:rPr>
              <a:t>Formulaires (version 5.2)</a:t>
            </a:r>
          </a:p>
          <a:p>
            <a:pPr lvl="1"/>
            <a:r>
              <a:rPr lang="fr-FR" dirty="0">
                <a:latin typeface="Tahoma"/>
                <a:ea typeface="Times New Roman"/>
              </a:rPr>
              <a:t>Paramétrage fichiers de configuration</a:t>
            </a:r>
          </a:p>
          <a:p>
            <a:r>
              <a:rPr lang="fr-FR" dirty="0">
                <a:latin typeface="Tahoma"/>
                <a:ea typeface="Times New Roman"/>
              </a:rPr>
              <a:t>Base de données</a:t>
            </a:r>
          </a:p>
          <a:p>
            <a:pPr lvl="1"/>
            <a:r>
              <a:rPr lang="fr-FR" dirty="0">
                <a:latin typeface="Tahoma"/>
                <a:ea typeface="Times New Roman"/>
              </a:rPr>
              <a:t>Configurer le fichier .</a:t>
            </a:r>
            <a:r>
              <a:rPr lang="fr-FR" dirty="0" err="1">
                <a:latin typeface="Tahoma"/>
                <a:ea typeface="Times New Roman"/>
              </a:rPr>
              <a:t>env</a:t>
            </a:r>
            <a:endParaRPr lang="fr-FR" dirty="0">
              <a:latin typeface="Tahoma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78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dirty="0"/>
              <a:t>Le routeur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BD4-76DC-4ED8-AC42-300989D81A59}" type="datetime1">
              <a:rPr lang="fr-FR" smtClean="0"/>
              <a:pPr/>
              <a:t>25/03/2019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Alain Arsane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grpSp>
        <p:nvGrpSpPr>
          <p:cNvPr id="8" name="Groupe 7"/>
          <p:cNvGrpSpPr/>
          <p:nvPr/>
        </p:nvGrpSpPr>
        <p:grpSpPr>
          <a:xfrm>
            <a:off x="2771800" y="1142984"/>
            <a:ext cx="3457005" cy="2213223"/>
            <a:chOff x="1042987" y="1647825"/>
            <a:chExt cx="7058025" cy="3653383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987" y="1647825"/>
              <a:ext cx="7058025" cy="3562350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3059832" y="4653136"/>
              <a:ext cx="1944216" cy="6480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Rectangle 8"/>
          <p:cNvSpPr/>
          <p:nvPr/>
        </p:nvSpPr>
        <p:spPr>
          <a:xfrm>
            <a:off x="457200" y="3594394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2400" dirty="0">
                <a:latin typeface="Tahoma"/>
                <a:ea typeface="Times New Roman"/>
              </a:rPr>
              <a:t>Assure l'interface entre le client et l'application,</a:t>
            </a:r>
          </a:p>
          <a:p>
            <a:pPr marL="0" lvl="1"/>
            <a:r>
              <a:rPr lang="fr-FR" sz="2400" dirty="0">
                <a:latin typeface="Tahoma"/>
                <a:ea typeface="Times New Roman"/>
              </a:rPr>
              <a:t>Reçoit les requêtes et appelle la ressource correspondante :</a:t>
            </a:r>
          </a:p>
          <a:p>
            <a:pPr lvl="1"/>
            <a:r>
              <a:rPr lang="fr-FR" sz="2400" dirty="0">
                <a:latin typeface="Tahoma"/>
                <a:ea typeface="Times New Roman"/>
              </a:rPr>
              <a:t>	- Vue,</a:t>
            </a:r>
          </a:p>
          <a:p>
            <a:pPr lvl="1"/>
            <a:r>
              <a:rPr lang="fr-FR" sz="2400" dirty="0">
                <a:latin typeface="Tahoma"/>
                <a:ea typeface="Times New Roman"/>
              </a:rPr>
              <a:t>	- Contrôleur + méthode avec/sans paramètre(s)</a:t>
            </a:r>
          </a:p>
        </p:txBody>
      </p:sp>
    </p:spTree>
    <p:extLst>
      <p:ext uri="{BB962C8B-B14F-4D97-AF65-F5344CB8AC3E}">
        <p14:creationId xmlns:p14="http://schemas.microsoft.com/office/powerpoint/2010/main" val="144587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fr-FR" dirty="0"/>
              <a:t>Le routeur : app/routes/</a:t>
            </a:r>
            <a:r>
              <a:rPr lang="fr-FR" dirty="0" err="1"/>
              <a:t>web.php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544616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ahoma"/>
                <a:ea typeface="Times New Roman"/>
              </a:rPr>
              <a:t>Les routes</a:t>
            </a:r>
          </a:p>
          <a:p>
            <a:pPr lvl="1"/>
            <a:r>
              <a:rPr lang="fr-FR" sz="2400" dirty="0">
                <a:latin typeface="Tahoma"/>
                <a:ea typeface="Times New Roman"/>
              </a:rPr>
              <a:t>Vers une vue</a:t>
            </a:r>
          </a:p>
          <a:p>
            <a:pPr marL="914400" lvl="2" indent="0">
              <a:buNone/>
            </a:pPr>
            <a:r>
              <a:rPr lang="en-US" sz="1800" dirty="0">
                <a:latin typeface="Tahoma"/>
                <a:ea typeface="Times New Roman"/>
              </a:rPr>
              <a:t>Route::get('/', function () {  return view('home');});</a:t>
            </a:r>
          </a:p>
          <a:p>
            <a:pPr lvl="1"/>
            <a:r>
              <a:rPr lang="fr-FR" sz="2400" dirty="0">
                <a:latin typeface="Tahoma"/>
                <a:ea typeface="Times New Roman"/>
              </a:rPr>
              <a:t>Vers un contrôleur</a:t>
            </a:r>
          </a:p>
          <a:p>
            <a:pPr marL="914400" lvl="2" indent="0">
              <a:buNone/>
            </a:pPr>
            <a:r>
              <a:rPr lang="en-US" sz="1800" dirty="0">
                <a:latin typeface="Tahoma"/>
                <a:ea typeface="Times New Roman"/>
              </a:rPr>
              <a:t>Route::get('/</a:t>
            </a:r>
            <a:r>
              <a:rPr lang="en-US" sz="1800" dirty="0" err="1">
                <a:latin typeface="Tahoma"/>
                <a:ea typeface="Times New Roman"/>
              </a:rPr>
              <a:t>getLogin</a:t>
            </a:r>
            <a:r>
              <a:rPr lang="en-US" sz="1800" dirty="0">
                <a:latin typeface="Tahoma"/>
                <a:ea typeface="Times New Roman"/>
              </a:rPr>
              <a:t>', '</a:t>
            </a:r>
            <a:r>
              <a:rPr lang="en-US" sz="1800" dirty="0" err="1">
                <a:latin typeface="Tahoma"/>
                <a:ea typeface="Times New Roman"/>
              </a:rPr>
              <a:t>UtilisateurController@getLogin</a:t>
            </a:r>
            <a:r>
              <a:rPr lang="en-US" sz="1800" dirty="0">
                <a:latin typeface="Tahoma"/>
                <a:ea typeface="Times New Roman"/>
              </a:rPr>
              <a:t>');</a:t>
            </a:r>
          </a:p>
          <a:p>
            <a:pPr lvl="1"/>
            <a:r>
              <a:rPr lang="fr-FR" sz="2400" dirty="0">
                <a:latin typeface="Tahoma"/>
                <a:ea typeface="Times New Roman"/>
              </a:rPr>
              <a:t>Avec paramètre(s) obligatoire(s)</a:t>
            </a:r>
          </a:p>
          <a:p>
            <a:pPr marL="914400" lvl="2" indent="0">
              <a:buNone/>
            </a:pPr>
            <a:r>
              <a:rPr lang="en-US" sz="1800" dirty="0">
                <a:latin typeface="Tahoma"/>
                <a:ea typeface="Times New Roman"/>
              </a:rPr>
              <a:t>Route::get('/</a:t>
            </a:r>
            <a:r>
              <a:rPr lang="en-US" sz="1800" dirty="0" err="1">
                <a:latin typeface="Tahoma"/>
                <a:ea typeface="Times New Roman"/>
              </a:rPr>
              <a:t>modifierManga</a:t>
            </a:r>
            <a:r>
              <a:rPr lang="en-US" sz="1800" dirty="0">
                <a:latin typeface="Tahoma"/>
                <a:ea typeface="Times New Roman"/>
              </a:rPr>
              <a:t>/{id}', '</a:t>
            </a:r>
            <a:r>
              <a:rPr lang="en-US" sz="1800" dirty="0" err="1">
                <a:latin typeface="Tahoma"/>
                <a:ea typeface="Times New Roman"/>
              </a:rPr>
              <a:t>MangaController@updateManga</a:t>
            </a:r>
            <a:r>
              <a:rPr lang="en-US" sz="1800" dirty="0">
                <a:latin typeface="Tahoma"/>
                <a:ea typeface="Times New Roman"/>
              </a:rPr>
              <a:t>');</a:t>
            </a:r>
          </a:p>
          <a:p>
            <a:pPr marL="1701800" lvl="2" indent="0">
              <a:buNone/>
            </a:pPr>
            <a:r>
              <a:rPr lang="en-US" sz="1800" dirty="0">
                <a:latin typeface="Tahoma"/>
                <a:ea typeface="Times New Roman"/>
              </a:rPr>
              <a:t>class </a:t>
            </a:r>
            <a:r>
              <a:rPr lang="en-US" sz="1800" dirty="0" err="1">
                <a:latin typeface="Tahoma"/>
                <a:ea typeface="Times New Roman"/>
              </a:rPr>
              <a:t>MangaController</a:t>
            </a:r>
            <a:r>
              <a:rPr lang="en-US" sz="1800" dirty="0">
                <a:latin typeface="Tahoma"/>
                <a:ea typeface="Times New Roman"/>
              </a:rPr>
              <a:t> extends Controller {	</a:t>
            </a:r>
          </a:p>
          <a:p>
            <a:pPr marL="1973263" lvl="2" indent="0">
              <a:buNone/>
            </a:pPr>
            <a:r>
              <a:rPr lang="en-US" sz="1800" dirty="0">
                <a:latin typeface="Tahoma"/>
                <a:ea typeface="Times New Roman"/>
              </a:rPr>
              <a:t>public function </a:t>
            </a:r>
            <a:r>
              <a:rPr lang="en-US" sz="1800" dirty="0" err="1">
                <a:latin typeface="Tahoma"/>
                <a:ea typeface="Times New Roman"/>
              </a:rPr>
              <a:t>updateManga</a:t>
            </a:r>
            <a:r>
              <a:rPr lang="en-US" sz="1800" dirty="0">
                <a:latin typeface="Tahoma"/>
                <a:ea typeface="Times New Roman"/>
              </a:rPr>
              <a:t>($id) {</a:t>
            </a:r>
          </a:p>
          <a:p>
            <a:pPr lvl="1"/>
            <a:r>
              <a:rPr lang="fr-FR" sz="2400" dirty="0">
                <a:latin typeface="Tahoma"/>
                <a:ea typeface="Times New Roman"/>
              </a:rPr>
              <a:t>Avec paramètre(s) optionnel(s)</a:t>
            </a:r>
          </a:p>
          <a:p>
            <a:pPr marL="914400" lvl="2" indent="0">
              <a:buNone/>
            </a:pPr>
            <a:r>
              <a:rPr lang="en-US" sz="1800" dirty="0">
                <a:latin typeface="Tahoma"/>
                <a:ea typeface="Times New Roman"/>
              </a:rPr>
              <a:t>Route::get('/</a:t>
            </a:r>
            <a:r>
              <a:rPr lang="en-US" sz="1800" dirty="0" err="1">
                <a:latin typeface="Tahoma"/>
                <a:ea typeface="Times New Roman"/>
              </a:rPr>
              <a:t>listerGenres</a:t>
            </a:r>
            <a:r>
              <a:rPr lang="en-US" sz="1800" dirty="0">
                <a:latin typeface="Tahoma"/>
                <a:ea typeface="Times New Roman"/>
              </a:rPr>
              <a:t>/{id?}', '</a:t>
            </a:r>
            <a:r>
              <a:rPr lang="en-US" sz="1800" dirty="0" err="1">
                <a:latin typeface="Tahoma"/>
                <a:ea typeface="Times New Roman"/>
              </a:rPr>
              <a:t>GenreController@getGenres</a:t>
            </a:r>
            <a:r>
              <a:rPr lang="en-US" sz="1800" dirty="0">
                <a:latin typeface="Tahoma"/>
                <a:ea typeface="Times New Roman"/>
              </a:rPr>
              <a:t>');</a:t>
            </a:r>
          </a:p>
          <a:p>
            <a:pPr marL="1701800" lvl="2" indent="0">
              <a:buNone/>
            </a:pPr>
            <a:r>
              <a:rPr lang="fr-FR" sz="1800" dirty="0">
                <a:latin typeface="Tahoma"/>
              </a:rPr>
              <a:t>class </a:t>
            </a:r>
            <a:r>
              <a:rPr lang="fr-FR" sz="1800" dirty="0" err="1">
                <a:latin typeface="Tahoma"/>
              </a:rPr>
              <a:t>GenreController</a:t>
            </a:r>
            <a:r>
              <a:rPr lang="fr-FR" sz="1800" dirty="0">
                <a:latin typeface="Tahoma"/>
              </a:rPr>
              <a:t> </a:t>
            </a:r>
            <a:r>
              <a:rPr lang="fr-FR" sz="1800" dirty="0" err="1">
                <a:latin typeface="Tahoma"/>
              </a:rPr>
              <a:t>extends</a:t>
            </a:r>
            <a:r>
              <a:rPr lang="fr-FR" sz="1800" dirty="0">
                <a:latin typeface="Tahoma"/>
              </a:rPr>
              <a:t> Controller {</a:t>
            </a:r>
          </a:p>
          <a:p>
            <a:pPr marL="1973263" lvl="2" indent="0">
              <a:buNone/>
            </a:pPr>
            <a:r>
              <a:rPr lang="fr-FR" sz="1800" dirty="0">
                <a:latin typeface="Tahoma"/>
              </a:rPr>
              <a:t>public </a:t>
            </a:r>
            <a:r>
              <a:rPr lang="fr-FR" sz="1800" dirty="0" err="1">
                <a:latin typeface="Tahoma"/>
              </a:rPr>
              <a:t>function</a:t>
            </a:r>
            <a:r>
              <a:rPr lang="fr-FR" sz="1800" dirty="0">
                <a:latin typeface="Tahoma"/>
              </a:rPr>
              <a:t> </a:t>
            </a:r>
            <a:r>
              <a:rPr lang="fr-FR" sz="1800" dirty="0" err="1">
                <a:latin typeface="Tahoma"/>
              </a:rPr>
              <a:t>getGenres</a:t>
            </a:r>
            <a:r>
              <a:rPr lang="fr-FR" sz="1800" dirty="0">
                <a:latin typeface="Tahoma"/>
              </a:rPr>
              <a:t>($</a:t>
            </a:r>
            <a:r>
              <a:rPr lang="fr-FR" sz="1800" dirty="0" err="1">
                <a:latin typeface="Tahoma"/>
              </a:rPr>
              <a:t>id_genre</a:t>
            </a:r>
            <a:r>
              <a:rPr lang="fr-FR" sz="1800" dirty="0">
                <a:latin typeface="Tahoma"/>
              </a:rPr>
              <a:t>=</a:t>
            </a:r>
            <a:r>
              <a:rPr lang="fr-FR" sz="1800" dirty="0" err="1">
                <a:latin typeface="Tahoma"/>
              </a:rPr>
              <a:t>null</a:t>
            </a:r>
            <a:r>
              <a:rPr lang="fr-FR" sz="1800" dirty="0">
                <a:latin typeface="Tahoma"/>
              </a:rPr>
              <a:t>) {</a:t>
            </a:r>
          </a:p>
        </p:txBody>
      </p:sp>
      <p:sp>
        <p:nvSpPr>
          <p:cNvPr id="4" name="Flèche : angle droit 3"/>
          <p:cNvSpPr/>
          <p:nvPr/>
        </p:nvSpPr>
        <p:spPr>
          <a:xfrm rot="5400000">
            <a:off x="1763688" y="3933056"/>
            <a:ext cx="432048" cy="3600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angle droit 4"/>
          <p:cNvSpPr/>
          <p:nvPr/>
        </p:nvSpPr>
        <p:spPr>
          <a:xfrm rot="5400000">
            <a:off x="1763688" y="5409220"/>
            <a:ext cx="432048" cy="3600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44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dirty="0"/>
              <a:t>Le contrôleur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DBD4-76DC-4ED8-AC42-300989D81A59}" type="datetime1">
              <a:rPr lang="fr-FR" smtClean="0"/>
              <a:pPr/>
              <a:t>25/03/2019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Alain Arsane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grpSp>
        <p:nvGrpSpPr>
          <p:cNvPr id="9" name="Groupe 8"/>
          <p:cNvGrpSpPr/>
          <p:nvPr/>
        </p:nvGrpSpPr>
        <p:grpSpPr>
          <a:xfrm>
            <a:off x="2123728" y="1268760"/>
            <a:ext cx="4248472" cy="2160240"/>
            <a:chOff x="971600" y="1556792"/>
            <a:chExt cx="7058025" cy="3562350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00" y="1556792"/>
              <a:ext cx="7058025" cy="3562350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2987824" y="3212976"/>
              <a:ext cx="2592288" cy="100811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Rectangle 9"/>
          <p:cNvSpPr/>
          <p:nvPr/>
        </p:nvSpPr>
        <p:spPr>
          <a:xfrm>
            <a:off x="904900" y="3547715"/>
            <a:ext cx="7334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2400" dirty="0">
                <a:latin typeface="Tahoma"/>
                <a:ea typeface="Times New Roman"/>
              </a:rPr>
              <a:t>Assure l'interface entre le Modèle et la Vue :</a:t>
            </a:r>
          </a:p>
          <a:p>
            <a:pPr marL="361950"/>
            <a:r>
              <a:rPr lang="fr-FR" sz="2000" dirty="0">
                <a:latin typeface="Tahoma"/>
                <a:ea typeface="Times New Roman"/>
              </a:rPr>
              <a:t>- Récupération des données de formulaire</a:t>
            </a:r>
          </a:p>
          <a:p>
            <a:pPr marL="361950"/>
            <a:r>
              <a:rPr lang="fr-FR" sz="2000" dirty="0">
                <a:latin typeface="Tahoma"/>
                <a:ea typeface="Times New Roman"/>
              </a:rPr>
              <a:t>- Fourniture des données au Modèle</a:t>
            </a:r>
          </a:p>
          <a:p>
            <a:pPr marL="361950"/>
            <a:r>
              <a:rPr lang="fr-FR" sz="2000" dirty="0">
                <a:latin typeface="Tahoma"/>
                <a:ea typeface="Times New Roman"/>
              </a:rPr>
              <a:t>- Récupération des données du Modèle</a:t>
            </a:r>
          </a:p>
          <a:p>
            <a:pPr marL="0" lvl="1"/>
            <a:r>
              <a:rPr lang="fr-FR" sz="2400" dirty="0">
                <a:latin typeface="Tahoma"/>
                <a:ea typeface="Times New Roman"/>
              </a:rPr>
              <a:t>Retourne les réponses :</a:t>
            </a:r>
          </a:p>
          <a:p>
            <a:pPr marL="361950" lvl="1"/>
            <a:r>
              <a:rPr lang="fr-FR" sz="2000" dirty="0">
                <a:latin typeface="Tahoma"/>
              </a:rPr>
              <a:t>- Vue avec données</a:t>
            </a:r>
          </a:p>
          <a:p>
            <a:pPr marL="361950" lvl="1"/>
            <a:r>
              <a:rPr lang="fr-FR" sz="2000" dirty="0">
                <a:latin typeface="Tahoma"/>
              </a:rPr>
              <a:t>- Redirection sur route</a:t>
            </a:r>
          </a:p>
        </p:txBody>
      </p:sp>
    </p:spTree>
    <p:extLst>
      <p:ext uri="{BB962C8B-B14F-4D97-AF65-F5344CB8AC3E}">
        <p14:creationId xmlns:p14="http://schemas.microsoft.com/office/powerpoint/2010/main" val="144159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fr-FR" dirty="0"/>
              <a:t>Le 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latin typeface="Tahoma"/>
                <a:ea typeface="Times New Roman"/>
              </a:rPr>
              <a:t>Création en mode console avec artisan</a:t>
            </a:r>
          </a:p>
          <a:p>
            <a:pPr marL="361950" indent="0">
              <a:buNone/>
            </a:pP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make:controller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NomController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: il faut être situé à la racine du projet</a:t>
            </a:r>
          </a:p>
          <a:p>
            <a:pPr marL="0" indent="0">
              <a:buNone/>
            </a:pPr>
            <a:r>
              <a:rPr lang="fr-FR" sz="2800" dirty="0">
                <a:latin typeface="Tahoma"/>
              </a:rPr>
              <a:t>Doit être post-fixé du terme Controller</a:t>
            </a:r>
          </a:p>
          <a:p>
            <a:pPr marL="361950" indent="0">
              <a:buNone/>
            </a:pPr>
            <a:r>
              <a:rPr lang="fr-FR" sz="2000" b="1" dirty="0"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artisan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make:controller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MangaController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>
                <a:latin typeface="Tahoma"/>
              </a:rPr>
              <a:t>Dossier de stockage </a:t>
            </a:r>
          </a:p>
          <a:p>
            <a:pPr marL="36195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app/Http/Controllers</a:t>
            </a:r>
          </a:p>
          <a:p>
            <a:pPr marL="0" indent="0">
              <a:buNone/>
            </a:pPr>
            <a:r>
              <a:rPr lang="fr-FR" sz="2800" dirty="0">
                <a:latin typeface="Tahoma"/>
                <a:ea typeface="Times New Roman"/>
              </a:rPr>
              <a:t>Hérite de la classe Controller</a:t>
            </a:r>
          </a:p>
          <a:p>
            <a:pPr marL="36195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GenreController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Controller</a:t>
            </a:r>
          </a:p>
          <a:p>
            <a:pPr marL="0" indent="0">
              <a:buNone/>
            </a:pPr>
            <a:r>
              <a:rPr lang="fr-FR" sz="2800" dirty="0">
                <a:latin typeface="Tahoma"/>
              </a:rPr>
              <a:t>Inversion of Control (</a:t>
            </a:r>
            <a:r>
              <a:rPr lang="fr-FR" sz="2800" dirty="0" err="1">
                <a:latin typeface="Tahoma"/>
              </a:rPr>
              <a:t>IoC</a:t>
            </a:r>
            <a:r>
              <a:rPr lang="fr-FR" sz="2800" dirty="0">
                <a:latin typeface="Tahoma"/>
              </a:rPr>
              <a:t>)</a:t>
            </a:r>
          </a:p>
          <a:p>
            <a:pPr marL="361950" indent="0">
              <a:buNone/>
            </a:pP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C'est le </a:t>
            </a:r>
            <a:r>
              <a:rPr lang="fr-F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 instancie le contrôleur au moment où il est appelé.</a:t>
            </a:r>
          </a:p>
        </p:txBody>
      </p:sp>
    </p:spTree>
    <p:extLst>
      <p:ext uri="{BB962C8B-B14F-4D97-AF65-F5344CB8AC3E}">
        <p14:creationId xmlns:p14="http://schemas.microsoft.com/office/powerpoint/2010/main" val="121323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fr-FR" dirty="0"/>
              <a:t>Le 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2736"/>
            <a:ext cx="6912768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latin typeface="Tahoma"/>
                <a:ea typeface="Times New Roman"/>
              </a:rPr>
              <a:t>Expose des méthodes</a:t>
            </a:r>
          </a:p>
          <a:p>
            <a:pPr marL="361950" indent="0">
              <a:buNone/>
            </a:pPr>
            <a:r>
              <a:rPr lang="fr-FR" sz="2000" b="1" dirty="0"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public </a:t>
            </a:r>
            <a:r>
              <a:rPr lang="fr-FR" sz="2000" b="1" dirty="0" err="1"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function</a:t>
            </a:r>
            <a:r>
              <a:rPr lang="fr-FR" sz="2000" b="1" dirty="0"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getMangas</a:t>
            </a:r>
            <a:r>
              <a:rPr lang="fr-FR" sz="2000" b="1" dirty="0"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() {</a:t>
            </a:r>
          </a:p>
          <a:p>
            <a:pPr marL="361950" indent="0">
              <a:buNone/>
            </a:pPr>
            <a:r>
              <a:rPr lang="fr-FR" sz="1800" b="1" dirty="0"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     . . .</a:t>
            </a:r>
          </a:p>
          <a:p>
            <a:pPr marL="361950" indent="0">
              <a:buNone/>
            </a:pPr>
            <a:r>
              <a:rPr lang="fr-FR" sz="2000" b="1" dirty="0"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</a:rPr>
              <a:t>    } </a:t>
            </a:r>
          </a:p>
          <a:p>
            <a:pPr marL="36195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deleteManga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($id) {</a:t>
            </a:r>
          </a:p>
          <a:p>
            <a:pPr marL="36195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. .</a:t>
            </a:r>
          </a:p>
          <a:p>
            <a:pPr marL="36195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buNone/>
            </a:pPr>
            <a:r>
              <a:rPr lang="fr-FR" sz="2800" dirty="0">
                <a:latin typeface="Tahoma"/>
              </a:rPr>
              <a:t>Gère les objets métier (Modèle)</a:t>
            </a:r>
          </a:p>
          <a:p>
            <a:pPr marL="36195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deleteManga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($id) {</a:t>
            </a:r>
          </a:p>
          <a:p>
            <a:pPr marL="36195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$manga = new Manga();</a:t>
            </a:r>
          </a:p>
          <a:p>
            <a:pPr marL="361950" indent="0"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$manga-&gt;deleteManga($id);</a:t>
            </a:r>
          </a:p>
          <a:p>
            <a:pPr marL="361950" indent="0"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  <a:endParaRPr 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920608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3E3F3F275F04FBD3A5EFB30818668" ma:contentTypeVersion="4" ma:contentTypeDescription="Crée un document." ma:contentTypeScope="" ma:versionID="3cde6e9bc0dd40792fb2e3723e756d31">
  <xsd:schema xmlns:xsd="http://www.w3.org/2001/XMLSchema" xmlns:xs="http://www.w3.org/2001/XMLSchema" xmlns:p="http://schemas.microsoft.com/office/2006/metadata/properties" xmlns:ns2="fc7fad14-edd8-47ef-bde8-f48fb3eded1e" xmlns:ns3="90426889-4320-4585-a4f9-77a17bfc05ca" targetNamespace="http://schemas.microsoft.com/office/2006/metadata/properties" ma:root="true" ma:fieldsID="90c927734ffec47766c053cff80e027b" ns2:_="" ns3:_="">
    <xsd:import namespace="fc7fad14-edd8-47ef-bde8-f48fb3eded1e"/>
    <xsd:import namespace="90426889-4320-4585-a4f9-77a17bfc0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fad14-edd8-47ef-bde8-f48fb3ede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26889-4320-4585-a4f9-77a17bfc0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E019CF-F8C3-409F-96FD-E706EC93BBAA}"/>
</file>

<file path=customXml/itemProps2.xml><?xml version="1.0" encoding="utf-8"?>
<ds:datastoreItem xmlns:ds="http://schemas.openxmlformats.org/officeDocument/2006/customXml" ds:itemID="{E0F1E102-B076-42B0-ABA7-49EC0D0E34F7}"/>
</file>

<file path=customXml/itemProps3.xml><?xml version="1.0" encoding="utf-8"?>
<ds:datastoreItem xmlns:ds="http://schemas.openxmlformats.org/officeDocument/2006/customXml" ds:itemID="{C7F91DBA-A44F-4A21-B084-93AE1D56A72E}"/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1306</Words>
  <Application>Microsoft Office PowerPoint</Application>
  <PresentationFormat>Affichage à l'écran (4:3)</PresentationFormat>
  <Paragraphs>233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Tahoma</vt:lpstr>
      <vt:lpstr>Times New Roman</vt:lpstr>
      <vt:lpstr>Wingdings</vt:lpstr>
      <vt:lpstr>Thème Office</vt:lpstr>
      <vt:lpstr>FRAMEWORK LARAVEL</vt:lpstr>
      <vt:lpstr>Objectifs</vt:lpstr>
      <vt:lpstr>Les frameworks</vt:lpstr>
      <vt:lpstr>Configuration Laravel</vt:lpstr>
      <vt:lpstr>Le routeur</vt:lpstr>
      <vt:lpstr>Le routeur : app/routes/web.php</vt:lpstr>
      <vt:lpstr>Le contrôleur</vt:lpstr>
      <vt:lpstr>Le contrôleur</vt:lpstr>
      <vt:lpstr>Le contrôleur</vt:lpstr>
      <vt:lpstr>Le contrôleur</vt:lpstr>
      <vt:lpstr>La vue</vt:lpstr>
      <vt:lpstr>La page master</vt:lpstr>
      <vt:lpstr>La page master</vt:lpstr>
      <vt:lpstr>Le moteur de Template Blade</vt:lpstr>
      <vt:lpstr>Le modèle</vt:lpstr>
      <vt:lpstr>Le modèle</vt:lpstr>
      <vt:lpstr>Les Exceptions</vt:lpstr>
      <vt:lpstr>Exceptions : propager</vt:lpstr>
      <vt:lpstr>Exceptions : récupérer le message</vt:lpstr>
      <vt:lpstr>Objet de Session</vt:lpstr>
      <vt:lpstr>Objet de Session</vt:lpstr>
      <vt:lpstr>Deux principes de programmation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Conteneur Web</dc:title>
  <dc:creator>alain</dc:creator>
  <cp:lastModifiedBy>Béatrice Chataing</cp:lastModifiedBy>
  <cp:revision>139</cp:revision>
  <cp:lastPrinted>2017-01-26T17:36:55Z</cp:lastPrinted>
  <dcterms:created xsi:type="dcterms:W3CDTF">2013-02-26T07:45:10Z</dcterms:created>
  <dcterms:modified xsi:type="dcterms:W3CDTF">2019-03-25T13:07:04Z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0x0101002653E3F3F275F04FBD3A5EFB30818668</vt:lpwstr>
  </property>
</Properties>
</file>