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7" r:id="rId3"/>
    <p:sldId id="268" r:id="rId4"/>
    <p:sldId id="280" r:id="rId5"/>
    <p:sldId id="284" r:id="rId6"/>
    <p:sldId id="281" r:id="rId7"/>
    <p:sldId id="283" r:id="rId8"/>
    <p:sldId id="282" r:id="rId9"/>
    <p:sldId id="285" r:id="rId10"/>
    <p:sldId id="295" r:id="rId11"/>
    <p:sldId id="296" r:id="rId12"/>
    <p:sldId id="278" r:id="rId13"/>
    <p:sldId id="286" r:id="rId14"/>
    <p:sldId id="287" r:id="rId15"/>
    <p:sldId id="290" r:id="rId16"/>
    <p:sldId id="279" r:id="rId17"/>
    <p:sldId id="291" r:id="rId18"/>
    <p:sldId id="293" r:id="rId19"/>
    <p:sldId id="294" r:id="rId20"/>
    <p:sldId id="288" r:id="rId21"/>
    <p:sldId id="297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radial4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8074C2-62CA-4AAD-83F9-86A9EA52414A}">
      <dgm:prSet phldrT="[Text]"/>
      <dgm:spPr/>
      <dgm:t>
        <a:bodyPr/>
        <a:lstStyle/>
        <a:p>
          <a:r>
            <a:rPr lang="en-US" dirty="0" smtClean="0"/>
            <a:t>SSO endpoint</a:t>
          </a:r>
          <a:endParaRPr lang="en-US" dirty="0"/>
        </a:p>
      </dgm:t>
    </dgm:pt>
    <dgm:pt modelId="{E31E9712-B288-41EB-93BE-1F25BD8AADD3}" type="parTrans" cxnId="{E98F13FA-F723-4894-85E2-4F0C4C71CA7E}">
      <dgm:prSet/>
      <dgm:spPr/>
      <dgm:t>
        <a:bodyPr/>
        <a:lstStyle/>
        <a:p>
          <a:endParaRPr lang="en-US"/>
        </a:p>
      </dgm:t>
    </dgm:pt>
    <dgm:pt modelId="{A45342B1-59A4-4DDF-BE5E-FE6E305D033B}" type="sibTrans" cxnId="{E98F13FA-F723-4894-85E2-4F0C4C71CA7E}">
      <dgm:prSet/>
      <dgm:spPr/>
      <dgm:t>
        <a:bodyPr/>
        <a:lstStyle/>
        <a:p>
          <a:endParaRPr lang="en-US"/>
        </a:p>
      </dgm:t>
    </dgm:pt>
    <dgm:pt modelId="{82992329-2141-41AE-8498-398419F9D342}">
      <dgm:prSet phldrT="[Text]"/>
      <dgm:spPr/>
      <dgm:t>
        <a:bodyPr/>
        <a:lstStyle/>
        <a:p>
          <a:r>
            <a:rPr lang="en-US" dirty="0" smtClean="0"/>
            <a:t>Who?</a:t>
          </a:r>
          <a:endParaRPr lang="en-US" dirty="0"/>
        </a:p>
      </dgm:t>
    </dgm:pt>
    <dgm:pt modelId="{E81300EC-0913-435C-965C-A88DA29AAB91}" type="parTrans" cxnId="{9F2B6E35-0DC5-44B3-A04E-3980A64C81AC}">
      <dgm:prSet/>
      <dgm:spPr/>
      <dgm:t>
        <a:bodyPr/>
        <a:lstStyle/>
        <a:p>
          <a:endParaRPr lang="en-US"/>
        </a:p>
      </dgm:t>
    </dgm:pt>
    <dgm:pt modelId="{28E59B27-8808-4C52-B10D-E7ADC0DB3DF9}" type="sibTrans" cxnId="{9F2B6E35-0DC5-44B3-A04E-3980A64C81AC}">
      <dgm:prSet/>
      <dgm:spPr/>
      <dgm:t>
        <a:bodyPr/>
        <a:lstStyle/>
        <a:p>
          <a:endParaRPr lang="en-US"/>
        </a:p>
      </dgm:t>
    </dgm:pt>
    <dgm:pt modelId="{FC647F25-4DEC-4063-BBDD-F93B2C5E6756}">
      <dgm:prSet phldrT="[Text]"/>
      <dgm:spPr/>
      <dgm:t>
        <a:bodyPr/>
        <a:lstStyle/>
        <a:p>
          <a:r>
            <a:rPr lang="en-US" dirty="0" smtClean="0"/>
            <a:t>Token</a:t>
          </a:r>
          <a:endParaRPr lang="en-US" dirty="0"/>
        </a:p>
      </dgm:t>
    </dgm:pt>
    <dgm:pt modelId="{563D9B7B-235D-4E46-AC66-2AA43E9B3579}" type="parTrans" cxnId="{3483F096-B4B7-45D9-8948-50950B9FE6AE}">
      <dgm:prSet/>
      <dgm:spPr/>
      <dgm:t>
        <a:bodyPr/>
        <a:lstStyle/>
        <a:p>
          <a:endParaRPr lang="en-US"/>
        </a:p>
      </dgm:t>
    </dgm:pt>
    <dgm:pt modelId="{22BFA187-88E4-4EBC-A0B9-A88562F9E4C1}" type="sibTrans" cxnId="{3483F096-B4B7-45D9-8948-50950B9FE6AE}">
      <dgm:prSet/>
      <dgm:spPr/>
      <dgm:t>
        <a:bodyPr/>
        <a:lstStyle/>
        <a:p>
          <a:endParaRPr lang="en-US"/>
        </a:p>
      </dgm:t>
    </dgm:pt>
    <dgm:pt modelId="{ADFE6FFF-2D74-44C2-B492-ED92605EC5A7}">
      <dgm:prSet phldrT="[Text]"/>
      <dgm:spPr/>
      <dgm:t>
        <a:bodyPr/>
        <a:lstStyle/>
        <a:p>
          <a:r>
            <a:rPr lang="en-US" dirty="0" smtClean="0"/>
            <a:t>Refresh</a:t>
          </a:r>
          <a:endParaRPr lang="en-US" dirty="0"/>
        </a:p>
      </dgm:t>
    </dgm:pt>
    <dgm:pt modelId="{CBB71E3E-4DF6-458D-88C3-25896F11EB85}" type="parTrans" cxnId="{6D5838E4-CA40-4AC8-9654-0651DC5397FB}">
      <dgm:prSet/>
      <dgm:spPr/>
      <dgm:t>
        <a:bodyPr/>
        <a:lstStyle/>
        <a:p>
          <a:endParaRPr lang="en-US"/>
        </a:p>
      </dgm:t>
    </dgm:pt>
    <dgm:pt modelId="{9C5D00A8-4F96-44F5-8778-54093F0D050A}" type="sibTrans" cxnId="{6D5838E4-CA40-4AC8-9654-0651DC5397FB}">
      <dgm:prSet/>
      <dgm:spPr/>
      <dgm:t>
        <a:bodyPr/>
        <a:lstStyle/>
        <a:p>
          <a:endParaRPr lang="en-US"/>
        </a:p>
      </dgm:t>
    </dgm:pt>
    <dgm:pt modelId="{4CC2A726-4DF7-4B61-8EA9-C776AA95A549}" type="pres">
      <dgm:prSet presAssocID="{A9F48CA0-B85B-4458-AC23-3F6299AE7CF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2EC72-F44B-4563-8F12-31BE98030C73}" type="pres">
      <dgm:prSet presAssocID="{F58074C2-62CA-4AAD-83F9-86A9EA52414A}" presName="centerShape" presStyleLbl="node0" presStyleIdx="0" presStyleCnt="1"/>
      <dgm:spPr/>
      <dgm:t>
        <a:bodyPr/>
        <a:lstStyle/>
        <a:p>
          <a:endParaRPr lang="en-US"/>
        </a:p>
      </dgm:t>
    </dgm:pt>
    <dgm:pt modelId="{0647D637-619C-451F-8084-44E62D21528F}" type="pres">
      <dgm:prSet presAssocID="{E81300EC-0913-435C-965C-A88DA29AAB91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15AAAA0F-4593-4F22-B652-8F08B16E55CD}" type="pres">
      <dgm:prSet presAssocID="{82992329-2141-41AE-8498-398419F9D34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3572A-44B5-40A9-A054-A83B3BCE9750}" type="pres">
      <dgm:prSet presAssocID="{563D9B7B-235D-4E46-AC66-2AA43E9B3579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BAD72918-AD54-4A3F-9FE2-7902A2063F5C}" type="pres">
      <dgm:prSet presAssocID="{FC647F25-4DEC-4063-BBDD-F93B2C5E67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4005B-0B62-484D-8BEB-E7B9E9CE6A61}" type="pres">
      <dgm:prSet presAssocID="{CBB71E3E-4DF6-458D-88C3-25896F11EB85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DF4F3CC4-9ADE-4D5A-9D51-11C67A5A8F9F}" type="pres">
      <dgm:prSet presAssocID="{ADFE6FFF-2D74-44C2-B492-ED92605EC5A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52D63C-ED1C-4213-9A8B-2A10C165DA52}" type="presOf" srcId="{E81300EC-0913-435C-965C-A88DA29AAB91}" destId="{0647D637-619C-451F-8084-44E62D21528F}" srcOrd="0" destOrd="0" presId="urn:microsoft.com/office/officeart/2005/8/layout/radial4"/>
    <dgm:cxn modelId="{FFDF4F12-751D-4710-B49F-3EABDCCE02B9}" type="presOf" srcId="{563D9B7B-235D-4E46-AC66-2AA43E9B3579}" destId="{26F3572A-44B5-40A9-A054-A83B3BCE9750}" srcOrd="0" destOrd="0" presId="urn:microsoft.com/office/officeart/2005/8/layout/radial4"/>
    <dgm:cxn modelId="{8E20EDA2-079F-4EE0-B4A6-963EFBF2B24D}" type="presOf" srcId="{82992329-2141-41AE-8498-398419F9D342}" destId="{15AAAA0F-4593-4F22-B652-8F08B16E55CD}" srcOrd="0" destOrd="0" presId="urn:microsoft.com/office/officeart/2005/8/layout/radial4"/>
    <dgm:cxn modelId="{81BD26C8-12B9-429F-B904-38CFEDCF6328}" type="presOf" srcId="{A9F48CA0-B85B-4458-AC23-3F6299AE7CF2}" destId="{4CC2A726-4DF7-4B61-8EA9-C776AA95A549}" srcOrd="0" destOrd="0" presId="urn:microsoft.com/office/officeart/2005/8/layout/radial4"/>
    <dgm:cxn modelId="{6D5838E4-CA40-4AC8-9654-0651DC5397FB}" srcId="{F58074C2-62CA-4AAD-83F9-86A9EA52414A}" destId="{ADFE6FFF-2D74-44C2-B492-ED92605EC5A7}" srcOrd="2" destOrd="0" parTransId="{CBB71E3E-4DF6-458D-88C3-25896F11EB85}" sibTransId="{9C5D00A8-4F96-44F5-8778-54093F0D050A}"/>
    <dgm:cxn modelId="{E98F13FA-F723-4894-85E2-4F0C4C71CA7E}" srcId="{A9F48CA0-B85B-4458-AC23-3F6299AE7CF2}" destId="{F58074C2-62CA-4AAD-83F9-86A9EA52414A}" srcOrd="0" destOrd="0" parTransId="{E31E9712-B288-41EB-93BE-1F25BD8AADD3}" sibTransId="{A45342B1-59A4-4DDF-BE5E-FE6E305D033B}"/>
    <dgm:cxn modelId="{07772667-B2C9-4E05-9FF9-29D1D2B6DFD7}" type="presOf" srcId="{ADFE6FFF-2D74-44C2-B492-ED92605EC5A7}" destId="{DF4F3CC4-9ADE-4D5A-9D51-11C67A5A8F9F}" srcOrd="0" destOrd="0" presId="urn:microsoft.com/office/officeart/2005/8/layout/radial4"/>
    <dgm:cxn modelId="{9F2B6E35-0DC5-44B3-A04E-3980A64C81AC}" srcId="{F58074C2-62CA-4AAD-83F9-86A9EA52414A}" destId="{82992329-2141-41AE-8498-398419F9D342}" srcOrd="0" destOrd="0" parTransId="{E81300EC-0913-435C-965C-A88DA29AAB91}" sibTransId="{28E59B27-8808-4C52-B10D-E7ADC0DB3DF9}"/>
    <dgm:cxn modelId="{3483F096-B4B7-45D9-8948-50950B9FE6AE}" srcId="{F58074C2-62CA-4AAD-83F9-86A9EA52414A}" destId="{FC647F25-4DEC-4063-BBDD-F93B2C5E6756}" srcOrd="1" destOrd="0" parTransId="{563D9B7B-235D-4E46-AC66-2AA43E9B3579}" sibTransId="{22BFA187-88E4-4EBC-A0B9-A88562F9E4C1}"/>
    <dgm:cxn modelId="{7F0931A6-A30B-422B-8EB6-E795860EB39B}" type="presOf" srcId="{FC647F25-4DEC-4063-BBDD-F93B2C5E6756}" destId="{BAD72918-AD54-4A3F-9FE2-7902A2063F5C}" srcOrd="0" destOrd="0" presId="urn:microsoft.com/office/officeart/2005/8/layout/radial4"/>
    <dgm:cxn modelId="{2497145C-2142-4E5B-A998-C7BE19F09C3F}" type="presOf" srcId="{F58074C2-62CA-4AAD-83F9-86A9EA52414A}" destId="{9A52EC72-F44B-4563-8F12-31BE98030C73}" srcOrd="0" destOrd="0" presId="urn:microsoft.com/office/officeart/2005/8/layout/radial4"/>
    <dgm:cxn modelId="{9C9595BD-5CBB-45B0-8CE7-A2C37B6B92CC}" type="presOf" srcId="{CBB71E3E-4DF6-458D-88C3-25896F11EB85}" destId="{1204005B-0B62-484D-8BEB-E7B9E9CE6A61}" srcOrd="0" destOrd="0" presId="urn:microsoft.com/office/officeart/2005/8/layout/radial4"/>
    <dgm:cxn modelId="{F505E238-EAD0-48D8-AF22-85FCE58D53E9}" type="presParOf" srcId="{4CC2A726-4DF7-4B61-8EA9-C776AA95A549}" destId="{9A52EC72-F44B-4563-8F12-31BE98030C73}" srcOrd="0" destOrd="0" presId="urn:microsoft.com/office/officeart/2005/8/layout/radial4"/>
    <dgm:cxn modelId="{00351CA2-4A04-4121-85A7-75A044BD4529}" type="presParOf" srcId="{4CC2A726-4DF7-4B61-8EA9-C776AA95A549}" destId="{0647D637-619C-451F-8084-44E62D21528F}" srcOrd="1" destOrd="0" presId="urn:microsoft.com/office/officeart/2005/8/layout/radial4"/>
    <dgm:cxn modelId="{EB1B403D-A23E-4A3E-90B0-E45935FC1CD0}" type="presParOf" srcId="{4CC2A726-4DF7-4B61-8EA9-C776AA95A549}" destId="{15AAAA0F-4593-4F22-B652-8F08B16E55CD}" srcOrd="2" destOrd="0" presId="urn:microsoft.com/office/officeart/2005/8/layout/radial4"/>
    <dgm:cxn modelId="{DE5030B1-1FAE-427E-9F9E-3D5033CB162E}" type="presParOf" srcId="{4CC2A726-4DF7-4B61-8EA9-C776AA95A549}" destId="{26F3572A-44B5-40A9-A054-A83B3BCE9750}" srcOrd="3" destOrd="0" presId="urn:microsoft.com/office/officeart/2005/8/layout/radial4"/>
    <dgm:cxn modelId="{7D6FFC4F-589B-4AE9-8E1B-06B99474C0F5}" type="presParOf" srcId="{4CC2A726-4DF7-4B61-8EA9-C776AA95A549}" destId="{BAD72918-AD54-4A3F-9FE2-7902A2063F5C}" srcOrd="4" destOrd="0" presId="urn:microsoft.com/office/officeart/2005/8/layout/radial4"/>
    <dgm:cxn modelId="{F4A71ACB-14B0-4F30-B7DB-CE4D5D3572DC}" type="presParOf" srcId="{4CC2A726-4DF7-4B61-8EA9-C776AA95A549}" destId="{1204005B-0B62-484D-8BEB-E7B9E9CE6A61}" srcOrd="5" destOrd="0" presId="urn:microsoft.com/office/officeart/2005/8/layout/radial4"/>
    <dgm:cxn modelId="{5F4BBA4B-C0F3-4C36-908E-7CDC2C5576CC}" type="presParOf" srcId="{4CC2A726-4DF7-4B61-8EA9-C776AA95A549}" destId="{DF4F3CC4-9ADE-4D5A-9D51-11C67A5A8F9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EC72-F44B-4563-8F12-31BE98030C73}">
      <dsp:nvSpPr>
        <dsp:cNvPr id="0" name=""/>
        <dsp:cNvSpPr/>
      </dsp:nvSpPr>
      <dsp:spPr>
        <a:xfrm>
          <a:off x="1564481" y="2341623"/>
          <a:ext cx="1443037" cy="14430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SSO endpoint</a:t>
          </a:r>
          <a:endParaRPr lang="en-US" sz="1900" kern="1200" dirty="0"/>
        </a:p>
      </dsp:txBody>
      <dsp:txXfrm>
        <a:off x="1775809" y="2552951"/>
        <a:ext cx="1020381" cy="1020381"/>
      </dsp:txXfrm>
    </dsp:sp>
    <dsp:sp modelId="{0647D637-619C-451F-8084-44E62D21528F}">
      <dsp:nvSpPr>
        <dsp:cNvPr id="0" name=""/>
        <dsp:cNvSpPr/>
      </dsp:nvSpPr>
      <dsp:spPr>
        <a:xfrm rot="12900000">
          <a:off x="582515" y="2071582"/>
          <a:ext cx="1162129" cy="4112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AAAA0F-4593-4F22-B652-8F08B16E55CD}">
      <dsp:nvSpPr>
        <dsp:cNvPr id="0" name=""/>
        <dsp:cNvSpPr/>
      </dsp:nvSpPr>
      <dsp:spPr>
        <a:xfrm>
          <a:off x="2157" y="1395576"/>
          <a:ext cx="1370885" cy="109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Who?</a:t>
          </a:r>
          <a:endParaRPr lang="en-US" sz="2700" kern="1200" dirty="0"/>
        </a:p>
      </dsp:txBody>
      <dsp:txXfrm>
        <a:off x="34278" y="1427697"/>
        <a:ext cx="1306643" cy="1032466"/>
      </dsp:txXfrm>
    </dsp:sp>
    <dsp:sp modelId="{26F3572A-44B5-40A9-A054-A83B3BCE9750}">
      <dsp:nvSpPr>
        <dsp:cNvPr id="0" name=""/>
        <dsp:cNvSpPr/>
      </dsp:nvSpPr>
      <dsp:spPr>
        <a:xfrm rot="16200000">
          <a:off x="1704935" y="1487288"/>
          <a:ext cx="1162129" cy="4112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D72918-AD54-4A3F-9FE2-7902A2063F5C}">
      <dsp:nvSpPr>
        <dsp:cNvPr id="0" name=""/>
        <dsp:cNvSpPr/>
      </dsp:nvSpPr>
      <dsp:spPr>
        <a:xfrm>
          <a:off x="1600557" y="563502"/>
          <a:ext cx="1370885" cy="109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Token</a:t>
          </a:r>
          <a:endParaRPr lang="en-US" sz="2700" kern="1200" dirty="0"/>
        </a:p>
      </dsp:txBody>
      <dsp:txXfrm>
        <a:off x="1632678" y="595623"/>
        <a:ext cx="1306643" cy="1032466"/>
      </dsp:txXfrm>
    </dsp:sp>
    <dsp:sp modelId="{1204005B-0B62-484D-8BEB-E7B9E9CE6A61}">
      <dsp:nvSpPr>
        <dsp:cNvPr id="0" name=""/>
        <dsp:cNvSpPr/>
      </dsp:nvSpPr>
      <dsp:spPr>
        <a:xfrm rot="19500000">
          <a:off x="2827354" y="2071582"/>
          <a:ext cx="1162129" cy="4112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4F3CC4-9ADE-4D5A-9D51-11C67A5A8F9F}">
      <dsp:nvSpPr>
        <dsp:cNvPr id="0" name=""/>
        <dsp:cNvSpPr/>
      </dsp:nvSpPr>
      <dsp:spPr>
        <a:xfrm>
          <a:off x="3198956" y="1395576"/>
          <a:ext cx="1370885" cy="109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Refresh</a:t>
          </a:r>
          <a:endParaRPr lang="en-US" sz="2700" kern="1200" dirty="0"/>
        </a:p>
      </dsp:txBody>
      <dsp:txXfrm>
        <a:off x="3231077" y="1427697"/>
        <a:ext cx="1306643" cy="1032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drtti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smtClean="0"/>
              <a:t>RealTime</a:t>
            </a:r>
            <a:r>
              <a:rPr lang="en-US" dirty="0" smtClean="0"/>
              <a:t> Target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83" y="1432243"/>
            <a:ext cx="4587240" cy="4678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756" y="1432243"/>
            <a:ext cx="60102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topic: OAuth2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CCP, EVE’s developer, provides multiple APIs</a:t>
            </a:r>
          </a:p>
          <a:p>
            <a:pPr lvl="1"/>
            <a:r>
              <a:rPr lang="en-US" dirty="0" smtClean="0"/>
              <a:t>XML (original/old)</a:t>
            </a:r>
          </a:p>
          <a:p>
            <a:pPr lvl="1"/>
            <a:r>
              <a:rPr lang="en-US" dirty="0" smtClean="0"/>
              <a:t>CREST (RESTful, round 1)</a:t>
            </a:r>
          </a:p>
          <a:p>
            <a:pPr lvl="1"/>
            <a:r>
              <a:rPr lang="en-US" dirty="0" smtClean="0"/>
              <a:t>ESI (RESTful, distributed, in development)</a:t>
            </a:r>
            <a:endParaRPr lang="en-US" dirty="0" smtClean="0"/>
          </a:p>
          <a:p>
            <a:r>
              <a:rPr lang="en-US" dirty="0" smtClean="0"/>
              <a:t>OAuth2 used to: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authenticate (who are you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Authenticate and authorize some “scopes”</a:t>
            </a:r>
            <a:endParaRPr lang="en-US" dirty="0" smtClean="0"/>
          </a:p>
          <a:p>
            <a:r>
              <a:rPr lang="en-US" dirty="0" smtClean="0"/>
              <a:t>This application uses</a:t>
            </a:r>
          </a:p>
          <a:p>
            <a:pPr lvl="1"/>
            <a:r>
              <a:rPr lang="en-US" dirty="0" smtClean="0"/>
              <a:t>OAuth2 SSO API for logging people in, getting a Bearer token to make API calls</a:t>
            </a:r>
          </a:p>
          <a:p>
            <a:pPr lvl="1"/>
            <a:r>
              <a:rPr lang="en-US" dirty="0" smtClean="0"/>
              <a:t>ESI </a:t>
            </a:r>
            <a:r>
              <a:rPr lang="en-US" dirty="0"/>
              <a:t>API with the “</a:t>
            </a:r>
            <a:r>
              <a:rPr lang="en-US" dirty="0"/>
              <a:t>read_location</a:t>
            </a:r>
            <a:r>
              <a:rPr lang="en-US" dirty="0"/>
              <a:t>” </a:t>
            </a:r>
            <a:r>
              <a:rPr lang="en-US" dirty="0" smtClean="0"/>
              <a:t>scope to see where you 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27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again…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Redirect user to CCP to log in</a:t>
            </a:r>
          </a:p>
          <a:p>
            <a:pPr lvl="1"/>
            <a:r>
              <a:rPr lang="en-US" dirty="0" smtClean="0"/>
              <a:t>CCP returns one-time </a:t>
            </a:r>
            <a:r>
              <a:rPr lang="en-US" dirty="0" smtClean="0"/>
              <a:t>auth_code</a:t>
            </a:r>
            <a:endParaRPr lang="en-US" dirty="0" smtClean="0"/>
          </a:p>
          <a:p>
            <a:pPr lvl="1"/>
            <a:r>
              <a:rPr lang="en-US" dirty="0" smtClean="0"/>
              <a:t>CCP redirects back to application</a:t>
            </a:r>
          </a:p>
          <a:p>
            <a:r>
              <a:rPr lang="en-US" dirty="0" smtClean="0"/>
              <a:t>Application, in background</a:t>
            </a:r>
          </a:p>
          <a:p>
            <a:pPr lvl="1"/>
            <a:r>
              <a:rPr lang="en-US" dirty="0" smtClean="0"/>
              <a:t>Sends </a:t>
            </a:r>
            <a:r>
              <a:rPr lang="en-US" dirty="0" smtClean="0"/>
              <a:t>auth_code</a:t>
            </a:r>
            <a:r>
              <a:rPr lang="en-US" dirty="0" smtClean="0"/>
              <a:t> to SSO endpoint</a:t>
            </a:r>
          </a:p>
          <a:p>
            <a:pPr lvl="1"/>
            <a:r>
              <a:rPr lang="en-US" dirty="0" smtClean="0"/>
              <a:t>Receives 20-minute </a:t>
            </a:r>
            <a:r>
              <a:rPr lang="en-US" dirty="0" smtClean="0"/>
              <a:t>access_token</a:t>
            </a:r>
            <a:endParaRPr lang="en-US" dirty="0" smtClean="0"/>
          </a:p>
          <a:p>
            <a:pPr lvl="1"/>
            <a:r>
              <a:rPr lang="en-US" dirty="0" smtClean="0"/>
              <a:t>Receives </a:t>
            </a:r>
            <a:r>
              <a:rPr lang="en-US" dirty="0" smtClean="0"/>
              <a:t>refresh_token</a:t>
            </a:r>
            <a:r>
              <a:rPr lang="en-US" dirty="0" smtClean="0"/>
              <a:t> to refresh</a:t>
            </a:r>
            <a:endParaRPr lang="en-US" dirty="0" smtClean="0"/>
          </a:p>
          <a:p>
            <a:r>
              <a:rPr lang="en-US" dirty="0" smtClean="0"/>
              <a:t>When token expires, application</a:t>
            </a:r>
          </a:p>
          <a:p>
            <a:pPr lvl="1"/>
            <a:r>
              <a:rPr lang="en-US" dirty="0" smtClean="0"/>
              <a:t>Sends </a:t>
            </a:r>
            <a:r>
              <a:rPr lang="en-US" dirty="0" smtClean="0"/>
              <a:t>refresh_token</a:t>
            </a:r>
            <a:r>
              <a:rPr lang="en-US" dirty="0" smtClean="0"/>
              <a:t> to SSO endpoint</a:t>
            </a:r>
          </a:p>
          <a:p>
            <a:pPr lvl="1"/>
            <a:r>
              <a:rPr lang="en-US" dirty="0" smtClean="0"/>
              <a:t>Receives new access/refresh token</a:t>
            </a:r>
            <a:endParaRPr lang="en-US" dirty="0"/>
          </a:p>
        </p:txBody>
      </p:sp>
      <p:graphicFrame>
        <p:nvGraphicFramePr>
          <p:cNvPr id="5" name="Content Placeholder 4" descr="Converging Radial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7864616"/>
              </p:ext>
            </p:extLst>
          </p:nvPr>
        </p:nvGraphicFramePr>
        <p:xfrm>
          <a:off x="6324600" y="1828800"/>
          <a:ext cx="457200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62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End user experience just like</a:t>
            </a:r>
          </a:p>
          <a:p>
            <a:r>
              <a:rPr lang="en-US" dirty="0" smtClean="0"/>
              <a:t>“Log in with Google,”</a:t>
            </a:r>
          </a:p>
          <a:p>
            <a:r>
              <a:rPr lang="en-US" dirty="0" smtClean="0"/>
              <a:t>but for EVE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01" y="220730"/>
            <a:ext cx="5582429" cy="1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97" y="1705588"/>
            <a:ext cx="3077005" cy="3272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80" y="5787687"/>
            <a:ext cx="7573432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3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Deployed on WildFly 10.x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Java Enterprise Edition 7</a:t>
            </a:r>
          </a:p>
          <a:p>
            <a:r>
              <a:rPr lang="en-US" dirty="0" smtClean="0"/>
              <a:t>Undertow web container: </a:t>
            </a:r>
            <a:r>
              <a:rPr lang="en-US" dirty="0"/>
              <a:t>pages, content, and Servlets handle SSO </a:t>
            </a:r>
            <a:r>
              <a:rPr lang="en-US" dirty="0" smtClean="0"/>
              <a:t>flow</a:t>
            </a:r>
            <a:endParaRPr lang="en-US" dirty="0" smtClean="0"/>
          </a:p>
          <a:p>
            <a:r>
              <a:rPr lang="en-US" dirty="0" smtClean="0"/>
              <a:t>EJB container: some Singletons EJBs and some Stateless EJBs</a:t>
            </a:r>
            <a:endParaRPr lang="en-US" dirty="0" smtClean="0"/>
          </a:p>
          <a:p>
            <a:r>
              <a:rPr lang="en-US" dirty="0" smtClean="0"/>
              <a:t>Hibernate 5 in JPA mode with MySQL 5.7 handles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WildFly: 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containers take care of lots of things</a:t>
            </a:r>
            <a:endParaRPr lang="en-US" dirty="0" smtClean="0"/>
          </a:p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@PersistenceContext – returns EntityManager (equivalent of SessionManager)</a:t>
            </a:r>
          </a:p>
          <a:p>
            <a:pPr lvl="1"/>
            <a:r>
              <a:rPr lang="en-US" dirty="0" smtClean="0"/>
              <a:t>@EJB ClassName </a:t>
            </a:r>
            <a:r>
              <a:rPr lang="en-US" dirty="0" smtClean="0"/>
              <a:t>className</a:t>
            </a:r>
            <a:r>
              <a:rPr lang="en-US" dirty="0"/>
              <a:t> </a:t>
            </a:r>
            <a:r>
              <a:rPr lang="en-US" dirty="0" smtClean="0"/>
              <a:t>– returns an EJB that implements ClassName</a:t>
            </a:r>
            <a:endParaRPr lang="en-US" dirty="0" smtClean="0"/>
          </a:p>
          <a:p>
            <a:r>
              <a:rPr lang="en-US" dirty="0" smtClean="0"/>
              <a:t>Transactional</a:t>
            </a:r>
          </a:p>
          <a:p>
            <a:pPr lvl="1"/>
            <a:r>
              <a:rPr lang="en-US" dirty="0" smtClean="0"/>
              <a:t>Implicit, container-managed transactions – no need to set up JPA equivalent of Sessions, or Transactions</a:t>
            </a:r>
          </a:p>
          <a:p>
            <a:r>
              <a:rPr lang="en-US" dirty="0" smtClean="0"/>
              <a:t>@Scheduled</a:t>
            </a:r>
          </a:p>
          <a:p>
            <a:pPr lvl="1"/>
            <a:r>
              <a:rPr lang="en-US" dirty="0" smtClean="0"/>
              <a:t>Run a method repeatedly on a timer with @Scheduled(hour=, minute=, second=)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WildFly: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container injects things based on your annotations in the classes</a:t>
            </a:r>
          </a:p>
          <a:p>
            <a:pPr lvl="1"/>
            <a:r>
              <a:rPr lang="en-US" dirty="0" smtClean="0"/>
              <a:t>Can not use the class with the annotations to just run JUnit tests</a:t>
            </a:r>
          </a:p>
          <a:p>
            <a:pPr lvl="1"/>
            <a:r>
              <a:rPr lang="en-US" dirty="0" smtClean="0"/>
              <a:t>JBoss Arquillian provides integration with JUnit with embedded containers</a:t>
            </a:r>
          </a:p>
          <a:p>
            <a:pPr lvl="1"/>
            <a:r>
              <a:rPr lang="en-US" dirty="0" smtClean="0"/>
              <a:t>Did not get it working successfully</a:t>
            </a:r>
          </a:p>
          <a:p>
            <a:r>
              <a:rPr lang="en-US" dirty="0" smtClean="0"/>
              <a:t>Difficult to get and set up SSL with real certificates, etc.</a:t>
            </a:r>
            <a:endParaRPr lang="en-US" dirty="0" smtClean="0"/>
          </a:p>
          <a:p>
            <a:r>
              <a:rPr lang="en-US" dirty="0" smtClean="0"/>
              <a:t>With OAuth2 and a registered redirection endpoint, </a:t>
            </a:r>
            <a:r>
              <a:rPr lang="en-US" i="1" dirty="0" smtClean="0"/>
              <a:t>have</a:t>
            </a:r>
            <a:r>
              <a:rPr lang="en-US" dirty="0" smtClean="0"/>
              <a:t> to deploy to cloud</a:t>
            </a:r>
          </a:p>
          <a:p>
            <a:pPr lvl="1"/>
            <a:r>
              <a:rPr lang="en-US" dirty="0" smtClean="0"/>
              <a:t>Logs are difficult to read (not in IntelliJ)</a:t>
            </a:r>
          </a:p>
          <a:p>
            <a:pPr lvl="1"/>
            <a:r>
              <a:rPr lang="en-US" dirty="0" smtClean="0"/>
              <a:t>Redeployments require special software that monitors/redeploys pieces (JRebel), or repeatedly redeploying entire EAR 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26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EJB/Domain Deployment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19" y="1733479"/>
            <a:ext cx="2301561" cy="4542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557" y="1731574"/>
            <a:ext cx="2962688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Deployment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16037"/>
            <a:ext cx="3762900" cy="35723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07" y="2016037"/>
            <a:ext cx="5944430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7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Managed EJB Services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1712113"/>
            <a:ext cx="814501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6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spaceships</a:t>
            </a:r>
            <a:endParaRPr lang="en-US" dirty="0" smtClean="0"/>
          </a:p>
          <a:p>
            <a:r>
              <a:rPr lang="en-US" dirty="0" smtClean="0"/>
              <a:t>Sandbox – mining, production, NPC enemies, player enemies</a:t>
            </a:r>
            <a:endParaRPr lang="en-US" dirty="0" smtClean="0"/>
          </a:p>
          <a:p>
            <a:r>
              <a:rPr lang="en-US" dirty="0" smtClean="0"/>
              <a:t>Things take a long time to build (weeks or months for capital ships)</a:t>
            </a:r>
          </a:p>
          <a:p>
            <a:r>
              <a:rPr lang="en-US" dirty="0" smtClean="0"/>
              <a:t>When things explode, they’re gone</a:t>
            </a:r>
          </a:p>
          <a:p>
            <a:r>
              <a:rPr lang="en-US" dirty="0" smtClean="0"/>
              <a:t>We like to know who’s where, and it’s hard to keep track of people</a:t>
            </a:r>
          </a:p>
          <a:p>
            <a:r>
              <a:rPr lang="en-US" dirty="0" smtClean="0"/>
              <a:t>We’d also like to have submissions of who ELSE is where (future) </a:t>
            </a:r>
            <a:r>
              <a:rPr lang="en-US" i="1" dirty="0" smtClean="0"/>
              <a:t>and</a:t>
            </a:r>
            <a:endParaRPr lang="en-US" dirty="0" smtClean="0"/>
          </a:p>
          <a:p>
            <a:r>
              <a:rPr lang="en-US" dirty="0" smtClean="0"/>
              <a:t>We’d like to figure out how we feel about them (future)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Frontend – WebSockets over SSL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73" y="1870277"/>
            <a:ext cx="8522254" cy="43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7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EE 7 has a lot of nice features, lots of which drtti does not even use</a:t>
            </a:r>
            <a:endParaRPr lang="en-US" dirty="0" smtClean="0"/>
          </a:p>
          <a:p>
            <a:r>
              <a:rPr lang="en-US" dirty="0" smtClean="0"/>
              <a:t>Problem definition is really important</a:t>
            </a:r>
            <a:endParaRPr lang="en-US" dirty="0" smtClean="0"/>
          </a:p>
          <a:p>
            <a:r>
              <a:rPr lang="en-US" dirty="0" smtClean="0"/>
              <a:t>Once the problem is defined scope should not really be changed without revisiting the problem, and individual projects are hitting the “you need design” point</a:t>
            </a:r>
          </a:p>
          <a:p>
            <a:r>
              <a:rPr lang="en-US" dirty="0" smtClean="0"/>
              <a:t>One should listen to the advice of one’s elders (or at least previous students)</a:t>
            </a:r>
          </a:p>
          <a:p>
            <a:pPr lvl="1"/>
            <a:r>
              <a:rPr lang="en-US" dirty="0" smtClean="0"/>
              <a:t>Don’t delay the project, and keep up a steady pace through the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 is BIG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You can fly around between all the little planets (and moons) in a solar system…</a:t>
            </a:r>
            <a:endParaRPr lang="en-US" dirty="0"/>
          </a:p>
        </p:txBody>
      </p:sp>
      <p:pic>
        <p:nvPicPr>
          <p:cNvPr id="1026" name="Picture 2" descr="scale-1-system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8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 is BIG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…with a bunch of solar systems in a constellation…</a:t>
            </a:r>
            <a:endParaRPr lang="en-US" dirty="0"/>
          </a:p>
        </p:txBody>
      </p:sp>
      <p:pic>
        <p:nvPicPr>
          <p:cNvPr id="4098" name="Picture 2" descr="scale-2-constellation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41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 is BIG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…with a bunch of constellations in a region…</a:t>
            </a:r>
            <a:endParaRPr lang="en-US" dirty="0"/>
          </a:p>
        </p:txBody>
      </p:sp>
      <p:pic>
        <p:nvPicPr>
          <p:cNvPr id="2050" name="Picture 2" descr="scale-3-region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3" r="1458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87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 is BIG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…with a bunch of regions that make up the galaxy.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large dot is a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 dots are solar systems in one region, highlighted</a:t>
            </a:r>
            <a:endParaRPr lang="en-US" dirty="0"/>
          </a:p>
        </p:txBody>
      </p:sp>
      <p:pic>
        <p:nvPicPr>
          <p:cNvPr id="5124" name="Picture 4" descr="scale-4-galaxy-regions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 is BIG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All the constellations from all the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dot is a constellation with several solar systems</a:t>
            </a:r>
            <a:endParaRPr lang="en-US" dirty="0"/>
          </a:p>
        </p:txBody>
      </p:sp>
      <p:pic>
        <p:nvPicPr>
          <p:cNvPr id="3076" name="Picture 4" descr="scale-5-galaxy-constellations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50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 is BIG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All the solar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Hidden layer of interconnected wormholes that are not mapped are not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7,930 systems</a:t>
            </a:r>
            <a:endParaRPr lang="en-US" dirty="0"/>
          </a:p>
        </p:txBody>
      </p:sp>
      <p:pic>
        <p:nvPicPr>
          <p:cNvPr id="3074" name="Picture 2" descr="scale-6-galaxy-systems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148589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When </a:t>
            </a:r>
            <a:r>
              <a:rPr lang="en-US" sz="2000" dirty="0"/>
              <a:t>characters in EVE Online are looking at the current list of other characters in the local system, they are not able to get immediate, reliable, up-to-date standings towards all other characters in the local system.</a:t>
            </a:r>
          </a:p>
          <a:p>
            <a:endParaRPr lang="en-US" sz="2000" dirty="0"/>
          </a:p>
          <a:p>
            <a:r>
              <a:rPr lang="en-US" sz="2000" dirty="0"/>
              <a:t>The delay or unavailability of reliable, up-to-date standings results in wasted time "getting safe" (at the best) to destroyed personal, corporate, or alliance assets and loss of morale (at the worst).</a:t>
            </a:r>
          </a:p>
        </p:txBody>
      </p:sp>
    </p:spTree>
    <p:extLst>
      <p:ext uri="{BB962C8B-B14F-4D97-AF65-F5344CB8AC3E}">
        <p14:creationId xmlns:p14="http://schemas.microsoft.com/office/powerpoint/2010/main" val="69761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67B64C2-E5B0-424C-A90A-CEF65ED404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0</TotalTime>
  <Words>745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Georgia</vt:lpstr>
      <vt:lpstr>Brushed Metal 16x9</vt:lpstr>
      <vt:lpstr>drtti</vt:lpstr>
      <vt:lpstr>EVE Online</vt:lpstr>
      <vt:lpstr>EVE is BIG</vt:lpstr>
      <vt:lpstr>EVE is BIG</vt:lpstr>
      <vt:lpstr>EVE is BIG</vt:lpstr>
      <vt:lpstr>EVE is BIG</vt:lpstr>
      <vt:lpstr>EVE is BIG</vt:lpstr>
      <vt:lpstr>EVE is BIG</vt:lpstr>
      <vt:lpstr>Problem Statement</vt:lpstr>
      <vt:lpstr>Problem Statement</vt:lpstr>
      <vt:lpstr>Independent topic: OAuth2</vt:lpstr>
      <vt:lpstr>OAuth2 again…</vt:lpstr>
      <vt:lpstr>OAuth2 flow</vt:lpstr>
      <vt:lpstr>Deployed on WildFly 10.x</vt:lpstr>
      <vt:lpstr>WildFly: the good</vt:lpstr>
      <vt:lpstr>WildFly: the bad</vt:lpstr>
      <vt:lpstr>EJB/Domain Deployment</vt:lpstr>
      <vt:lpstr>Web Deployment</vt:lpstr>
      <vt:lpstr>Container Managed EJB Services</vt:lpstr>
      <vt:lpstr>Web Frontend – WebSockets over SSL</vt:lpstr>
      <vt:lpstr>Learning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2016-12-14T19:41:40Z</dcterms:created>
  <dcterms:modified xsi:type="dcterms:W3CDTF">2016-12-14T22:45:39Z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TC030309819991</vt:lpwstr>
  </property>
</Properties>
</file>