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notesMasterIdLst>
    <p:notesMasterId r:id="rId15"/>
  </p:notesMasterIdLst>
  <p:sldIdLst>
    <p:sldId id="282" r:id="rId2"/>
    <p:sldId id="294" r:id="rId3"/>
    <p:sldId id="295" r:id="rId4"/>
    <p:sldId id="276" r:id="rId5"/>
    <p:sldId id="279" r:id="rId6"/>
    <p:sldId id="296" r:id="rId7"/>
    <p:sldId id="297" r:id="rId8"/>
    <p:sldId id="298" r:id="rId9"/>
    <p:sldId id="299" r:id="rId10"/>
    <p:sldId id="300" r:id="rId11"/>
    <p:sldId id="301" r:id="rId12"/>
    <p:sldId id="303" r:id="rId13"/>
    <p:sldId id="30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542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027" autoAdjust="0"/>
    <p:restoredTop sz="94660"/>
  </p:normalViewPr>
  <p:slideViewPr>
    <p:cSldViewPr snapToGrid="0">
      <p:cViewPr>
        <p:scale>
          <a:sx n="57" d="100"/>
          <a:sy n="57" d="100"/>
        </p:scale>
        <p:origin x="-1092" y="-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28BCC-13CA-43A1-A5C2-4283749CE025}" type="datetimeFigureOut">
              <a:rPr lang="pt-BR" smtClean="0"/>
              <a:pPr/>
              <a:t>20/01/2017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417A3-3A21-4A8C-81C0-3BA7655CC7B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710706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287" y="166910"/>
            <a:ext cx="11540535" cy="68399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1888" y="1059090"/>
            <a:ext cx="10752933" cy="506619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57278" y="6369595"/>
            <a:ext cx="1469422" cy="370396"/>
          </a:xfrm>
          <a:prstGeom prst="rect">
            <a:avLst/>
          </a:prstGeom>
        </p:spPr>
        <p:txBody>
          <a:bodyPr/>
          <a:lstStyle/>
          <a:p>
            <a:fld id="{26F9CB6A-9C51-4518-BCAF-06559A27AF93}" type="datetime1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8097" y="6374866"/>
            <a:ext cx="727316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7034"/>
          <a:stretch/>
        </p:blipFill>
        <p:spPr>
          <a:xfrm>
            <a:off x="10590414" y="6224027"/>
            <a:ext cx="1344409" cy="587050"/>
          </a:xfrm>
          <a:prstGeom prst="rect">
            <a:avLst/>
          </a:prstGeom>
        </p:spPr>
      </p:pic>
      <p:sp>
        <p:nvSpPr>
          <p:cNvPr id="11" name="Freeform 11"/>
          <p:cNvSpPr/>
          <p:nvPr userDrawn="1"/>
        </p:nvSpPr>
        <p:spPr bwMode="auto">
          <a:xfrm rot="5400000" flipH="1" flipV="1">
            <a:off x="-75086" y="6428169"/>
            <a:ext cx="471128" cy="507297"/>
          </a:xfrm>
          <a:prstGeom prst="ellipse">
            <a:avLst/>
          </a:prstGeom>
          <a:solidFill>
            <a:srgbClr val="2E5369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97674" y="6482627"/>
            <a:ext cx="59372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CE482DC-2269-4F26-9D2A-7E44B1A4CD8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71" y="5366735"/>
            <a:ext cx="491906" cy="614883"/>
          </a:xfrm>
          <a:prstGeom prst="rect">
            <a:avLst/>
          </a:prstGeom>
        </p:spPr>
      </p:pic>
      <p:grpSp>
        <p:nvGrpSpPr>
          <p:cNvPr id="14" name="Grupo 9"/>
          <p:cNvGrpSpPr/>
          <p:nvPr userDrawn="1"/>
        </p:nvGrpSpPr>
        <p:grpSpPr>
          <a:xfrm>
            <a:off x="-34700" y="6035040"/>
            <a:ext cx="836559" cy="850726"/>
            <a:chOff x="-17077" y="6253388"/>
            <a:chExt cx="630775" cy="609509"/>
          </a:xfrm>
        </p:grpSpPr>
        <p:pic>
          <p:nvPicPr>
            <p:cNvPr id="15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85318"/>
            <a:stretch/>
          </p:blipFill>
          <p:spPr>
            <a:xfrm rot="21435216">
              <a:off x="-17077" y="6253388"/>
              <a:ext cx="134593" cy="256340"/>
            </a:xfrm>
            <a:prstGeom prst="rect">
              <a:avLst/>
            </a:prstGeom>
          </p:spPr>
        </p:pic>
        <p:pic>
          <p:nvPicPr>
            <p:cNvPr id="16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4722" r="55413"/>
            <a:stretch/>
          </p:blipFill>
          <p:spPr>
            <a:xfrm rot="712169">
              <a:off x="103091" y="6268960"/>
              <a:ext cx="273776" cy="256340"/>
            </a:xfrm>
            <a:prstGeom prst="rect">
              <a:avLst/>
            </a:prstGeom>
          </p:spPr>
        </p:pic>
        <p:pic>
          <p:nvPicPr>
            <p:cNvPr id="17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4092" r="39361"/>
            <a:stretch/>
          </p:blipFill>
          <p:spPr>
            <a:xfrm rot="3860154">
              <a:off x="332714" y="6367630"/>
              <a:ext cx="151685" cy="256340"/>
            </a:xfrm>
            <a:prstGeom prst="rect">
              <a:avLst/>
            </a:prstGeom>
          </p:spPr>
        </p:pic>
        <p:pic>
          <p:nvPicPr>
            <p:cNvPr id="18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85412"/>
            <a:stretch/>
          </p:blipFill>
          <p:spPr>
            <a:xfrm rot="5400000">
              <a:off x="405726" y="6667860"/>
              <a:ext cx="133734" cy="256340"/>
            </a:xfrm>
            <a:prstGeom prst="rect">
              <a:avLst/>
            </a:prstGeom>
          </p:spPr>
        </p:pic>
        <p:pic>
          <p:nvPicPr>
            <p:cNvPr id="19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0323" r="28843"/>
            <a:stretch/>
          </p:blipFill>
          <p:spPr>
            <a:xfrm rot="3725626">
              <a:off x="420728" y="6458581"/>
              <a:ext cx="99314" cy="256339"/>
            </a:xfrm>
            <a:prstGeom prst="rect">
              <a:avLst/>
            </a:prstGeom>
          </p:spPr>
        </p:pic>
        <p:pic>
          <p:nvPicPr>
            <p:cNvPr id="20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70408" r="14324"/>
            <a:stretch/>
          </p:blipFill>
          <p:spPr>
            <a:xfrm rot="5005474">
              <a:off x="415547" y="6552576"/>
              <a:ext cx="139963" cy="2563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637170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609600"/>
            <a:ext cx="8915399" cy="311704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4354046"/>
            <a:ext cx="8915399" cy="155586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81665" y="6374866"/>
            <a:ext cx="7149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7034"/>
          <a:stretch/>
        </p:blipFill>
        <p:spPr>
          <a:xfrm>
            <a:off x="10590414" y="6224027"/>
            <a:ext cx="1344409" cy="587050"/>
          </a:xfrm>
          <a:prstGeom prst="rect">
            <a:avLst/>
          </a:prstGeom>
        </p:spPr>
      </p:pic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8957278" y="6369595"/>
            <a:ext cx="1469422" cy="370396"/>
          </a:xfrm>
          <a:prstGeom prst="rect">
            <a:avLst/>
          </a:prstGeom>
        </p:spPr>
        <p:txBody>
          <a:bodyPr/>
          <a:lstStyle/>
          <a:p>
            <a:fld id="{26F9CB6A-9C51-4518-BCAF-06559A27AF93}" type="datetime1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11" name="Freeform 11"/>
          <p:cNvSpPr/>
          <p:nvPr userDrawn="1"/>
        </p:nvSpPr>
        <p:spPr bwMode="auto">
          <a:xfrm rot="5400000" flipH="1" flipV="1">
            <a:off x="-75086" y="6428169"/>
            <a:ext cx="471128" cy="507297"/>
          </a:xfrm>
          <a:prstGeom prst="ellipse">
            <a:avLst/>
          </a:prstGeom>
          <a:solidFill>
            <a:srgbClr val="2E5369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97674" y="6482627"/>
            <a:ext cx="59372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CE482DC-2269-4F26-9D2A-7E44B1A4CD8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71" y="5366735"/>
            <a:ext cx="491906" cy="614883"/>
          </a:xfrm>
          <a:prstGeom prst="rect">
            <a:avLst/>
          </a:prstGeom>
        </p:spPr>
      </p:pic>
      <p:grpSp>
        <p:nvGrpSpPr>
          <p:cNvPr id="14" name="Grupo 9"/>
          <p:cNvGrpSpPr/>
          <p:nvPr userDrawn="1"/>
        </p:nvGrpSpPr>
        <p:grpSpPr>
          <a:xfrm>
            <a:off x="-34700" y="6035040"/>
            <a:ext cx="836559" cy="850726"/>
            <a:chOff x="-17077" y="6253388"/>
            <a:chExt cx="630775" cy="609509"/>
          </a:xfrm>
        </p:grpSpPr>
        <p:pic>
          <p:nvPicPr>
            <p:cNvPr id="15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85318"/>
            <a:stretch/>
          </p:blipFill>
          <p:spPr>
            <a:xfrm rot="21435216">
              <a:off x="-17077" y="6253388"/>
              <a:ext cx="134593" cy="256340"/>
            </a:xfrm>
            <a:prstGeom prst="rect">
              <a:avLst/>
            </a:prstGeom>
          </p:spPr>
        </p:pic>
        <p:pic>
          <p:nvPicPr>
            <p:cNvPr id="23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4722" r="55413"/>
            <a:stretch/>
          </p:blipFill>
          <p:spPr>
            <a:xfrm rot="712169">
              <a:off x="103091" y="6268960"/>
              <a:ext cx="273776" cy="256340"/>
            </a:xfrm>
            <a:prstGeom prst="rect">
              <a:avLst/>
            </a:prstGeom>
          </p:spPr>
        </p:pic>
        <p:pic>
          <p:nvPicPr>
            <p:cNvPr id="24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4092" r="39361"/>
            <a:stretch/>
          </p:blipFill>
          <p:spPr>
            <a:xfrm rot="3860154">
              <a:off x="332714" y="6367630"/>
              <a:ext cx="151685" cy="256340"/>
            </a:xfrm>
            <a:prstGeom prst="rect">
              <a:avLst/>
            </a:prstGeom>
          </p:spPr>
        </p:pic>
        <p:pic>
          <p:nvPicPr>
            <p:cNvPr id="25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85412"/>
            <a:stretch/>
          </p:blipFill>
          <p:spPr>
            <a:xfrm rot="5400000">
              <a:off x="405726" y="6667860"/>
              <a:ext cx="133734" cy="256340"/>
            </a:xfrm>
            <a:prstGeom prst="rect">
              <a:avLst/>
            </a:prstGeom>
          </p:spPr>
        </p:pic>
        <p:pic>
          <p:nvPicPr>
            <p:cNvPr id="26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0323" r="28843"/>
            <a:stretch/>
          </p:blipFill>
          <p:spPr>
            <a:xfrm rot="3725626">
              <a:off x="420728" y="6458581"/>
              <a:ext cx="99314" cy="256339"/>
            </a:xfrm>
            <a:prstGeom prst="rect">
              <a:avLst/>
            </a:prstGeom>
          </p:spPr>
        </p:pic>
        <p:pic>
          <p:nvPicPr>
            <p:cNvPr id="27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70408" r="14324"/>
            <a:stretch/>
          </p:blipFill>
          <p:spPr>
            <a:xfrm rot="5005474">
              <a:off x="415547" y="6552576"/>
              <a:ext cx="139963" cy="2563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3221098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50" y="609600"/>
            <a:ext cx="8393927" cy="2895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5" cy="381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4354046"/>
            <a:ext cx="8915399" cy="155586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7524" y="6374866"/>
            <a:ext cx="722374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7034"/>
          <a:stretch/>
        </p:blipFill>
        <p:spPr>
          <a:xfrm>
            <a:off x="10590414" y="6224027"/>
            <a:ext cx="1344409" cy="587050"/>
          </a:xfrm>
          <a:prstGeom prst="rect">
            <a:avLst/>
          </a:prstGeom>
        </p:spPr>
      </p:pic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8957278" y="6369595"/>
            <a:ext cx="1469422" cy="370396"/>
          </a:xfrm>
          <a:prstGeom prst="rect">
            <a:avLst/>
          </a:prstGeom>
        </p:spPr>
        <p:txBody>
          <a:bodyPr/>
          <a:lstStyle/>
          <a:p>
            <a:fld id="{26F9CB6A-9C51-4518-BCAF-06559A27AF93}" type="datetime1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23" name="Freeform 11"/>
          <p:cNvSpPr/>
          <p:nvPr userDrawn="1"/>
        </p:nvSpPr>
        <p:spPr bwMode="auto">
          <a:xfrm rot="5400000" flipH="1" flipV="1">
            <a:off x="-75086" y="6428169"/>
            <a:ext cx="471128" cy="507297"/>
          </a:xfrm>
          <a:prstGeom prst="ellipse">
            <a:avLst/>
          </a:prstGeom>
          <a:solidFill>
            <a:srgbClr val="2E5369"/>
          </a:solidFill>
          <a:ln>
            <a:noFill/>
          </a:ln>
        </p:spPr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97674" y="6482627"/>
            <a:ext cx="59372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CE482DC-2269-4F26-9D2A-7E44B1A4CD8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71" y="5366735"/>
            <a:ext cx="491906" cy="614883"/>
          </a:xfrm>
          <a:prstGeom prst="rect">
            <a:avLst/>
          </a:prstGeom>
        </p:spPr>
      </p:pic>
      <p:grpSp>
        <p:nvGrpSpPr>
          <p:cNvPr id="26" name="Grupo 9"/>
          <p:cNvGrpSpPr/>
          <p:nvPr userDrawn="1"/>
        </p:nvGrpSpPr>
        <p:grpSpPr>
          <a:xfrm>
            <a:off x="-34700" y="6035040"/>
            <a:ext cx="836559" cy="850726"/>
            <a:chOff x="-17077" y="6253388"/>
            <a:chExt cx="630775" cy="609509"/>
          </a:xfrm>
        </p:grpSpPr>
        <p:pic>
          <p:nvPicPr>
            <p:cNvPr id="27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85318"/>
            <a:stretch/>
          </p:blipFill>
          <p:spPr>
            <a:xfrm rot="21435216">
              <a:off x="-17077" y="6253388"/>
              <a:ext cx="134593" cy="256340"/>
            </a:xfrm>
            <a:prstGeom prst="rect">
              <a:avLst/>
            </a:prstGeom>
          </p:spPr>
        </p:pic>
        <p:pic>
          <p:nvPicPr>
            <p:cNvPr id="28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4722" r="55413"/>
            <a:stretch/>
          </p:blipFill>
          <p:spPr>
            <a:xfrm rot="712169">
              <a:off x="103091" y="6268960"/>
              <a:ext cx="273776" cy="256340"/>
            </a:xfrm>
            <a:prstGeom prst="rect">
              <a:avLst/>
            </a:prstGeom>
          </p:spPr>
        </p:pic>
        <p:pic>
          <p:nvPicPr>
            <p:cNvPr id="29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4092" r="39361"/>
            <a:stretch/>
          </p:blipFill>
          <p:spPr>
            <a:xfrm rot="3860154">
              <a:off x="332714" y="6367630"/>
              <a:ext cx="151685" cy="256340"/>
            </a:xfrm>
            <a:prstGeom prst="rect">
              <a:avLst/>
            </a:prstGeom>
          </p:spPr>
        </p:pic>
        <p:pic>
          <p:nvPicPr>
            <p:cNvPr id="30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85412"/>
            <a:stretch/>
          </p:blipFill>
          <p:spPr>
            <a:xfrm rot="5400000">
              <a:off x="405726" y="6667860"/>
              <a:ext cx="133734" cy="256340"/>
            </a:xfrm>
            <a:prstGeom prst="rect">
              <a:avLst/>
            </a:prstGeom>
          </p:spPr>
        </p:pic>
        <p:pic>
          <p:nvPicPr>
            <p:cNvPr id="31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0323" r="28843"/>
            <a:stretch/>
          </p:blipFill>
          <p:spPr>
            <a:xfrm rot="3725626">
              <a:off x="420728" y="6458581"/>
              <a:ext cx="99314" cy="256339"/>
            </a:xfrm>
            <a:prstGeom prst="rect">
              <a:avLst/>
            </a:prstGeom>
          </p:spPr>
        </p:pic>
        <p:pic>
          <p:nvPicPr>
            <p:cNvPr id="32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70408" r="14324"/>
            <a:stretch/>
          </p:blipFill>
          <p:spPr>
            <a:xfrm rot="5005474">
              <a:off x="415547" y="6552576"/>
              <a:ext cx="139963" cy="2563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2291497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2"/>
            <a:ext cx="8915400" cy="2724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7524" y="6374866"/>
            <a:ext cx="722374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7034"/>
          <a:stretch/>
        </p:blipFill>
        <p:spPr>
          <a:xfrm>
            <a:off x="10590414" y="6224027"/>
            <a:ext cx="1344409" cy="587050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8957278" y="6369595"/>
            <a:ext cx="1469422" cy="370396"/>
          </a:xfrm>
          <a:prstGeom prst="rect">
            <a:avLst/>
          </a:prstGeom>
        </p:spPr>
        <p:txBody>
          <a:bodyPr/>
          <a:lstStyle/>
          <a:p>
            <a:fld id="{26F9CB6A-9C51-4518-BCAF-06559A27AF93}" type="datetime1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17" name="Freeform 11"/>
          <p:cNvSpPr/>
          <p:nvPr userDrawn="1"/>
        </p:nvSpPr>
        <p:spPr bwMode="auto">
          <a:xfrm rot="5400000" flipH="1" flipV="1">
            <a:off x="-75086" y="6428169"/>
            <a:ext cx="471128" cy="507297"/>
          </a:xfrm>
          <a:prstGeom prst="ellipse">
            <a:avLst/>
          </a:prstGeom>
          <a:solidFill>
            <a:srgbClr val="2E5369"/>
          </a:solidFill>
          <a:ln>
            <a:noFill/>
          </a:ln>
        </p:spPr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97674" y="6482627"/>
            <a:ext cx="59372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CE482DC-2269-4F26-9D2A-7E44B1A4CD8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71" y="5366735"/>
            <a:ext cx="491906" cy="614883"/>
          </a:xfrm>
          <a:prstGeom prst="rect">
            <a:avLst/>
          </a:prstGeom>
        </p:spPr>
      </p:pic>
      <p:grpSp>
        <p:nvGrpSpPr>
          <p:cNvPr id="20" name="Grupo 9"/>
          <p:cNvGrpSpPr/>
          <p:nvPr userDrawn="1"/>
        </p:nvGrpSpPr>
        <p:grpSpPr>
          <a:xfrm>
            <a:off x="-34700" y="6035040"/>
            <a:ext cx="836559" cy="850726"/>
            <a:chOff x="-17077" y="6253388"/>
            <a:chExt cx="630775" cy="609509"/>
          </a:xfrm>
        </p:grpSpPr>
        <p:pic>
          <p:nvPicPr>
            <p:cNvPr id="21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85318"/>
            <a:stretch/>
          </p:blipFill>
          <p:spPr>
            <a:xfrm rot="21435216">
              <a:off x="-17077" y="6253388"/>
              <a:ext cx="134593" cy="256340"/>
            </a:xfrm>
            <a:prstGeom prst="rect">
              <a:avLst/>
            </a:prstGeom>
          </p:spPr>
        </p:pic>
        <p:pic>
          <p:nvPicPr>
            <p:cNvPr id="22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4722" r="55413"/>
            <a:stretch/>
          </p:blipFill>
          <p:spPr>
            <a:xfrm rot="712169">
              <a:off x="103091" y="6268960"/>
              <a:ext cx="273776" cy="256340"/>
            </a:xfrm>
            <a:prstGeom prst="rect">
              <a:avLst/>
            </a:prstGeom>
          </p:spPr>
        </p:pic>
        <p:pic>
          <p:nvPicPr>
            <p:cNvPr id="23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4092" r="39361"/>
            <a:stretch/>
          </p:blipFill>
          <p:spPr>
            <a:xfrm rot="3860154">
              <a:off x="332714" y="6367630"/>
              <a:ext cx="151685" cy="256340"/>
            </a:xfrm>
            <a:prstGeom prst="rect">
              <a:avLst/>
            </a:prstGeom>
          </p:spPr>
        </p:pic>
        <p:pic>
          <p:nvPicPr>
            <p:cNvPr id="24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85412"/>
            <a:stretch/>
          </p:blipFill>
          <p:spPr>
            <a:xfrm rot="5400000">
              <a:off x="405726" y="6667860"/>
              <a:ext cx="133734" cy="256340"/>
            </a:xfrm>
            <a:prstGeom prst="rect">
              <a:avLst/>
            </a:prstGeom>
          </p:spPr>
        </p:pic>
        <p:pic>
          <p:nvPicPr>
            <p:cNvPr id="25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0323" r="28843"/>
            <a:stretch/>
          </p:blipFill>
          <p:spPr>
            <a:xfrm rot="3725626">
              <a:off x="420728" y="6458581"/>
              <a:ext cx="99314" cy="256339"/>
            </a:xfrm>
            <a:prstGeom prst="rect">
              <a:avLst/>
            </a:prstGeom>
          </p:spPr>
        </p:pic>
        <p:pic>
          <p:nvPicPr>
            <p:cNvPr id="26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70408" r="14324"/>
            <a:stretch/>
          </p:blipFill>
          <p:spPr>
            <a:xfrm rot="5005474">
              <a:off x="415547" y="6552576"/>
              <a:ext cx="139963" cy="2563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996820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50" y="609600"/>
            <a:ext cx="8393927" cy="2895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82811" y="6374866"/>
            <a:ext cx="724845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7034"/>
          <a:stretch/>
        </p:blipFill>
        <p:spPr>
          <a:xfrm>
            <a:off x="10590414" y="6224027"/>
            <a:ext cx="1344409" cy="587050"/>
          </a:xfrm>
          <a:prstGeom prst="rect">
            <a:avLst/>
          </a:prstGeom>
        </p:spPr>
      </p:pic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>
          <a:xfrm>
            <a:off x="8957278" y="6369595"/>
            <a:ext cx="1469422" cy="370396"/>
          </a:xfrm>
          <a:prstGeom prst="rect">
            <a:avLst/>
          </a:prstGeom>
        </p:spPr>
        <p:txBody>
          <a:bodyPr/>
          <a:lstStyle/>
          <a:p>
            <a:fld id="{26F9CB6A-9C51-4518-BCAF-06559A27AF93}" type="datetime1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24" name="Freeform 11"/>
          <p:cNvSpPr/>
          <p:nvPr userDrawn="1"/>
        </p:nvSpPr>
        <p:spPr bwMode="auto">
          <a:xfrm rot="5400000" flipH="1" flipV="1">
            <a:off x="-75086" y="6428169"/>
            <a:ext cx="471128" cy="507297"/>
          </a:xfrm>
          <a:prstGeom prst="ellipse">
            <a:avLst/>
          </a:prstGeom>
          <a:solidFill>
            <a:srgbClr val="2E5369"/>
          </a:solidFill>
          <a:ln>
            <a:noFill/>
          </a:ln>
        </p:spPr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97674" y="6482627"/>
            <a:ext cx="59372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CE482DC-2269-4F26-9D2A-7E44B1A4CD8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71" y="5366735"/>
            <a:ext cx="491906" cy="614883"/>
          </a:xfrm>
          <a:prstGeom prst="rect">
            <a:avLst/>
          </a:prstGeom>
        </p:spPr>
      </p:pic>
      <p:grpSp>
        <p:nvGrpSpPr>
          <p:cNvPr id="27" name="Grupo 9"/>
          <p:cNvGrpSpPr/>
          <p:nvPr userDrawn="1"/>
        </p:nvGrpSpPr>
        <p:grpSpPr>
          <a:xfrm>
            <a:off x="-34700" y="6035040"/>
            <a:ext cx="836559" cy="850726"/>
            <a:chOff x="-17077" y="6253388"/>
            <a:chExt cx="630775" cy="609509"/>
          </a:xfrm>
        </p:grpSpPr>
        <p:pic>
          <p:nvPicPr>
            <p:cNvPr id="28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85318"/>
            <a:stretch/>
          </p:blipFill>
          <p:spPr>
            <a:xfrm rot="21435216">
              <a:off x="-17077" y="6253388"/>
              <a:ext cx="134593" cy="256340"/>
            </a:xfrm>
            <a:prstGeom prst="rect">
              <a:avLst/>
            </a:prstGeom>
          </p:spPr>
        </p:pic>
        <p:pic>
          <p:nvPicPr>
            <p:cNvPr id="29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4722" r="55413"/>
            <a:stretch/>
          </p:blipFill>
          <p:spPr>
            <a:xfrm rot="712169">
              <a:off x="103091" y="6268960"/>
              <a:ext cx="273776" cy="256340"/>
            </a:xfrm>
            <a:prstGeom prst="rect">
              <a:avLst/>
            </a:prstGeom>
          </p:spPr>
        </p:pic>
        <p:pic>
          <p:nvPicPr>
            <p:cNvPr id="30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4092" r="39361"/>
            <a:stretch/>
          </p:blipFill>
          <p:spPr>
            <a:xfrm rot="3860154">
              <a:off x="332714" y="6367630"/>
              <a:ext cx="151685" cy="256340"/>
            </a:xfrm>
            <a:prstGeom prst="rect">
              <a:avLst/>
            </a:prstGeom>
          </p:spPr>
        </p:pic>
        <p:pic>
          <p:nvPicPr>
            <p:cNvPr id="31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85412"/>
            <a:stretch/>
          </p:blipFill>
          <p:spPr>
            <a:xfrm rot="5400000">
              <a:off x="405726" y="6667860"/>
              <a:ext cx="133734" cy="256340"/>
            </a:xfrm>
            <a:prstGeom prst="rect">
              <a:avLst/>
            </a:prstGeom>
          </p:spPr>
        </p:pic>
        <p:pic>
          <p:nvPicPr>
            <p:cNvPr id="32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0323" r="28843"/>
            <a:stretch/>
          </p:blipFill>
          <p:spPr>
            <a:xfrm rot="3725626">
              <a:off x="420728" y="6458581"/>
              <a:ext cx="99314" cy="256339"/>
            </a:xfrm>
            <a:prstGeom prst="rect">
              <a:avLst/>
            </a:prstGeom>
          </p:spPr>
        </p:pic>
        <p:pic>
          <p:nvPicPr>
            <p:cNvPr id="33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70408" r="14324"/>
            <a:stretch/>
          </p:blipFill>
          <p:spPr>
            <a:xfrm rot="5005474">
              <a:off x="415547" y="6552576"/>
              <a:ext cx="139963" cy="2563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3589868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627407"/>
            <a:ext cx="8915399" cy="288002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47568" y="6374866"/>
            <a:ext cx="708369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7034"/>
          <a:stretch/>
        </p:blipFill>
        <p:spPr>
          <a:xfrm>
            <a:off x="10590414" y="6224027"/>
            <a:ext cx="1344409" cy="587050"/>
          </a:xfrm>
          <a:prstGeom prst="rect">
            <a:avLst/>
          </a:prstGeom>
        </p:spPr>
      </p:pic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8957278" y="6369595"/>
            <a:ext cx="1469422" cy="370396"/>
          </a:xfrm>
          <a:prstGeom prst="rect">
            <a:avLst/>
          </a:prstGeom>
        </p:spPr>
        <p:txBody>
          <a:bodyPr/>
          <a:lstStyle/>
          <a:p>
            <a:fld id="{26F9CB6A-9C51-4518-BCAF-06559A27AF93}" type="datetime1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18" name="Freeform 11"/>
          <p:cNvSpPr/>
          <p:nvPr userDrawn="1"/>
        </p:nvSpPr>
        <p:spPr bwMode="auto">
          <a:xfrm rot="5400000" flipH="1" flipV="1">
            <a:off x="-75086" y="6428169"/>
            <a:ext cx="471128" cy="507297"/>
          </a:xfrm>
          <a:prstGeom prst="ellipse">
            <a:avLst/>
          </a:prstGeom>
          <a:solidFill>
            <a:srgbClr val="2E5369"/>
          </a:solidFill>
          <a:ln>
            <a:noFill/>
          </a:ln>
        </p:spPr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97674" y="6482627"/>
            <a:ext cx="59372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CE482DC-2269-4F26-9D2A-7E44B1A4CD8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71" y="5366735"/>
            <a:ext cx="491906" cy="614883"/>
          </a:xfrm>
          <a:prstGeom prst="rect">
            <a:avLst/>
          </a:prstGeom>
        </p:spPr>
      </p:pic>
      <p:grpSp>
        <p:nvGrpSpPr>
          <p:cNvPr id="22" name="Grupo 9"/>
          <p:cNvGrpSpPr/>
          <p:nvPr userDrawn="1"/>
        </p:nvGrpSpPr>
        <p:grpSpPr>
          <a:xfrm>
            <a:off x="-34700" y="6035040"/>
            <a:ext cx="836559" cy="850726"/>
            <a:chOff x="-17077" y="6253388"/>
            <a:chExt cx="630775" cy="609509"/>
          </a:xfrm>
        </p:grpSpPr>
        <p:pic>
          <p:nvPicPr>
            <p:cNvPr id="23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85318"/>
            <a:stretch/>
          </p:blipFill>
          <p:spPr>
            <a:xfrm rot="21435216">
              <a:off x="-17077" y="6253388"/>
              <a:ext cx="134593" cy="256340"/>
            </a:xfrm>
            <a:prstGeom prst="rect">
              <a:avLst/>
            </a:prstGeom>
          </p:spPr>
        </p:pic>
        <p:pic>
          <p:nvPicPr>
            <p:cNvPr id="24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4722" r="55413"/>
            <a:stretch/>
          </p:blipFill>
          <p:spPr>
            <a:xfrm rot="712169">
              <a:off x="103091" y="6268960"/>
              <a:ext cx="273776" cy="256340"/>
            </a:xfrm>
            <a:prstGeom prst="rect">
              <a:avLst/>
            </a:prstGeom>
          </p:spPr>
        </p:pic>
        <p:pic>
          <p:nvPicPr>
            <p:cNvPr id="25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4092" r="39361"/>
            <a:stretch/>
          </p:blipFill>
          <p:spPr>
            <a:xfrm rot="3860154">
              <a:off x="332714" y="6367630"/>
              <a:ext cx="151685" cy="256340"/>
            </a:xfrm>
            <a:prstGeom prst="rect">
              <a:avLst/>
            </a:prstGeom>
          </p:spPr>
        </p:pic>
        <p:pic>
          <p:nvPicPr>
            <p:cNvPr id="26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85412"/>
            <a:stretch/>
          </p:blipFill>
          <p:spPr>
            <a:xfrm rot="5400000">
              <a:off x="405726" y="6667860"/>
              <a:ext cx="133734" cy="256340"/>
            </a:xfrm>
            <a:prstGeom prst="rect">
              <a:avLst/>
            </a:prstGeom>
          </p:spPr>
        </p:pic>
        <p:pic>
          <p:nvPicPr>
            <p:cNvPr id="27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0323" r="28843"/>
            <a:stretch/>
          </p:blipFill>
          <p:spPr>
            <a:xfrm rot="3725626">
              <a:off x="420728" y="6458581"/>
              <a:ext cx="99314" cy="256339"/>
            </a:xfrm>
            <a:prstGeom prst="rect">
              <a:avLst/>
            </a:prstGeom>
          </p:spPr>
        </p:pic>
        <p:pic>
          <p:nvPicPr>
            <p:cNvPr id="28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70408" r="14324"/>
            <a:stretch/>
          </p:blipFill>
          <p:spPr>
            <a:xfrm rot="5005474">
              <a:off x="415547" y="6552576"/>
              <a:ext cx="139963" cy="2563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4128466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89214" y="533401"/>
            <a:ext cx="8915399" cy="22627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600" b="1" baseline="0"/>
            </a:lvl1pPr>
          </a:lstStyle>
          <a:p>
            <a:r>
              <a:rPr lang="pt-BR" dirty="0" smtClean="0"/>
              <a:t>Desafios na automação de teste de software para aplicações móveis: Uma revisão sistemática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4613" y="3442201"/>
            <a:ext cx="8915399" cy="112628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en-US" dirty="0"/>
          </a:p>
        </p:txBody>
      </p:sp>
      <p:pic>
        <p:nvPicPr>
          <p:cNvPr id="8" name="Picture 3" descr="C:\Users\USUARIO\Desktop\bruno\Desktop\Mestrado\012_ufam cop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63" y="2197100"/>
            <a:ext cx="1421838" cy="1779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7034"/>
          <a:stretch/>
        </p:blipFill>
        <p:spPr>
          <a:xfrm>
            <a:off x="10590414" y="6224027"/>
            <a:ext cx="1344409" cy="58705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788" y="6125280"/>
            <a:ext cx="577977" cy="72247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075" y="6369596"/>
            <a:ext cx="1786839" cy="49965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1317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3900" y="1512650"/>
            <a:ext cx="9510713" cy="146880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3900" y="2984029"/>
            <a:ext cx="9510713" cy="860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26487" y="6374866"/>
            <a:ext cx="470477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7034"/>
          <a:stretch/>
        </p:blipFill>
        <p:spPr>
          <a:xfrm>
            <a:off x="10590414" y="6224027"/>
            <a:ext cx="1344409" cy="587050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788" y="6125280"/>
            <a:ext cx="577977" cy="722472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075" y="6352662"/>
            <a:ext cx="1786839" cy="499653"/>
          </a:xfrm>
          <a:prstGeom prst="rect">
            <a:avLst/>
          </a:prstGeom>
        </p:spPr>
      </p:pic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>
          <a:xfrm>
            <a:off x="8957278" y="6369595"/>
            <a:ext cx="1469422" cy="370396"/>
          </a:xfrm>
          <a:prstGeom prst="rect">
            <a:avLst/>
          </a:prstGeom>
        </p:spPr>
        <p:txBody>
          <a:bodyPr/>
          <a:lstStyle/>
          <a:p>
            <a:fld id="{26F9CB6A-9C51-4518-BCAF-06559A27AF93}" type="datetime1">
              <a:rPr lang="en-US" smtClean="0"/>
              <a:pPr/>
              <a:t>1/20/2017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92901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1888" y="1049737"/>
            <a:ext cx="5142712" cy="507554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1049" y="6374866"/>
            <a:ext cx="724021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7034"/>
          <a:stretch/>
        </p:blipFill>
        <p:spPr>
          <a:xfrm>
            <a:off x="10590414" y="6224027"/>
            <a:ext cx="1344409" cy="58705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394287" y="166910"/>
            <a:ext cx="11540535" cy="68399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8957278" y="6369595"/>
            <a:ext cx="1469422" cy="370396"/>
          </a:xfrm>
          <a:prstGeom prst="rect">
            <a:avLst/>
          </a:prstGeom>
        </p:spPr>
        <p:txBody>
          <a:bodyPr/>
          <a:lstStyle/>
          <a:p>
            <a:fld id="{26F9CB6A-9C51-4518-BCAF-06559A27AF93}" type="datetime1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6806617" y="1049737"/>
            <a:ext cx="5128205" cy="507554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29" name="Freeform 11"/>
          <p:cNvSpPr/>
          <p:nvPr userDrawn="1"/>
        </p:nvSpPr>
        <p:spPr bwMode="auto">
          <a:xfrm rot="5400000" flipH="1" flipV="1">
            <a:off x="-75086" y="6428169"/>
            <a:ext cx="471128" cy="507297"/>
          </a:xfrm>
          <a:prstGeom prst="ellipse">
            <a:avLst/>
          </a:prstGeom>
          <a:solidFill>
            <a:srgbClr val="2E5369"/>
          </a:solidFill>
          <a:ln>
            <a:noFill/>
          </a:ln>
        </p:spPr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-97674" y="6482627"/>
            <a:ext cx="59372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CE482DC-2269-4F26-9D2A-7E44B1A4CD8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71" y="5366735"/>
            <a:ext cx="491906" cy="614883"/>
          </a:xfrm>
          <a:prstGeom prst="rect">
            <a:avLst/>
          </a:prstGeom>
        </p:spPr>
      </p:pic>
      <p:grpSp>
        <p:nvGrpSpPr>
          <p:cNvPr id="32" name="Grupo 9"/>
          <p:cNvGrpSpPr/>
          <p:nvPr userDrawn="1"/>
        </p:nvGrpSpPr>
        <p:grpSpPr>
          <a:xfrm>
            <a:off x="-34700" y="6035040"/>
            <a:ext cx="836559" cy="850726"/>
            <a:chOff x="-17077" y="6253388"/>
            <a:chExt cx="630775" cy="609509"/>
          </a:xfrm>
        </p:grpSpPr>
        <p:pic>
          <p:nvPicPr>
            <p:cNvPr id="33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85318"/>
            <a:stretch/>
          </p:blipFill>
          <p:spPr>
            <a:xfrm rot="21435216">
              <a:off x="-17077" y="6253388"/>
              <a:ext cx="134593" cy="256340"/>
            </a:xfrm>
            <a:prstGeom prst="rect">
              <a:avLst/>
            </a:prstGeom>
          </p:spPr>
        </p:pic>
        <p:pic>
          <p:nvPicPr>
            <p:cNvPr id="34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4722" r="55413"/>
            <a:stretch/>
          </p:blipFill>
          <p:spPr>
            <a:xfrm rot="712169">
              <a:off x="103091" y="6268960"/>
              <a:ext cx="273776" cy="256340"/>
            </a:xfrm>
            <a:prstGeom prst="rect">
              <a:avLst/>
            </a:prstGeom>
          </p:spPr>
        </p:pic>
        <p:pic>
          <p:nvPicPr>
            <p:cNvPr id="35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4092" r="39361"/>
            <a:stretch/>
          </p:blipFill>
          <p:spPr>
            <a:xfrm rot="3860154">
              <a:off x="332714" y="6367630"/>
              <a:ext cx="151685" cy="256340"/>
            </a:xfrm>
            <a:prstGeom prst="rect">
              <a:avLst/>
            </a:prstGeom>
          </p:spPr>
        </p:pic>
        <p:pic>
          <p:nvPicPr>
            <p:cNvPr id="36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85412"/>
            <a:stretch/>
          </p:blipFill>
          <p:spPr>
            <a:xfrm rot="5400000">
              <a:off x="405726" y="6667860"/>
              <a:ext cx="133734" cy="256340"/>
            </a:xfrm>
            <a:prstGeom prst="rect">
              <a:avLst/>
            </a:prstGeom>
          </p:spPr>
        </p:pic>
        <p:pic>
          <p:nvPicPr>
            <p:cNvPr id="37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0323" r="28843"/>
            <a:stretch/>
          </p:blipFill>
          <p:spPr>
            <a:xfrm rot="3725626">
              <a:off x="420728" y="6458581"/>
              <a:ext cx="99314" cy="256339"/>
            </a:xfrm>
            <a:prstGeom prst="rect">
              <a:avLst/>
            </a:prstGeom>
          </p:spPr>
        </p:pic>
        <p:pic>
          <p:nvPicPr>
            <p:cNvPr id="38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70408" r="14324"/>
            <a:stretch/>
          </p:blipFill>
          <p:spPr>
            <a:xfrm rot="5005474">
              <a:off x="415547" y="6552576"/>
              <a:ext cx="139963" cy="2563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126656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888" y="1058090"/>
            <a:ext cx="5180812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1887" y="1883937"/>
            <a:ext cx="5180813" cy="424969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049737"/>
            <a:ext cx="5153022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92911" y="1883936"/>
            <a:ext cx="5141911" cy="424134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9859" y="6374866"/>
            <a:ext cx="728140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7034"/>
          <a:stretch/>
        </p:blipFill>
        <p:spPr>
          <a:xfrm>
            <a:off x="10590414" y="6224027"/>
            <a:ext cx="1344409" cy="58705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94287" y="166910"/>
            <a:ext cx="11540535" cy="68399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24" name="Date Placeholder 3"/>
          <p:cNvSpPr>
            <a:spLocks noGrp="1"/>
          </p:cNvSpPr>
          <p:nvPr>
            <p:ph type="dt" sz="half" idx="10"/>
          </p:nvPr>
        </p:nvSpPr>
        <p:spPr>
          <a:xfrm>
            <a:off x="8957278" y="6369595"/>
            <a:ext cx="1469422" cy="370396"/>
          </a:xfrm>
          <a:prstGeom prst="rect">
            <a:avLst/>
          </a:prstGeom>
        </p:spPr>
        <p:txBody>
          <a:bodyPr/>
          <a:lstStyle/>
          <a:p>
            <a:fld id="{26F9CB6A-9C51-4518-BCAF-06559A27AF93}" type="datetime1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14" name="Freeform 11"/>
          <p:cNvSpPr/>
          <p:nvPr userDrawn="1"/>
        </p:nvSpPr>
        <p:spPr bwMode="auto">
          <a:xfrm rot="5400000" flipH="1" flipV="1">
            <a:off x="-75086" y="6428169"/>
            <a:ext cx="471128" cy="507297"/>
          </a:xfrm>
          <a:prstGeom prst="ellipse">
            <a:avLst/>
          </a:prstGeom>
          <a:solidFill>
            <a:srgbClr val="2E5369"/>
          </a:solidFill>
          <a:ln>
            <a:noFill/>
          </a:ln>
        </p:spPr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97674" y="6482627"/>
            <a:ext cx="59372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CE482DC-2269-4F26-9D2A-7E44B1A4CD8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71" y="5366735"/>
            <a:ext cx="491906" cy="614883"/>
          </a:xfrm>
          <a:prstGeom prst="rect">
            <a:avLst/>
          </a:prstGeom>
        </p:spPr>
      </p:pic>
      <p:grpSp>
        <p:nvGrpSpPr>
          <p:cNvPr id="25" name="Grupo 9"/>
          <p:cNvGrpSpPr/>
          <p:nvPr userDrawn="1"/>
        </p:nvGrpSpPr>
        <p:grpSpPr>
          <a:xfrm>
            <a:off x="-34700" y="6035040"/>
            <a:ext cx="836559" cy="850726"/>
            <a:chOff x="-17077" y="6253388"/>
            <a:chExt cx="630775" cy="609509"/>
          </a:xfrm>
        </p:grpSpPr>
        <p:pic>
          <p:nvPicPr>
            <p:cNvPr id="26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85318"/>
            <a:stretch/>
          </p:blipFill>
          <p:spPr>
            <a:xfrm rot="21435216">
              <a:off x="-17077" y="6253388"/>
              <a:ext cx="134593" cy="256340"/>
            </a:xfrm>
            <a:prstGeom prst="rect">
              <a:avLst/>
            </a:prstGeom>
          </p:spPr>
        </p:pic>
        <p:pic>
          <p:nvPicPr>
            <p:cNvPr id="27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4722" r="55413"/>
            <a:stretch/>
          </p:blipFill>
          <p:spPr>
            <a:xfrm rot="712169">
              <a:off x="103091" y="6268960"/>
              <a:ext cx="273776" cy="256340"/>
            </a:xfrm>
            <a:prstGeom prst="rect">
              <a:avLst/>
            </a:prstGeom>
          </p:spPr>
        </p:pic>
        <p:pic>
          <p:nvPicPr>
            <p:cNvPr id="28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4092" r="39361"/>
            <a:stretch/>
          </p:blipFill>
          <p:spPr>
            <a:xfrm rot="3860154">
              <a:off x="332714" y="6367630"/>
              <a:ext cx="151685" cy="256340"/>
            </a:xfrm>
            <a:prstGeom prst="rect">
              <a:avLst/>
            </a:prstGeom>
          </p:spPr>
        </p:pic>
        <p:pic>
          <p:nvPicPr>
            <p:cNvPr id="29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85412"/>
            <a:stretch/>
          </p:blipFill>
          <p:spPr>
            <a:xfrm rot="5400000">
              <a:off x="405726" y="6667860"/>
              <a:ext cx="133734" cy="256340"/>
            </a:xfrm>
            <a:prstGeom prst="rect">
              <a:avLst/>
            </a:prstGeom>
          </p:spPr>
        </p:pic>
        <p:pic>
          <p:nvPicPr>
            <p:cNvPr id="30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0323" r="28843"/>
            <a:stretch/>
          </p:blipFill>
          <p:spPr>
            <a:xfrm rot="3725626">
              <a:off x="420728" y="6458581"/>
              <a:ext cx="99314" cy="256339"/>
            </a:xfrm>
            <a:prstGeom prst="rect">
              <a:avLst/>
            </a:prstGeom>
          </p:spPr>
        </p:pic>
        <p:pic>
          <p:nvPicPr>
            <p:cNvPr id="31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70408" r="14324"/>
            <a:stretch/>
          </p:blipFill>
          <p:spPr>
            <a:xfrm rot="5005474">
              <a:off x="415547" y="6552576"/>
              <a:ext cx="139963" cy="2563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299771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5146" y="6374866"/>
            <a:ext cx="730611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7034"/>
          <a:stretch/>
        </p:blipFill>
        <p:spPr>
          <a:xfrm>
            <a:off x="10590414" y="6224027"/>
            <a:ext cx="1344409" cy="58705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394287" y="166910"/>
            <a:ext cx="11540535" cy="68399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8957278" y="6369595"/>
            <a:ext cx="1469422" cy="370396"/>
          </a:xfrm>
          <a:prstGeom prst="rect">
            <a:avLst/>
          </a:prstGeom>
        </p:spPr>
        <p:txBody>
          <a:bodyPr/>
          <a:lstStyle/>
          <a:p>
            <a:fld id="{26F9CB6A-9C51-4518-BCAF-06559A27AF93}" type="datetime1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10" name="Freeform 11"/>
          <p:cNvSpPr/>
          <p:nvPr userDrawn="1"/>
        </p:nvSpPr>
        <p:spPr bwMode="auto">
          <a:xfrm rot="5400000" flipH="1" flipV="1">
            <a:off x="-75086" y="6428169"/>
            <a:ext cx="471128" cy="507297"/>
          </a:xfrm>
          <a:prstGeom prst="ellipse">
            <a:avLst/>
          </a:prstGeom>
          <a:solidFill>
            <a:srgbClr val="2E5369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97674" y="6482627"/>
            <a:ext cx="59372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CE482DC-2269-4F26-9D2A-7E44B1A4CD8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71" y="5366735"/>
            <a:ext cx="491906" cy="614883"/>
          </a:xfrm>
          <a:prstGeom prst="rect">
            <a:avLst/>
          </a:prstGeom>
        </p:spPr>
      </p:pic>
      <p:grpSp>
        <p:nvGrpSpPr>
          <p:cNvPr id="21" name="Grupo 9"/>
          <p:cNvGrpSpPr/>
          <p:nvPr userDrawn="1"/>
        </p:nvGrpSpPr>
        <p:grpSpPr>
          <a:xfrm>
            <a:off x="-34700" y="6035040"/>
            <a:ext cx="836559" cy="850726"/>
            <a:chOff x="-17077" y="6253388"/>
            <a:chExt cx="630775" cy="609509"/>
          </a:xfrm>
        </p:grpSpPr>
        <p:pic>
          <p:nvPicPr>
            <p:cNvPr id="22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85318"/>
            <a:stretch/>
          </p:blipFill>
          <p:spPr>
            <a:xfrm rot="21435216">
              <a:off x="-17077" y="6253388"/>
              <a:ext cx="134593" cy="256340"/>
            </a:xfrm>
            <a:prstGeom prst="rect">
              <a:avLst/>
            </a:prstGeom>
          </p:spPr>
        </p:pic>
        <p:pic>
          <p:nvPicPr>
            <p:cNvPr id="23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4722" r="55413"/>
            <a:stretch/>
          </p:blipFill>
          <p:spPr>
            <a:xfrm rot="712169">
              <a:off x="103091" y="6268960"/>
              <a:ext cx="273776" cy="256340"/>
            </a:xfrm>
            <a:prstGeom prst="rect">
              <a:avLst/>
            </a:prstGeom>
          </p:spPr>
        </p:pic>
        <p:pic>
          <p:nvPicPr>
            <p:cNvPr id="24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4092" r="39361"/>
            <a:stretch/>
          </p:blipFill>
          <p:spPr>
            <a:xfrm rot="3860154">
              <a:off x="332714" y="6367630"/>
              <a:ext cx="151685" cy="256340"/>
            </a:xfrm>
            <a:prstGeom prst="rect">
              <a:avLst/>
            </a:prstGeom>
          </p:spPr>
        </p:pic>
        <p:pic>
          <p:nvPicPr>
            <p:cNvPr id="25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85412"/>
            <a:stretch/>
          </p:blipFill>
          <p:spPr>
            <a:xfrm rot="5400000">
              <a:off x="405726" y="6667860"/>
              <a:ext cx="133734" cy="256340"/>
            </a:xfrm>
            <a:prstGeom prst="rect">
              <a:avLst/>
            </a:prstGeom>
          </p:spPr>
        </p:pic>
        <p:pic>
          <p:nvPicPr>
            <p:cNvPr id="26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0323" r="28843"/>
            <a:stretch/>
          </p:blipFill>
          <p:spPr>
            <a:xfrm rot="3725626">
              <a:off x="420728" y="6458581"/>
              <a:ext cx="99314" cy="256339"/>
            </a:xfrm>
            <a:prstGeom prst="rect">
              <a:avLst/>
            </a:prstGeom>
          </p:spPr>
        </p:pic>
        <p:pic>
          <p:nvPicPr>
            <p:cNvPr id="27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70408" r="14324"/>
            <a:stretch/>
          </p:blipFill>
          <p:spPr>
            <a:xfrm rot="5005474">
              <a:off x="415547" y="6552576"/>
              <a:ext cx="139963" cy="2563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2392495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11579" y="-22162"/>
            <a:ext cx="2390863" cy="5486400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8097" y="6374866"/>
            <a:ext cx="727316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7034"/>
          <a:stretch/>
        </p:blipFill>
        <p:spPr>
          <a:xfrm>
            <a:off x="10590414" y="6224027"/>
            <a:ext cx="1344409" cy="587050"/>
          </a:xfrm>
          <a:prstGeom prst="rect">
            <a:avLst/>
          </a:prstGeom>
        </p:spPr>
      </p:pic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8957278" y="6369595"/>
            <a:ext cx="1469422" cy="370396"/>
          </a:xfrm>
          <a:prstGeom prst="rect">
            <a:avLst/>
          </a:prstGeom>
        </p:spPr>
        <p:txBody>
          <a:bodyPr/>
          <a:lstStyle/>
          <a:p>
            <a:fld id="{26F9CB6A-9C51-4518-BCAF-06559A27AF93}" type="datetime1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11" name="Freeform 11"/>
          <p:cNvSpPr/>
          <p:nvPr userDrawn="1"/>
        </p:nvSpPr>
        <p:spPr bwMode="auto">
          <a:xfrm rot="5400000" flipH="1" flipV="1">
            <a:off x="-75086" y="6428169"/>
            <a:ext cx="471128" cy="507297"/>
          </a:xfrm>
          <a:prstGeom prst="ellipse">
            <a:avLst/>
          </a:prstGeom>
          <a:solidFill>
            <a:srgbClr val="2E5369"/>
          </a:solidFill>
          <a:ln>
            <a:noFill/>
          </a:ln>
        </p:spPr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97674" y="6482627"/>
            <a:ext cx="59372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CE482DC-2269-4F26-9D2A-7E44B1A4CD8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71" y="5366735"/>
            <a:ext cx="491906" cy="614883"/>
          </a:xfrm>
          <a:prstGeom prst="rect">
            <a:avLst/>
          </a:prstGeom>
        </p:spPr>
      </p:pic>
      <p:grpSp>
        <p:nvGrpSpPr>
          <p:cNvPr id="21" name="Grupo 9"/>
          <p:cNvGrpSpPr/>
          <p:nvPr userDrawn="1"/>
        </p:nvGrpSpPr>
        <p:grpSpPr>
          <a:xfrm>
            <a:off x="-34700" y="6035040"/>
            <a:ext cx="836559" cy="850726"/>
            <a:chOff x="-17077" y="6253388"/>
            <a:chExt cx="630775" cy="609509"/>
          </a:xfrm>
        </p:grpSpPr>
        <p:pic>
          <p:nvPicPr>
            <p:cNvPr id="22" name="Imagem 24"/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85318"/>
            <a:stretch/>
          </p:blipFill>
          <p:spPr>
            <a:xfrm rot="21435216">
              <a:off x="-17077" y="6253388"/>
              <a:ext cx="134593" cy="256340"/>
            </a:xfrm>
            <a:prstGeom prst="rect">
              <a:avLst/>
            </a:prstGeom>
          </p:spPr>
        </p:pic>
        <p:pic>
          <p:nvPicPr>
            <p:cNvPr id="23" name="Imagem 24"/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4722" r="55413"/>
            <a:stretch/>
          </p:blipFill>
          <p:spPr>
            <a:xfrm rot="712169">
              <a:off x="103091" y="6268960"/>
              <a:ext cx="273776" cy="256340"/>
            </a:xfrm>
            <a:prstGeom prst="rect">
              <a:avLst/>
            </a:prstGeom>
          </p:spPr>
        </p:pic>
        <p:pic>
          <p:nvPicPr>
            <p:cNvPr id="24" name="Imagem 24"/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4092" r="39361"/>
            <a:stretch/>
          </p:blipFill>
          <p:spPr>
            <a:xfrm rot="3860154">
              <a:off x="332714" y="6367630"/>
              <a:ext cx="151685" cy="256340"/>
            </a:xfrm>
            <a:prstGeom prst="rect">
              <a:avLst/>
            </a:prstGeom>
          </p:spPr>
        </p:pic>
        <p:pic>
          <p:nvPicPr>
            <p:cNvPr id="25" name="Imagem 24"/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85412"/>
            <a:stretch/>
          </p:blipFill>
          <p:spPr>
            <a:xfrm rot="5400000">
              <a:off x="405726" y="6667860"/>
              <a:ext cx="133734" cy="256340"/>
            </a:xfrm>
            <a:prstGeom prst="rect">
              <a:avLst/>
            </a:prstGeom>
          </p:spPr>
        </p:pic>
        <p:pic>
          <p:nvPicPr>
            <p:cNvPr id="26" name="Imagem 24"/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0323" r="28843"/>
            <a:stretch/>
          </p:blipFill>
          <p:spPr>
            <a:xfrm rot="3725626">
              <a:off x="420728" y="6458581"/>
              <a:ext cx="99314" cy="256339"/>
            </a:xfrm>
            <a:prstGeom prst="rect">
              <a:avLst/>
            </a:prstGeom>
          </p:spPr>
        </p:pic>
        <p:pic>
          <p:nvPicPr>
            <p:cNvPr id="27" name="Imagem 24"/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70408" r="14324"/>
            <a:stretch/>
          </p:blipFill>
          <p:spPr>
            <a:xfrm rot="5005474">
              <a:off x="415547" y="6552576"/>
              <a:ext cx="139963" cy="2563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1482972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888" y="446088"/>
            <a:ext cx="4912525" cy="976312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2700" y="446089"/>
            <a:ext cx="5572121" cy="565314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3893" y="1524000"/>
            <a:ext cx="4880519" cy="460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9859" y="6374866"/>
            <a:ext cx="728140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7034"/>
          <a:stretch/>
        </p:blipFill>
        <p:spPr>
          <a:xfrm>
            <a:off x="10590414" y="6224027"/>
            <a:ext cx="1344409" cy="587050"/>
          </a:xfrm>
          <a:prstGeom prst="rect">
            <a:avLst/>
          </a:prstGeom>
        </p:spPr>
      </p:pic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>
          <a:xfrm>
            <a:off x="8957278" y="6369595"/>
            <a:ext cx="1469422" cy="370396"/>
          </a:xfrm>
          <a:prstGeom prst="rect">
            <a:avLst/>
          </a:prstGeom>
        </p:spPr>
        <p:txBody>
          <a:bodyPr/>
          <a:lstStyle/>
          <a:p>
            <a:fld id="{26F9CB6A-9C51-4518-BCAF-06559A27AF93}" type="datetime1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12" name="Freeform 11"/>
          <p:cNvSpPr/>
          <p:nvPr userDrawn="1"/>
        </p:nvSpPr>
        <p:spPr bwMode="auto">
          <a:xfrm rot="5400000" flipH="1" flipV="1">
            <a:off x="-75086" y="6428169"/>
            <a:ext cx="471128" cy="507297"/>
          </a:xfrm>
          <a:prstGeom prst="ellipse">
            <a:avLst/>
          </a:prstGeom>
          <a:solidFill>
            <a:srgbClr val="2E5369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97674" y="6482627"/>
            <a:ext cx="59372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CE482DC-2269-4F26-9D2A-7E44B1A4CD8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21" name="Imagem 20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71" y="5366735"/>
            <a:ext cx="491906" cy="614883"/>
          </a:xfrm>
          <a:prstGeom prst="rect">
            <a:avLst/>
          </a:prstGeom>
        </p:spPr>
      </p:pic>
      <p:grpSp>
        <p:nvGrpSpPr>
          <p:cNvPr id="22" name="Grupo 9"/>
          <p:cNvGrpSpPr/>
          <p:nvPr userDrawn="1"/>
        </p:nvGrpSpPr>
        <p:grpSpPr>
          <a:xfrm>
            <a:off x="-34700" y="6035040"/>
            <a:ext cx="836559" cy="850726"/>
            <a:chOff x="-17077" y="6253388"/>
            <a:chExt cx="630775" cy="609509"/>
          </a:xfrm>
        </p:grpSpPr>
        <p:pic>
          <p:nvPicPr>
            <p:cNvPr id="23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85318"/>
            <a:stretch/>
          </p:blipFill>
          <p:spPr>
            <a:xfrm rot="21435216">
              <a:off x="-17077" y="6253388"/>
              <a:ext cx="134593" cy="256340"/>
            </a:xfrm>
            <a:prstGeom prst="rect">
              <a:avLst/>
            </a:prstGeom>
          </p:spPr>
        </p:pic>
        <p:pic>
          <p:nvPicPr>
            <p:cNvPr id="24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4722" r="55413"/>
            <a:stretch/>
          </p:blipFill>
          <p:spPr>
            <a:xfrm rot="712169">
              <a:off x="103091" y="6268960"/>
              <a:ext cx="273776" cy="256340"/>
            </a:xfrm>
            <a:prstGeom prst="rect">
              <a:avLst/>
            </a:prstGeom>
          </p:spPr>
        </p:pic>
        <p:pic>
          <p:nvPicPr>
            <p:cNvPr id="25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4092" r="39361"/>
            <a:stretch/>
          </p:blipFill>
          <p:spPr>
            <a:xfrm rot="3860154">
              <a:off x="332714" y="6367630"/>
              <a:ext cx="151685" cy="256340"/>
            </a:xfrm>
            <a:prstGeom prst="rect">
              <a:avLst/>
            </a:prstGeom>
          </p:spPr>
        </p:pic>
        <p:pic>
          <p:nvPicPr>
            <p:cNvPr id="26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85412"/>
            <a:stretch/>
          </p:blipFill>
          <p:spPr>
            <a:xfrm rot="5400000">
              <a:off x="405726" y="6667860"/>
              <a:ext cx="133734" cy="256340"/>
            </a:xfrm>
            <a:prstGeom prst="rect">
              <a:avLst/>
            </a:prstGeom>
          </p:spPr>
        </p:pic>
        <p:pic>
          <p:nvPicPr>
            <p:cNvPr id="27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0323" r="28843"/>
            <a:stretch/>
          </p:blipFill>
          <p:spPr>
            <a:xfrm rot="3725626">
              <a:off x="420728" y="6458581"/>
              <a:ext cx="99314" cy="256339"/>
            </a:xfrm>
            <a:prstGeom prst="rect">
              <a:avLst/>
            </a:prstGeom>
          </p:spPr>
        </p:pic>
        <p:pic>
          <p:nvPicPr>
            <p:cNvPr id="28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70408" r="14324"/>
            <a:stretch/>
          </p:blipFill>
          <p:spPr>
            <a:xfrm rot="5005474">
              <a:off x="415547" y="6552576"/>
              <a:ext cx="139963" cy="2563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392275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65189" y="6374866"/>
            <a:ext cx="716607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24" name="Imagem 2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7034"/>
          <a:stretch/>
        </p:blipFill>
        <p:spPr>
          <a:xfrm>
            <a:off x="10590414" y="6224027"/>
            <a:ext cx="1344409" cy="587050"/>
          </a:xfrm>
          <a:prstGeom prst="rect">
            <a:avLst/>
          </a:prstGeom>
        </p:spPr>
      </p:pic>
      <p:sp>
        <p:nvSpPr>
          <p:cNvPr id="27" name="Date Placeholder 3"/>
          <p:cNvSpPr>
            <a:spLocks noGrp="1"/>
          </p:cNvSpPr>
          <p:nvPr>
            <p:ph type="dt" sz="half" idx="10"/>
          </p:nvPr>
        </p:nvSpPr>
        <p:spPr>
          <a:xfrm>
            <a:off x="8957278" y="6369595"/>
            <a:ext cx="1469422" cy="370396"/>
          </a:xfrm>
          <a:prstGeom prst="rect">
            <a:avLst/>
          </a:prstGeom>
        </p:spPr>
        <p:txBody>
          <a:bodyPr/>
          <a:lstStyle/>
          <a:p>
            <a:fld id="{26F9CB6A-9C51-4518-BCAF-06559A27AF93}" type="datetime1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12" name="Freeform 11"/>
          <p:cNvSpPr/>
          <p:nvPr userDrawn="1"/>
        </p:nvSpPr>
        <p:spPr bwMode="auto">
          <a:xfrm rot="5400000" flipH="1" flipV="1">
            <a:off x="-75086" y="6428169"/>
            <a:ext cx="471128" cy="507297"/>
          </a:xfrm>
          <a:prstGeom prst="ellipse">
            <a:avLst/>
          </a:prstGeom>
          <a:solidFill>
            <a:srgbClr val="2E5369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97674" y="6482627"/>
            <a:ext cx="59372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CE482DC-2269-4F26-9D2A-7E44B1A4CD8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71" y="5366735"/>
            <a:ext cx="491906" cy="614883"/>
          </a:xfrm>
          <a:prstGeom prst="rect">
            <a:avLst/>
          </a:prstGeom>
        </p:spPr>
      </p:pic>
      <p:grpSp>
        <p:nvGrpSpPr>
          <p:cNvPr id="15" name="Grupo 9"/>
          <p:cNvGrpSpPr/>
          <p:nvPr userDrawn="1"/>
        </p:nvGrpSpPr>
        <p:grpSpPr>
          <a:xfrm>
            <a:off x="-34700" y="6035040"/>
            <a:ext cx="836559" cy="850726"/>
            <a:chOff x="-17077" y="6253388"/>
            <a:chExt cx="630775" cy="609509"/>
          </a:xfrm>
        </p:grpSpPr>
        <p:pic>
          <p:nvPicPr>
            <p:cNvPr id="16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85318"/>
            <a:stretch/>
          </p:blipFill>
          <p:spPr>
            <a:xfrm rot="21435216">
              <a:off x="-17077" y="6253388"/>
              <a:ext cx="134593" cy="256340"/>
            </a:xfrm>
            <a:prstGeom prst="rect">
              <a:avLst/>
            </a:prstGeom>
          </p:spPr>
        </p:pic>
        <p:pic>
          <p:nvPicPr>
            <p:cNvPr id="17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4722" r="55413"/>
            <a:stretch/>
          </p:blipFill>
          <p:spPr>
            <a:xfrm rot="712169">
              <a:off x="103091" y="6268960"/>
              <a:ext cx="273776" cy="256340"/>
            </a:xfrm>
            <a:prstGeom prst="rect">
              <a:avLst/>
            </a:prstGeom>
          </p:spPr>
        </p:pic>
        <p:pic>
          <p:nvPicPr>
            <p:cNvPr id="18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4092" r="39361"/>
            <a:stretch/>
          </p:blipFill>
          <p:spPr>
            <a:xfrm rot="3860154">
              <a:off x="332714" y="6367630"/>
              <a:ext cx="151685" cy="256340"/>
            </a:xfrm>
            <a:prstGeom prst="rect">
              <a:avLst/>
            </a:prstGeom>
          </p:spPr>
        </p:pic>
        <p:pic>
          <p:nvPicPr>
            <p:cNvPr id="19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85412"/>
            <a:stretch/>
          </p:blipFill>
          <p:spPr>
            <a:xfrm rot="5400000">
              <a:off x="405726" y="6667860"/>
              <a:ext cx="133734" cy="256340"/>
            </a:xfrm>
            <a:prstGeom prst="rect">
              <a:avLst/>
            </a:prstGeom>
          </p:spPr>
        </p:pic>
        <p:pic>
          <p:nvPicPr>
            <p:cNvPr id="20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0323" r="28843"/>
            <a:stretch/>
          </p:blipFill>
          <p:spPr>
            <a:xfrm rot="3725626">
              <a:off x="420728" y="6458581"/>
              <a:ext cx="99314" cy="256339"/>
            </a:xfrm>
            <a:prstGeom prst="rect">
              <a:avLst/>
            </a:prstGeom>
          </p:spPr>
        </p:pic>
        <p:pic>
          <p:nvPicPr>
            <p:cNvPr id="28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70408" r="14324"/>
            <a:stretch/>
          </p:blipFill>
          <p:spPr>
            <a:xfrm rot="5005474">
              <a:off x="415547" y="6552576"/>
              <a:ext cx="139963" cy="2563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1272674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08372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79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%3cusuario%3e/%3crepositorio_do_projeto/sua_equip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65414" y="1778001"/>
            <a:ext cx="8915399" cy="2262781"/>
          </a:xfrm>
        </p:spPr>
        <p:txBody>
          <a:bodyPr/>
          <a:lstStyle/>
          <a:p>
            <a:r>
              <a:rPr lang="pt-BR" dirty="0" smtClean="0"/>
              <a:t>Aula prática de Codificação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269257" y="3016358"/>
            <a:ext cx="9418235" cy="1126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3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Noções básicas de </a:t>
            </a:r>
            <a:r>
              <a:rPr lang="pt-BR" dirty="0" err="1" smtClean="0"/>
              <a:t>Git</a:t>
            </a:r>
            <a:r>
              <a:rPr lang="pt-BR" dirty="0" smtClean="0"/>
              <a:t> + </a:t>
            </a:r>
            <a:r>
              <a:rPr lang="pt-BR" dirty="0" err="1" smtClean="0"/>
              <a:t>GitHub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039272" y="5163813"/>
            <a:ext cx="9418235" cy="1126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3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0" dirty="0" smtClean="0"/>
              <a:t>Baseado nos slides do Professor Dr. David Fernandes de Oliveira</a:t>
            </a:r>
            <a:endParaRPr lang="pt-BR" sz="2000" b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82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1465" y="344710"/>
            <a:ext cx="11540535" cy="683990"/>
          </a:xfrm>
        </p:spPr>
        <p:txBody>
          <a:bodyPr/>
          <a:lstStyle/>
          <a:p>
            <a:r>
              <a:rPr lang="en-US" dirty="0" err="1" smtClean="0"/>
              <a:t>Passos</a:t>
            </a:r>
            <a:r>
              <a:rPr lang="en-US" dirty="0" smtClean="0"/>
              <a:t> a </a:t>
            </a:r>
            <a:r>
              <a:rPr lang="en-US" dirty="0" err="1" smtClean="0"/>
              <a:t>seguir</a:t>
            </a:r>
            <a:endParaRPr lang="pt-BR" b="1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idx="1"/>
          </p:nvPr>
        </p:nvSpPr>
        <p:spPr>
          <a:xfrm>
            <a:off x="781397" y="1175356"/>
            <a:ext cx="10357658" cy="49428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7.  Carregar os arquivos modificados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 Digite o comando </a:t>
            </a:r>
            <a:r>
              <a:rPr lang="pt-BR" b="1" dirty="0" err="1" smtClean="0"/>
              <a:t>git</a:t>
            </a:r>
            <a:r>
              <a:rPr lang="pt-BR" b="1" dirty="0" smtClean="0"/>
              <a:t> </a:t>
            </a:r>
            <a:r>
              <a:rPr lang="pt-BR" b="1" dirty="0" err="1" smtClean="0"/>
              <a:t>pull</a:t>
            </a:r>
            <a:r>
              <a:rPr lang="pt-BR" b="1" dirty="0" smtClean="0"/>
              <a:t> </a:t>
            </a:r>
            <a:r>
              <a:rPr lang="pt-BR" b="1" dirty="0" err="1" smtClean="0"/>
              <a:t>origin</a:t>
            </a:r>
            <a:r>
              <a:rPr lang="pt-BR" b="1" dirty="0" smtClean="0"/>
              <a:t> </a:t>
            </a:r>
            <a:r>
              <a:rPr lang="pt-BR" b="1" dirty="0" err="1" smtClean="0"/>
              <a:t>master</a:t>
            </a:r>
            <a:endParaRPr lang="pt-BR" dirty="0" smtClean="0"/>
          </a:p>
          <a:p>
            <a:pPr lvl="1">
              <a:lnSpc>
                <a:spcPct val="150000"/>
              </a:lnSpc>
            </a:pPr>
            <a:r>
              <a:rPr lang="pt-BR" dirty="0" smtClean="0"/>
              <a:t> Para que o comando funcione, você deve ser um colaborador do projeto.</a:t>
            </a:r>
          </a:p>
          <a:p>
            <a:pPr lvl="1">
              <a:lnSpc>
                <a:spcPct val="150000"/>
              </a:lnSpc>
            </a:pPr>
            <a:r>
              <a:rPr lang="pt-BR" dirty="0" err="1" smtClean="0"/>
              <a:t>Git</a:t>
            </a:r>
            <a:r>
              <a:rPr lang="pt-BR" dirty="0" smtClean="0"/>
              <a:t> vai até o servidor buscar todas as modificações a partir da versão do seu repositório local, baixá-las e fará um merge automático nos arquivos que foram modificados.</a:t>
            </a:r>
          </a:p>
          <a:p>
            <a:pPr lvl="2">
              <a:lnSpc>
                <a:spcPct val="150000"/>
              </a:lnSpc>
            </a:pPr>
            <a:r>
              <a:rPr lang="pt-BR" dirty="0" smtClean="0"/>
              <a:t>Se você tiver feito modificações no mesmo arquivo que o seu parceiro, o </a:t>
            </a:r>
            <a:r>
              <a:rPr lang="pt-BR" dirty="0" err="1" smtClean="0"/>
              <a:t>git</a:t>
            </a:r>
            <a:r>
              <a:rPr lang="pt-BR" dirty="0" smtClean="0"/>
              <a:t> recomenda que você faça primeiro o </a:t>
            </a:r>
            <a:r>
              <a:rPr lang="pt-BR" dirty="0" err="1" smtClean="0"/>
              <a:t>push</a:t>
            </a:r>
            <a:r>
              <a:rPr lang="pt-BR" dirty="0" smtClean="0"/>
              <a:t> pra depois fazer o </a:t>
            </a:r>
            <a:r>
              <a:rPr lang="pt-BR" dirty="0" err="1" smtClean="0"/>
              <a:t>pull</a:t>
            </a:r>
            <a:r>
              <a:rPr lang="pt-BR" dirty="0" smtClean="0"/>
              <a:t>.</a:t>
            </a:r>
          </a:p>
          <a:p>
            <a:pPr lvl="1">
              <a:lnSpc>
                <a:spcPct val="150000"/>
              </a:lnSpc>
            </a:pPr>
            <a:endParaRPr lang="pt-BR" b="1" dirty="0" smtClean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Retângulo 8"/>
          <p:cNvSpPr/>
          <p:nvPr/>
        </p:nvSpPr>
        <p:spPr>
          <a:xfrm>
            <a:off x="1396537" y="3998113"/>
            <a:ext cx="9742517" cy="455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pt-BR" dirty="0" smtClean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1873258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1465" y="365760"/>
            <a:ext cx="11540535" cy="683990"/>
          </a:xfrm>
        </p:spPr>
        <p:txBody>
          <a:bodyPr/>
          <a:lstStyle/>
          <a:p>
            <a:r>
              <a:rPr lang="en-US" dirty="0" err="1" smtClean="0"/>
              <a:t>Atividade</a:t>
            </a:r>
            <a:endParaRPr lang="pt-BR" b="1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idx="1"/>
          </p:nvPr>
        </p:nvSpPr>
        <p:spPr>
          <a:xfrm>
            <a:off x="498764" y="1172095"/>
            <a:ext cx="11039302" cy="56859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Equipes de 4 pessoas, trabalhando em duplas. </a:t>
            </a:r>
            <a:endParaRPr lang="pt-BR" b="1" dirty="0" smtClean="0"/>
          </a:p>
          <a:p>
            <a:pPr>
              <a:lnSpc>
                <a:spcPct val="150000"/>
              </a:lnSpc>
            </a:pPr>
            <a:r>
              <a:rPr lang="pt-BR" dirty="0" err="1" smtClean="0"/>
              <a:t>Sprint</a:t>
            </a:r>
            <a:r>
              <a:rPr lang="pt-BR" dirty="0" smtClean="0"/>
              <a:t> de 10 minutos pra cada dupla.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Enquanto uma dupla trabalha, a outra aguarda, já que vão mexer no mesmo arquivo.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Linguagem: A que a equipe tiver melhor proficiência.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Retângulo 8"/>
          <p:cNvSpPr/>
          <p:nvPr/>
        </p:nvSpPr>
        <p:spPr>
          <a:xfrm>
            <a:off x="1313409" y="3981488"/>
            <a:ext cx="9742517" cy="455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pt-BR" dirty="0" smtClean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1873258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1465" y="249382"/>
            <a:ext cx="11540535" cy="683990"/>
          </a:xfrm>
        </p:spPr>
        <p:txBody>
          <a:bodyPr/>
          <a:lstStyle/>
          <a:p>
            <a:r>
              <a:rPr lang="en-US" dirty="0" err="1" smtClean="0"/>
              <a:t>Atividade</a:t>
            </a:r>
            <a:endParaRPr lang="pt-BR" b="1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idx="1"/>
          </p:nvPr>
        </p:nvSpPr>
        <p:spPr>
          <a:xfrm>
            <a:off x="249382" y="964277"/>
            <a:ext cx="11222182" cy="6143105"/>
          </a:xfrm>
        </p:spPr>
        <p:txBody>
          <a:bodyPr>
            <a:normAutofit/>
          </a:bodyPr>
          <a:lstStyle/>
          <a:p>
            <a:r>
              <a:rPr lang="pt-BR" dirty="0" smtClean="0"/>
              <a:t>Dado o arquivo .</a:t>
            </a:r>
            <a:r>
              <a:rPr lang="pt-BR" dirty="0" err="1" smtClean="0"/>
              <a:t>txt</a:t>
            </a:r>
            <a:r>
              <a:rPr lang="pt-BR" dirty="0" smtClean="0"/>
              <a:t> do repositório, façam um menu com as seguintes opções:</a:t>
            </a:r>
          </a:p>
          <a:p>
            <a:pPr lvl="1"/>
            <a:r>
              <a:rPr lang="pt-BR" dirty="0" smtClean="0"/>
              <a:t>1.  Pesquisa por matrícula.</a:t>
            </a:r>
          </a:p>
          <a:p>
            <a:pPr lvl="2"/>
            <a:r>
              <a:rPr lang="pt-BR" dirty="0" smtClean="0"/>
              <a:t>Dada uma matrícula, listar as informações do(s) plano(s) de uma determinada aeronave. Uma mesma aeronave, pode ter planos de chegada e partida, por exemplo.</a:t>
            </a:r>
          </a:p>
          <a:p>
            <a:pPr lvl="1"/>
            <a:r>
              <a:rPr lang="pt-BR" dirty="0" smtClean="0"/>
              <a:t>2.  Horário de maior movimento no aeroporto.</a:t>
            </a:r>
          </a:p>
          <a:p>
            <a:pPr lvl="2"/>
            <a:r>
              <a:rPr lang="pt-BR" dirty="0" smtClean="0"/>
              <a:t>Os horários dos planos estão de acordo com o Meridiano de Greenwich. Deve-se subtrair 4 horas.</a:t>
            </a:r>
          </a:p>
          <a:p>
            <a:pPr lvl="1"/>
            <a:r>
              <a:rPr lang="pt-BR" dirty="0" smtClean="0"/>
              <a:t>3. Criar um arquivo com os vôos internacionais.</a:t>
            </a:r>
          </a:p>
          <a:p>
            <a:pPr lvl="2"/>
            <a:r>
              <a:rPr lang="pt-BR" dirty="0" smtClean="0"/>
              <a:t>Todos os planos que chegam ou saem para lugares que não começam com  “SBXX”  ou “SWXX” são internacionais.</a:t>
            </a:r>
          </a:p>
          <a:p>
            <a:pPr lvl="1"/>
            <a:r>
              <a:rPr lang="pt-BR" dirty="0" smtClean="0"/>
              <a:t>4. Companhia que possui mais vôos para a região.</a:t>
            </a:r>
          </a:p>
          <a:p>
            <a:pPr lvl="2"/>
            <a:r>
              <a:rPr lang="pt-BR" dirty="0" smtClean="0"/>
              <a:t> Planos que a matrícula começa com “PAM”, “TTL”, “AZU”, “TAM”, “GLO”, “ROI” , “CMP” e “INC” são de companhias aéreas.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Retângulo 8"/>
          <p:cNvSpPr/>
          <p:nvPr/>
        </p:nvSpPr>
        <p:spPr>
          <a:xfrm>
            <a:off x="1313409" y="3981488"/>
            <a:ext cx="9742517" cy="455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pt-BR" dirty="0" smtClean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1873258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Equipes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9216529" y="1308322"/>
          <a:ext cx="247753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7539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Equipe D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Retângulo 8"/>
          <p:cNvSpPr/>
          <p:nvPr/>
        </p:nvSpPr>
        <p:spPr>
          <a:xfrm>
            <a:off x="1313409" y="3981488"/>
            <a:ext cx="9742517" cy="455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pt-BR" dirty="0" smtClean="0"/>
              <a:t> </a:t>
            </a:r>
          </a:p>
        </p:txBody>
      </p:sp>
      <p:graphicFrame>
        <p:nvGraphicFramePr>
          <p:cNvPr id="8" name="Espaço Reservado para Conteúdo 5"/>
          <p:cNvGraphicFramePr>
            <a:graphicFrameLocks/>
          </p:cNvGraphicFramePr>
          <p:nvPr/>
        </p:nvGraphicFramePr>
        <p:xfrm>
          <a:off x="6310330" y="1312094"/>
          <a:ext cx="24082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8267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Equipe C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Espaço Reservado para Conteúdo 5"/>
          <p:cNvGraphicFramePr>
            <a:graphicFrameLocks/>
          </p:cNvGraphicFramePr>
          <p:nvPr/>
        </p:nvGraphicFramePr>
        <p:xfrm>
          <a:off x="3404131" y="1315866"/>
          <a:ext cx="24082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8267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Equipe</a:t>
                      </a:r>
                      <a:r>
                        <a:rPr lang="pt-BR" baseline="0" dirty="0" smtClean="0"/>
                        <a:t> B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Espaço Reservado para Conteúdo 5"/>
          <p:cNvGraphicFramePr>
            <a:graphicFrameLocks/>
          </p:cNvGraphicFramePr>
          <p:nvPr/>
        </p:nvGraphicFramePr>
        <p:xfrm>
          <a:off x="497932" y="1319638"/>
          <a:ext cx="24082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8267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Equipe 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Espaço Reservado para Conteúdo 5"/>
          <p:cNvGraphicFramePr>
            <a:graphicFrameLocks/>
          </p:cNvGraphicFramePr>
          <p:nvPr/>
        </p:nvGraphicFramePr>
        <p:xfrm>
          <a:off x="511786" y="4016660"/>
          <a:ext cx="24082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8267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Equipe 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Espaço Reservado para Conteúdo 5"/>
          <p:cNvGraphicFramePr>
            <a:graphicFrameLocks/>
          </p:cNvGraphicFramePr>
          <p:nvPr/>
        </p:nvGraphicFramePr>
        <p:xfrm>
          <a:off x="3431839" y="4020432"/>
          <a:ext cx="24082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8267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Equipe</a:t>
                      </a:r>
                      <a:r>
                        <a:rPr lang="pt-BR" baseline="0" dirty="0" smtClean="0"/>
                        <a:t> F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Espaço Reservado para Conteúdo 5"/>
          <p:cNvGraphicFramePr>
            <a:graphicFrameLocks/>
          </p:cNvGraphicFramePr>
          <p:nvPr/>
        </p:nvGraphicFramePr>
        <p:xfrm>
          <a:off x="6351892" y="4040829"/>
          <a:ext cx="24082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8267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Equipe G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Espaço Reservado para Conteúdo 5"/>
          <p:cNvGraphicFramePr>
            <a:graphicFrameLocks/>
          </p:cNvGraphicFramePr>
          <p:nvPr/>
        </p:nvGraphicFramePr>
        <p:xfrm>
          <a:off x="9271945" y="4027976"/>
          <a:ext cx="24082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8267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Equipe H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1873258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5465" y="330200"/>
            <a:ext cx="10707415" cy="683990"/>
          </a:xfrm>
        </p:spPr>
        <p:txBody>
          <a:bodyPr/>
          <a:lstStyle/>
          <a:p>
            <a:r>
              <a:rPr lang="pt-BR" b="1" dirty="0" smtClean="0"/>
              <a:t>Antes de começar, uma analogia distante....</a:t>
            </a:r>
            <a:endParaRPr lang="pt-BR" b="1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5362" name="Picture 2" descr="Resultado de imagem para quarto solteiro bagunçad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7460" y="2404199"/>
            <a:ext cx="4085901" cy="2860131"/>
          </a:xfrm>
          <a:prstGeom prst="rect">
            <a:avLst/>
          </a:prstGeom>
          <a:noFill/>
        </p:spPr>
      </p:pic>
      <p:sp>
        <p:nvSpPr>
          <p:cNvPr id="15364" name="AutoShape 4" descr="Resultado de imagem para cesto de roupa"/>
          <p:cNvSpPr>
            <a:spLocks noChangeAspect="1" noChangeArrowheads="1"/>
          </p:cNvSpPr>
          <p:nvPr/>
        </p:nvSpPr>
        <p:spPr bwMode="auto">
          <a:xfrm>
            <a:off x="155575" y="-1790700"/>
            <a:ext cx="286702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5366" name="Picture 6" descr="Resultado de imagem para cesto de roup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45140" y="1879962"/>
            <a:ext cx="2867025" cy="3743325"/>
          </a:xfrm>
          <a:prstGeom prst="rect">
            <a:avLst/>
          </a:prstGeom>
          <a:noFill/>
        </p:spPr>
      </p:pic>
      <p:sp>
        <p:nvSpPr>
          <p:cNvPr id="15368" name="AutoShape 8" descr="Resultado de imagem para máquina de lavar"/>
          <p:cNvSpPr>
            <a:spLocks noChangeAspect="1" noChangeArrowheads="1"/>
          </p:cNvSpPr>
          <p:nvPr/>
        </p:nvSpPr>
        <p:spPr bwMode="auto">
          <a:xfrm>
            <a:off x="155575" y="-1790700"/>
            <a:ext cx="499110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370" name="AutoShape 10" descr="Resultado de imagem para máquina de lavar"/>
          <p:cNvSpPr>
            <a:spLocks noChangeAspect="1" noChangeArrowheads="1"/>
          </p:cNvSpPr>
          <p:nvPr/>
        </p:nvSpPr>
        <p:spPr bwMode="auto">
          <a:xfrm>
            <a:off x="155575" y="-1790700"/>
            <a:ext cx="499110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5372" name="Picture 12" descr="Resultado de imagem para máquina de lava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80226" y="1945277"/>
            <a:ext cx="3743325" cy="3743325"/>
          </a:xfrm>
          <a:prstGeom prst="rect">
            <a:avLst/>
          </a:prstGeom>
          <a:noFill/>
        </p:spPr>
      </p:pic>
      <p:sp>
        <p:nvSpPr>
          <p:cNvPr id="12" name="Seta em curva para cima 11"/>
          <p:cNvSpPr/>
          <p:nvPr/>
        </p:nvSpPr>
        <p:spPr>
          <a:xfrm>
            <a:off x="6949440" y="5760720"/>
            <a:ext cx="2926080" cy="79683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Seta em curva para cima 12"/>
          <p:cNvSpPr/>
          <p:nvPr/>
        </p:nvSpPr>
        <p:spPr>
          <a:xfrm>
            <a:off x="2612572" y="5756366"/>
            <a:ext cx="2947851" cy="79683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449977" y="1946365"/>
            <a:ext cx="275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(Pasta de Arquivos)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103222" y="1367246"/>
            <a:ext cx="251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(Repositório Local)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8403770" y="1480457"/>
            <a:ext cx="296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(Repositório na Nuvem)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0219359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5465" y="330200"/>
            <a:ext cx="9965735" cy="683990"/>
          </a:xfrm>
        </p:spPr>
        <p:txBody>
          <a:bodyPr/>
          <a:lstStyle/>
          <a:p>
            <a:r>
              <a:rPr lang="pt-BR" sz="3200" dirty="0" err="1" smtClean="0"/>
              <a:t>Commit</a:t>
            </a:r>
            <a:r>
              <a:rPr lang="pt-BR" sz="3200" dirty="0" smtClean="0"/>
              <a:t> no </a:t>
            </a:r>
            <a:r>
              <a:rPr lang="pt-BR" sz="3200" dirty="0" err="1" smtClean="0"/>
              <a:t>Git</a:t>
            </a:r>
            <a:endParaRPr lang="pt-BR" sz="3200" b="1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idx="1"/>
          </p:nvPr>
        </p:nvSpPr>
        <p:spPr>
          <a:xfrm>
            <a:off x="1004552" y="1197735"/>
            <a:ext cx="10092069" cy="69545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pt-BR" dirty="0"/>
          </a:p>
          <a:p>
            <a:pPr marL="457189" lvl="1" indent="0">
              <a:buNone/>
            </a:pPr>
            <a:endParaRPr lang="pt-BR" sz="36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33964" y="1559787"/>
            <a:ext cx="460057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Espaço Reservado para Texto 3"/>
          <p:cNvSpPr txBox="1">
            <a:spLocks/>
          </p:cNvSpPr>
          <p:nvPr/>
        </p:nvSpPr>
        <p:spPr>
          <a:xfrm>
            <a:off x="1280160" y="1236890"/>
            <a:ext cx="4193177" cy="4983606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342891" lvl="0" indent="-342891" defTabSz="457189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pt-BR" sz="2400" dirty="0" smtClean="0"/>
              <a:t>Para salvar uma versão dos seus arquivos (executar</a:t>
            </a:r>
            <a:br>
              <a:rPr lang="pt-BR" sz="2400" dirty="0" smtClean="0"/>
            </a:br>
            <a:r>
              <a:rPr lang="pt-BR" sz="2400" dirty="0" smtClean="0"/>
              <a:t>um </a:t>
            </a:r>
            <a:r>
              <a:rPr lang="pt-BR" sz="2400" dirty="0" err="1" smtClean="0"/>
              <a:t>commit</a:t>
            </a:r>
            <a:r>
              <a:rPr lang="pt-BR" sz="2400" dirty="0" smtClean="0"/>
              <a:t>) são necessárias duas etapas:</a:t>
            </a:r>
          </a:p>
          <a:p>
            <a:pPr marL="800091" lvl="1" indent="-342891" defTabSz="457189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pt-BR" sz="2400" dirty="0" smtClean="0"/>
              <a:t>1. Adicionar os arquivos na área de seleção (</a:t>
            </a:r>
            <a:r>
              <a:rPr lang="pt-BR" sz="2400" dirty="0" err="1" smtClean="0"/>
              <a:t>staging</a:t>
            </a:r>
            <a:r>
              <a:rPr lang="pt-BR" sz="2400" dirty="0" smtClean="0"/>
              <a:t>), ou </a:t>
            </a:r>
            <a:r>
              <a:rPr lang="pt-BR" sz="2400" dirty="0" err="1" smtClean="0"/>
              <a:t>index</a:t>
            </a:r>
            <a:r>
              <a:rPr lang="pt-BR" sz="2400" dirty="0" smtClean="0"/>
              <a:t>, que é um local intermediário.</a:t>
            </a:r>
          </a:p>
          <a:p>
            <a:pPr marL="800091" lvl="1" indent="-342891" defTabSz="457189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pt-BR" sz="2400" dirty="0" smtClean="0"/>
              <a:t>2. Fazer o </a:t>
            </a:r>
            <a:r>
              <a:rPr lang="pt-BR" sz="2400" dirty="0" err="1" smtClean="0"/>
              <a:t>Commit</a:t>
            </a:r>
            <a:r>
              <a:rPr lang="pt-BR" sz="2400" dirty="0" smtClean="0"/>
              <a:t> efetivo no repositório</a:t>
            </a:r>
            <a:endParaRPr kumimoji="0" lang="pt-BR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0761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5465" y="330200"/>
            <a:ext cx="9965735" cy="683990"/>
          </a:xfrm>
        </p:spPr>
        <p:txBody>
          <a:bodyPr/>
          <a:lstStyle/>
          <a:p>
            <a:r>
              <a:rPr lang="pt-BR" dirty="0" smtClean="0"/>
              <a:t>Passos a seguir</a:t>
            </a:r>
            <a:endParaRPr lang="pt-BR" b="1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idx="1"/>
          </p:nvPr>
        </p:nvSpPr>
        <p:spPr>
          <a:xfrm>
            <a:off x="1217665" y="1236890"/>
            <a:ext cx="9878956" cy="18981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1. Definir nome de usuário e e-mail.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Todos os </a:t>
            </a:r>
            <a:r>
              <a:rPr lang="pt-BR" dirty="0" err="1" smtClean="0"/>
              <a:t>commits</a:t>
            </a:r>
            <a:r>
              <a:rPr lang="pt-BR" dirty="0" smtClean="0"/>
              <a:t> no </a:t>
            </a:r>
            <a:r>
              <a:rPr lang="pt-BR" dirty="0" err="1" smtClean="0"/>
              <a:t>Git</a:t>
            </a:r>
            <a:r>
              <a:rPr lang="pt-BR" dirty="0" smtClean="0"/>
              <a:t> vão usar essas informações pra mostrar quem modificou os arquivos</a:t>
            </a:r>
            <a:endParaRPr lang="en-US" dirty="0" smtClean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5855" y="3076711"/>
            <a:ext cx="7569206" cy="1299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23703" y="4840878"/>
            <a:ext cx="9753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248600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1465" y="344710"/>
            <a:ext cx="11540535" cy="683990"/>
          </a:xfrm>
        </p:spPr>
        <p:txBody>
          <a:bodyPr/>
          <a:lstStyle/>
          <a:p>
            <a:r>
              <a:rPr lang="en-US" dirty="0" err="1" smtClean="0"/>
              <a:t>Passos</a:t>
            </a:r>
            <a:r>
              <a:rPr lang="en-US" dirty="0" smtClean="0"/>
              <a:t> a </a:t>
            </a:r>
            <a:r>
              <a:rPr lang="en-US" dirty="0" err="1" smtClean="0"/>
              <a:t>seguir</a:t>
            </a:r>
            <a:endParaRPr lang="pt-BR" b="1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idx="1"/>
          </p:nvPr>
        </p:nvSpPr>
        <p:spPr>
          <a:xfrm>
            <a:off x="964254" y="1175357"/>
            <a:ext cx="9876578" cy="37362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2.  Criar o repositório local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 Ir até a pasta onde já está ou se começará o projeto e digitar </a:t>
            </a:r>
            <a:r>
              <a:rPr lang="pt-BR" b="1" dirty="0" err="1" smtClean="0"/>
              <a:t>git</a:t>
            </a:r>
            <a:r>
              <a:rPr lang="pt-BR" b="1" dirty="0" smtClean="0"/>
              <a:t> </a:t>
            </a:r>
            <a:r>
              <a:rPr lang="pt-BR" b="1" dirty="0" err="1" smtClean="0"/>
              <a:t>init</a:t>
            </a:r>
            <a:endParaRPr lang="pt-BR" b="1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Vai criar um subdiretório .</a:t>
            </a:r>
            <a:r>
              <a:rPr lang="pt-BR" dirty="0" err="1" smtClean="0"/>
              <a:t>git</a:t>
            </a:r>
            <a:r>
              <a:rPr lang="pt-BR" dirty="0" smtClean="0"/>
              <a:t> que conterá os arquivos necessários para o </a:t>
            </a:r>
            <a:r>
              <a:rPr lang="pt-BR" dirty="0" err="1" smtClean="0"/>
              <a:t>commit</a:t>
            </a:r>
            <a:r>
              <a:rPr lang="pt-BR" dirty="0" smtClean="0"/>
              <a:t> (o cesto de roupa).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1141" y="2693323"/>
            <a:ext cx="9078368" cy="742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873258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1465" y="344710"/>
            <a:ext cx="11540535" cy="683990"/>
          </a:xfrm>
        </p:spPr>
        <p:txBody>
          <a:bodyPr/>
          <a:lstStyle/>
          <a:p>
            <a:r>
              <a:rPr lang="en-US" dirty="0" err="1" smtClean="0"/>
              <a:t>Passos</a:t>
            </a:r>
            <a:r>
              <a:rPr lang="en-US" dirty="0" smtClean="0"/>
              <a:t> a </a:t>
            </a:r>
            <a:r>
              <a:rPr lang="en-US" dirty="0" err="1" smtClean="0"/>
              <a:t>seguir</a:t>
            </a:r>
            <a:endParaRPr lang="pt-BR" b="1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idx="1"/>
          </p:nvPr>
        </p:nvSpPr>
        <p:spPr>
          <a:xfrm>
            <a:off x="964254" y="1175357"/>
            <a:ext cx="9876578" cy="18837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3.  Adicionar arquivos ao repositório local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 Digite o comando </a:t>
            </a:r>
            <a:r>
              <a:rPr lang="pt-BR" b="1" dirty="0" err="1" smtClean="0"/>
              <a:t>git</a:t>
            </a:r>
            <a:r>
              <a:rPr lang="pt-BR" b="1" dirty="0" smtClean="0"/>
              <a:t> </a:t>
            </a:r>
            <a:r>
              <a:rPr lang="pt-BR" b="1" dirty="0" err="1" smtClean="0"/>
              <a:t>add</a:t>
            </a:r>
            <a:r>
              <a:rPr lang="pt-BR" b="1" dirty="0" smtClean="0"/>
              <a:t> &lt;</a:t>
            </a:r>
            <a:r>
              <a:rPr lang="pt-BR" b="1" dirty="0" err="1" smtClean="0"/>
              <a:t>nome_do_arquivo</a:t>
            </a:r>
            <a:r>
              <a:rPr lang="pt-BR" b="1" dirty="0" smtClean="0"/>
              <a:t>.</a:t>
            </a:r>
            <a:r>
              <a:rPr lang="pt-BR" b="1" dirty="0" err="1" smtClean="0"/>
              <a:t>extensao</a:t>
            </a:r>
            <a:r>
              <a:rPr lang="pt-BR" b="1" dirty="0" smtClean="0"/>
              <a:t>&gt;</a:t>
            </a:r>
            <a:r>
              <a:rPr lang="pt-BR" dirty="0" smtClean="0"/>
              <a:t> para cada arquivo ou um </a:t>
            </a:r>
            <a:r>
              <a:rPr lang="pt-BR" b="1" dirty="0" err="1" smtClean="0"/>
              <a:t>git</a:t>
            </a:r>
            <a:r>
              <a:rPr lang="pt-BR" b="1" dirty="0" smtClean="0"/>
              <a:t> </a:t>
            </a:r>
            <a:r>
              <a:rPr lang="pt-BR" b="1" dirty="0" err="1" smtClean="0"/>
              <a:t>add</a:t>
            </a:r>
            <a:r>
              <a:rPr lang="pt-BR" b="1" dirty="0" smtClean="0"/>
              <a:t> *.&lt;extensão&gt;</a:t>
            </a:r>
          </a:p>
          <a:p>
            <a:pPr lvl="1"/>
            <a:endParaRPr lang="pt-BR" dirty="0" smtClean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07906" y="3098048"/>
            <a:ext cx="6650977" cy="1291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Espaço Reservado para Texto 3"/>
          <p:cNvSpPr txBox="1">
            <a:spLocks/>
          </p:cNvSpPr>
          <p:nvPr/>
        </p:nvSpPr>
        <p:spPr>
          <a:xfrm>
            <a:off x="1116654" y="4037706"/>
            <a:ext cx="9876578" cy="18837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891" marR="0" lvl="0" indent="-342891" algn="l" defTabSz="457189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32" marR="0" lvl="1" indent="-285744" algn="l" defTabSz="457189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Seguindo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analogia, é você separando as roupas que estão realmente prontas pra lavar.</a:t>
            </a:r>
            <a:endParaRPr kumimoji="0" lang="pt-B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73258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1465" y="344710"/>
            <a:ext cx="11540535" cy="683990"/>
          </a:xfrm>
        </p:spPr>
        <p:txBody>
          <a:bodyPr/>
          <a:lstStyle/>
          <a:p>
            <a:r>
              <a:rPr lang="en-US" dirty="0" err="1" smtClean="0"/>
              <a:t>Passos</a:t>
            </a:r>
            <a:r>
              <a:rPr lang="en-US" dirty="0" smtClean="0"/>
              <a:t> a </a:t>
            </a:r>
            <a:r>
              <a:rPr lang="en-US" dirty="0" err="1" smtClean="0"/>
              <a:t>seguir</a:t>
            </a:r>
            <a:endParaRPr lang="pt-BR" b="1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idx="1"/>
          </p:nvPr>
        </p:nvSpPr>
        <p:spPr>
          <a:xfrm>
            <a:off x="964254" y="1175357"/>
            <a:ext cx="9876578" cy="18837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4. Ver status do repositório local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 Digite o comando </a:t>
            </a:r>
            <a:r>
              <a:rPr lang="pt-BR" b="1" dirty="0" err="1" smtClean="0"/>
              <a:t>git</a:t>
            </a:r>
            <a:r>
              <a:rPr lang="pt-BR" b="1" dirty="0" smtClean="0"/>
              <a:t> status </a:t>
            </a:r>
            <a:r>
              <a:rPr lang="pt-BR" dirty="0" smtClean="0"/>
              <a:t>pra ver os arquivos da </a:t>
            </a:r>
            <a:r>
              <a:rPr lang="pt-BR" dirty="0" err="1" smtClean="0"/>
              <a:t>staging</a:t>
            </a:r>
            <a:r>
              <a:rPr lang="pt-BR" dirty="0" smtClean="0"/>
              <a:t> </a:t>
            </a:r>
            <a:r>
              <a:rPr lang="pt-BR" dirty="0" err="1" smtClean="0"/>
              <a:t>area</a:t>
            </a:r>
            <a:endParaRPr lang="pt-BR" b="1" dirty="0" smtClean="0"/>
          </a:p>
          <a:p>
            <a:pPr lvl="1"/>
            <a:endParaRPr lang="pt-BR" dirty="0" smtClean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9938" y="2473989"/>
            <a:ext cx="6902022" cy="3145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873258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1465" y="344710"/>
            <a:ext cx="11540535" cy="683990"/>
          </a:xfrm>
        </p:spPr>
        <p:txBody>
          <a:bodyPr/>
          <a:lstStyle/>
          <a:p>
            <a:r>
              <a:rPr lang="en-US" dirty="0" err="1" smtClean="0"/>
              <a:t>Passos</a:t>
            </a:r>
            <a:r>
              <a:rPr lang="en-US" dirty="0" smtClean="0"/>
              <a:t> a </a:t>
            </a:r>
            <a:r>
              <a:rPr lang="en-US" dirty="0" err="1" smtClean="0"/>
              <a:t>seguir</a:t>
            </a:r>
            <a:endParaRPr lang="pt-BR" b="1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idx="1"/>
          </p:nvPr>
        </p:nvSpPr>
        <p:spPr>
          <a:xfrm>
            <a:off x="964254" y="1175357"/>
            <a:ext cx="9876578" cy="18837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5. Fazer o </a:t>
            </a:r>
            <a:r>
              <a:rPr lang="pt-BR" dirty="0" err="1" smtClean="0"/>
              <a:t>commit</a:t>
            </a:r>
            <a:r>
              <a:rPr lang="pt-BR" dirty="0" smtClean="0"/>
              <a:t> das mudanças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 Digite o comando </a:t>
            </a:r>
            <a:r>
              <a:rPr lang="pt-BR" b="1" dirty="0" err="1" smtClean="0"/>
              <a:t>git</a:t>
            </a:r>
            <a:r>
              <a:rPr lang="pt-BR" b="1" dirty="0" smtClean="0"/>
              <a:t> </a:t>
            </a:r>
            <a:r>
              <a:rPr lang="pt-BR" b="1" dirty="0" err="1" smtClean="0"/>
              <a:t>commit</a:t>
            </a:r>
            <a:r>
              <a:rPr lang="pt-BR" b="1" dirty="0" smtClean="0"/>
              <a:t> –m “&lt;Insira aqui o que você alterou&gt;”</a:t>
            </a:r>
            <a:endParaRPr lang="pt-BR" dirty="0" smtClean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1694" y="2660937"/>
            <a:ext cx="10439820" cy="1246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44436" y="4643438"/>
            <a:ext cx="7215448" cy="1746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tângulo 8"/>
          <p:cNvSpPr/>
          <p:nvPr/>
        </p:nvSpPr>
        <p:spPr>
          <a:xfrm>
            <a:off x="1396537" y="3998113"/>
            <a:ext cx="9742517" cy="455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pt-BR" dirty="0" smtClean="0"/>
              <a:t> </a:t>
            </a:r>
          </a:p>
        </p:txBody>
      </p:sp>
      <p:sp>
        <p:nvSpPr>
          <p:cNvPr id="10" name="Espaço Reservado para Texto 3"/>
          <p:cNvSpPr txBox="1">
            <a:spLocks/>
          </p:cNvSpPr>
          <p:nvPr/>
        </p:nvSpPr>
        <p:spPr>
          <a:xfrm>
            <a:off x="1166530" y="3923607"/>
            <a:ext cx="9876578" cy="51539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891" marR="0" lvl="0" indent="-342891" algn="l" defTabSz="457189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 você digitar </a:t>
            </a:r>
            <a:r>
              <a:rPr kumimoji="0" lang="pt-B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status após o </a:t>
            </a:r>
            <a:r>
              <a:rPr kumimoji="0" lang="pt-B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commit</a:t>
            </a:r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vai ver que a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staging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area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está vazia.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73258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1465" y="344710"/>
            <a:ext cx="11540535" cy="683990"/>
          </a:xfrm>
        </p:spPr>
        <p:txBody>
          <a:bodyPr/>
          <a:lstStyle/>
          <a:p>
            <a:r>
              <a:rPr lang="en-US" dirty="0" err="1" smtClean="0"/>
              <a:t>Passos</a:t>
            </a:r>
            <a:r>
              <a:rPr lang="en-US" dirty="0" smtClean="0"/>
              <a:t> a </a:t>
            </a:r>
            <a:r>
              <a:rPr lang="en-US" dirty="0" err="1" smtClean="0"/>
              <a:t>seguir</a:t>
            </a:r>
            <a:endParaRPr lang="pt-BR" b="1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idx="1"/>
          </p:nvPr>
        </p:nvSpPr>
        <p:spPr>
          <a:xfrm>
            <a:off x="781397" y="1175357"/>
            <a:ext cx="10357658" cy="251549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6. Salvar os arquivos no </a:t>
            </a:r>
            <a:r>
              <a:rPr lang="pt-BR" dirty="0" err="1" smtClean="0"/>
              <a:t>GitHub</a:t>
            </a:r>
            <a:endParaRPr lang="pt-BR" dirty="0" smtClean="0"/>
          </a:p>
          <a:p>
            <a:pPr lvl="1">
              <a:lnSpc>
                <a:spcPct val="150000"/>
              </a:lnSpc>
            </a:pPr>
            <a:r>
              <a:rPr lang="pt-BR" dirty="0" smtClean="0"/>
              <a:t> Digite o comando </a:t>
            </a:r>
            <a:r>
              <a:rPr lang="pt-BR" b="1" dirty="0" err="1" smtClean="0"/>
              <a:t>git</a:t>
            </a:r>
            <a:r>
              <a:rPr lang="pt-BR" b="1" dirty="0" smtClean="0"/>
              <a:t> </a:t>
            </a:r>
            <a:r>
              <a:rPr lang="pt-BR" b="1" dirty="0" err="1" smtClean="0"/>
              <a:t>remote</a:t>
            </a:r>
            <a:r>
              <a:rPr lang="pt-BR" b="1" dirty="0" smtClean="0"/>
              <a:t> </a:t>
            </a:r>
            <a:r>
              <a:rPr lang="pt-BR" b="1" dirty="0" err="1" smtClean="0"/>
              <a:t>origin</a:t>
            </a:r>
            <a:r>
              <a:rPr lang="pt-BR" b="1" dirty="0" smtClean="0"/>
              <a:t> </a:t>
            </a:r>
            <a:r>
              <a:rPr lang="pt-BR" b="1" dirty="0" err="1" smtClean="0"/>
              <a:t>master</a:t>
            </a:r>
            <a:r>
              <a:rPr lang="pt-BR" b="1" dirty="0" smtClean="0"/>
              <a:t> </a:t>
            </a:r>
            <a:r>
              <a:rPr lang="pt-BR" b="1" dirty="0" smtClean="0">
                <a:hlinkClick r:id="rId2"/>
              </a:rPr>
              <a:t>https://github.com/&lt;usuario&gt;/&lt;</a:t>
            </a:r>
            <a:r>
              <a:rPr lang="pt-BR" b="1" dirty="0" smtClean="0">
                <a:hlinkClick r:id="rId2"/>
              </a:rPr>
              <a:t>repositorio_do_projeto/sua_equipe</a:t>
            </a:r>
            <a:r>
              <a:rPr lang="pt-BR" b="1" dirty="0" smtClean="0"/>
              <a:t> </a:t>
            </a:r>
            <a:r>
              <a:rPr lang="pt-BR" dirty="0" smtClean="0"/>
              <a:t>para </a:t>
            </a:r>
            <a:r>
              <a:rPr lang="pt-BR" dirty="0" smtClean="0"/>
              <a:t>definir em que repositório do </a:t>
            </a:r>
            <a:r>
              <a:rPr lang="pt-BR" dirty="0" err="1" smtClean="0"/>
              <a:t>GitHub</a:t>
            </a:r>
            <a:r>
              <a:rPr lang="pt-BR" dirty="0" smtClean="0"/>
              <a:t> você vai salvar seus códigos.  (só precisa fazer na primeira vez)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Digite o comando </a:t>
            </a:r>
            <a:r>
              <a:rPr lang="pt-BR" b="1" dirty="0" err="1" smtClean="0"/>
              <a:t>git</a:t>
            </a:r>
            <a:r>
              <a:rPr lang="pt-BR" b="1" dirty="0" smtClean="0"/>
              <a:t> </a:t>
            </a:r>
            <a:r>
              <a:rPr lang="pt-BR" b="1" dirty="0" err="1" smtClean="0"/>
              <a:t>push</a:t>
            </a:r>
            <a:r>
              <a:rPr lang="pt-BR" b="1" dirty="0" smtClean="0"/>
              <a:t> </a:t>
            </a:r>
            <a:r>
              <a:rPr lang="pt-BR" b="1" dirty="0" err="1" smtClean="0"/>
              <a:t>origin</a:t>
            </a:r>
            <a:r>
              <a:rPr lang="pt-BR" b="1" dirty="0" smtClean="0"/>
              <a:t> </a:t>
            </a:r>
            <a:r>
              <a:rPr lang="pt-BR" b="1" dirty="0" err="1" smtClean="0"/>
              <a:t>master</a:t>
            </a:r>
            <a:r>
              <a:rPr lang="pt-BR" b="1" dirty="0" smtClean="0"/>
              <a:t> </a:t>
            </a:r>
            <a:r>
              <a:rPr lang="pt-BR" dirty="0" smtClean="0"/>
              <a:t>para salvar os arquivos no repositório da nuvem</a:t>
            </a:r>
            <a:endParaRPr lang="pt-BR" b="1" dirty="0" smtClean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Retângulo 8"/>
          <p:cNvSpPr/>
          <p:nvPr/>
        </p:nvSpPr>
        <p:spPr>
          <a:xfrm>
            <a:off x="1396537" y="3998113"/>
            <a:ext cx="9742517" cy="455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pt-BR" dirty="0" smtClean="0"/>
              <a:t> </a:t>
            </a: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4608" y="3930362"/>
            <a:ext cx="6934938" cy="2370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873258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Verde-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acho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4321</TotalTime>
  <Words>637</Words>
  <Application>Microsoft Office PowerPoint</Application>
  <PresentationFormat>Personalizar</PresentationFormat>
  <Paragraphs>87</Paragraphs>
  <Slides>13</Slides>
  <Notes>0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Cacho</vt:lpstr>
      <vt:lpstr>Aula prática de Codificação </vt:lpstr>
      <vt:lpstr>Antes de começar, uma analogia distante....</vt:lpstr>
      <vt:lpstr>Commit no Git</vt:lpstr>
      <vt:lpstr>Passos a seguir</vt:lpstr>
      <vt:lpstr>Passos a seguir</vt:lpstr>
      <vt:lpstr>Passos a seguir</vt:lpstr>
      <vt:lpstr>Passos a seguir</vt:lpstr>
      <vt:lpstr>Passos a seguir</vt:lpstr>
      <vt:lpstr>Passos a seguir</vt:lpstr>
      <vt:lpstr>Passos a seguir</vt:lpstr>
      <vt:lpstr>Atividade</vt:lpstr>
      <vt:lpstr>Atividade</vt:lpstr>
      <vt:lpstr>Equipes</vt:lpstr>
    </vt:vector>
  </TitlesOfParts>
  <Company>UFAM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Seminário de Pesquisa</dc:title>
  <dc:creator>Renata Rêgo</dc:creator>
  <cp:lastModifiedBy>Jade</cp:lastModifiedBy>
  <cp:revision>86</cp:revision>
  <dcterms:created xsi:type="dcterms:W3CDTF">2015-06-30T20:34:38Z</dcterms:created>
  <dcterms:modified xsi:type="dcterms:W3CDTF">2017-01-20T18:39:38Z</dcterms:modified>
</cp:coreProperties>
</file>