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8" r:id="rId3"/>
    <p:sldId id="286" r:id="rId4"/>
    <p:sldId id="287" r:id="rId5"/>
    <p:sldId id="291" r:id="rId6"/>
    <p:sldId id="288" r:id="rId7"/>
    <p:sldId id="289" r:id="rId8"/>
    <p:sldId id="292" r:id="rId9"/>
    <p:sldId id="296" r:id="rId10"/>
    <p:sldId id="293" r:id="rId11"/>
    <p:sldId id="294" r:id="rId12"/>
    <p:sldId id="297" r:id="rId13"/>
    <p:sldId id="279" r:id="rId14"/>
  </p:sldIdLst>
  <p:sldSz cx="9144000" cy="5143500" type="screen16x9"/>
  <p:notesSz cx="6858000" cy="9144000"/>
  <p:embeddedFontLst>
    <p:embeddedFont>
      <p:font typeface="Montserrat" panose="020B0604020202020204" charset="0"/>
      <p:regular r:id="rId16"/>
      <p:bold r:id="rId17"/>
      <p:italic r:id="rId18"/>
      <p:boldItalic r:id="rId19"/>
    </p:embeddedFont>
    <p:embeddedFont>
      <p:font typeface="PT Serif" panose="020B0604020202020204" charset="0"/>
      <p:regular r:id="rId20"/>
      <p:bold r:id="rId21"/>
      <p:italic r:id="rId22"/>
      <p:boldItalic r:id="rId23"/>
    </p:embeddedFont>
    <p:embeddedFont>
      <p:font typeface="Georgia" panose="02040502050405020303"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F54087-F341-4B61-A25E-D07168267207}">
  <a:tblStyle styleId="{31F54087-F341-4B61-A25E-D0716826720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36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989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852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28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3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46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718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717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2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0"/>
        <p:cNvGrpSpPr/>
        <p:nvPr/>
      </p:nvGrpSpPr>
      <p:grpSpPr>
        <a:xfrm>
          <a:off x="0" y="0"/>
          <a:ext cx="0" cy="0"/>
          <a:chOff x="0" y="0"/>
          <a:chExt cx="0" cy="0"/>
        </a:xfrm>
      </p:grpSpPr>
      <p:sp>
        <p:nvSpPr>
          <p:cNvPr id="21" name="Google Shape;21;p2"/>
          <p:cNvSpPr/>
          <p:nvPr/>
        </p:nvSpPr>
        <p:spPr>
          <a:xfrm>
            <a:off x="8142711" y="3918330"/>
            <a:ext cx="943913" cy="1337393"/>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2" name="Google Shape;22;p2"/>
          <p:cNvSpPr/>
          <p:nvPr/>
        </p:nvSpPr>
        <p:spPr>
          <a:xfrm>
            <a:off x="8246778" y="1061814"/>
            <a:ext cx="565397" cy="79463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3" name="Google Shape;23;p2"/>
          <p:cNvSpPr/>
          <p:nvPr/>
        </p:nvSpPr>
        <p:spPr>
          <a:xfrm>
            <a:off x="7302238" y="4554392"/>
            <a:ext cx="623239" cy="66856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4" name="Google Shape;24;p2"/>
          <p:cNvSpPr/>
          <p:nvPr/>
        </p:nvSpPr>
        <p:spPr>
          <a:xfrm>
            <a:off x="8812176" y="313545"/>
            <a:ext cx="505297" cy="649408"/>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5" name="Google Shape;25;p2"/>
          <p:cNvSpPr/>
          <p:nvPr/>
        </p:nvSpPr>
        <p:spPr>
          <a:xfrm>
            <a:off x="7486177" y="4101249"/>
            <a:ext cx="218857" cy="338539"/>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6" name="Google Shape;26;p2"/>
          <p:cNvSpPr/>
          <p:nvPr/>
        </p:nvSpPr>
        <p:spPr>
          <a:xfrm>
            <a:off x="6980299" y="-88163"/>
            <a:ext cx="707299" cy="1056471"/>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7" name="Google Shape;27;p2"/>
          <p:cNvSpPr/>
          <p:nvPr/>
        </p:nvSpPr>
        <p:spPr>
          <a:xfrm>
            <a:off x="8353588" y="325842"/>
            <a:ext cx="315620" cy="43634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8" name="Google Shape;28;p2"/>
          <p:cNvSpPr/>
          <p:nvPr/>
        </p:nvSpPr>
        <p:spPr>
          <a:xfrm>
            <a:off x="7687616" y="916471"/>
            <a:ext cx="245359" cy="453113"/>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9" name="Google Shape;29;p2"/>
          <p:cNvSpPr/>
          <p:nvPr/>
        </p:nvSpPr>
        <p:spPr>
          <a:xfrm>
            <a:off x="8637153" y="2924174"/>
            <a:ext cx="816948" cy="1106134"/>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30" name="Google Shape;30;p2"/>
          <p:cNvSpPr/>
          <p:nvPr/>
        </p:nvSpPr>
        <p:spPr>
          <a:xfrm rot="-5400000">
            <a:off x="6840000" y="4568068"/>
            <a:ext cx="417000" cy="3285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6496124" y="-12475"/>
            <a:ext cx="589800" cy="4071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208235" y="3375182"/>
            <a:ext cx="218854" cy="309865"/>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33" name="Google Shape;33;p2"/>
          <p:cNvSpPr/>
          <p:nvPr/>
        </p:nvSpPr>
        <p:spPr>
          <a:xfrm>
            <a:off x="8013853" y="659316"/>
            <a:ext cx="258850" cy="30899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34" name="Google Shape;34;p2"/>
          <p:cNvSpPr/>
          <p:nvPr/>
        </p:nvSpPr>
        <p:spPr>
          <a:xfrm>
            <a:off x="7828438" y="4163755"/>
            <a:ext cx="206506" cy="213544"/>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35" name="Google Shape;35;p2"/>
          <p:cNvSpPr/>
          <p:nvPr/>
        </p:nvSpPr>
        <p:spPr>
          <a:xfrm>
            <a:off x="8003439" y="1292797"/>
            <a:ext cx="172864" cy="21116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36" name="Google Shape;36;p2"/>
          <p:cNvSpPr/>
          <p:nvPr/>
        </p:nvSpPr>
        <p:spPr>
          <a:xfrm>
            <a:off x="7939495" y="-95340"/>
            <a:ext cx="476421" cy="6611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37" name="Google Shape;37;p2"/>
          <p:cNvSpPr/>
          <p:nvPr/>
        </p:nvSpPr>
        <p:spPr>
          <a:xfrm>
            <a:off x="7709340" y="156126"/>
            <a:ext cx="64053" cy="15820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38" name="Google Shape;38;p2"/>
          <p:cNvSpPr/>
          <p:nvPr/>
        </p:nvSpPr>
        <p:spPr>
          <a:xfrm>
            <a:off x="9017902" y="4284544"/>
            <a:ext cx="121390" cy="166376"/>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39" name="Google Shape;39;p2"/>
          <p:cNvSpPr/>
          <p:nvPr/>
        </p:nvSpPr>
        <p:spPr>
          <a:xfrm>
            <a:off x="8736528" y="68644"/>
            <a:ext cx="172852" cy="251573"/>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40" name="Google Shape;40;p2"/>
          <p:cNvSpPr/>
          <p:nvPr/>
        </p:nvSpPr>
        <p:spPr>
          <a:xfrm>
            <a:off x="9053841" y="1122374"/>
            <a:ext cx="172853" cy="222146"/>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41" name="Google Shape;41;p2"/>
          <p:cNvSpPr txBox="1">
            <a:spLocks noGrp="1"/>
          </p:cNvSpPr>
          <p:nvPr>
            <p:ph type="ctrTitle"/>
          </p:nvPr>
        </p:nvSpPr>
        <p:spPr>
          <a:xfrm>
            <a:off x="1661700" y="1991825"/>
            <a:ext cx="58206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800"/>
              <a:buNone/>
              <a:defRPr sz="4800">
                <a:solidFill>
                  <a:schemeClr val="dk1"/>
                </a:solidFill>
              </a:defRPr>
            </a:lvl1pPr>
            <a:lvl2pPr lvl="1" algn="ctr">
              <a:spcBef>
                <a:spcPts val="0"/>
              </a:spcBef>
              <a:spcAft>
                <a:spcPts val="0"/>
              </a:spcAft>
              <a:buClr>
                <a:schemeClr val="dk1"/>
              </a:buClr>
              <a:buSzPts val="4800"/>
              <a:buNone/>
              <a:defRPr sz="4800">
                <a:solidFill>
                  <a:schemeClr val="dk1"/>
                </a:solidFill>
              </a:defRPr>
            </a:lvl2pPr>
            <a:lvl3pPr lvl="2" algn="ctr">
              <a:spcBef>
                <a:spcPts val="0"/>
              </a:spcBef>
              <a:spcAft>
                <a:spcPts val="0"/>
              </a:spcAft>
              <a:buClr>
                <a:schemeClr val="dk1"/>
              </a:buClr>
              <a:buSzPts val="4800"/>
              <a:buNone/>
              <a:defRPr sz="4800">
                <a:solidFill>
                  <a:schemeClr val="dk1"/>
                </a:solidFill>
              </a:defRPr>
            </a:lvl3pPr>
            <a:lvl4pPr lvl="3" algn="ctr">
              <a:spcBef>
                <a:spcPts val="0"/>
              </a:spcBef>
              <a:spcAft>
                <a:spcPts val="0"/>
              </a:spcAft>
              <a:buClr>
                <a:schemeClr val="dk1"/>
              </a:buClr>
              <a:buSzPts val="4800"/>
              <a:buNone/>
              <a:defRPr sz="4800">
                <a:solidFill>
                  <a:schemeClr val="dk1"/>
                </a:solidFill>
              </a:defRPr>
            </a:lvl4pPr>
            <a:lvl5pPr lvl="4" algn="ctr">
              <a:spcBef>
                <a:spcPts val="0"/>
              </a:spcBef>
              <a:spcAft>
                <a:spcPts val="0"/>
              </a:spcAft>
              <a:buClr>
                <a:schemeClr val="dk1"/>
              </a:buClr>
              <a:buSzPts val="4800"/>
              <a:buNone/>
              <a:defRPr sz="4800">
                <a:solidFill>
                  <a:schemeClr val="dk1"/>
                </a:solidFill>
              </a:defRPr>
            </a:lvl5pPr>
            <a:lvl6pPr lvl="5" algn="ctr">
              <a:spcBef>
                <a:spcPts val="0"/>
              </a:spcBef>
              <a:spcAft>
                <a:spcPts val="0"/>
              </a:spcAft>
              <a:buClr>
                <a:schemeClr val="dk1"/>
              </a:buClr>
              <a:buSzPts val="4800"/>
              <a:buNone/>
              <a:defRPr sz="4800">
                <a:solidFill>
                  <a:schemeClr val="dk1"/>
                </a:solidFill>
              </a:defRPr>
            </a:lvl6pPr>
            <a:lvl7pPr lvl="6" algn="ctr">
              <a:spcBef>
                <a:spcPts val="0"/>
              </a:spcBef>
              <a:spcAft>
                <a:spcPts val="0"/>
              </a:spcAft>
              <a:buClr>
                <a:schemeClr val="dk1"/>
              </a:buClr>
              <a:buSzPts val="4800"/>
              <a:buNone/>
              <a:defRPr sz="4800">
                <a:solidFill>
                  <a:schemeClr val="dk1"/>
                </a:solidFill>
              </a:defRPr>
            </a:lvl7pPr>
            <a:lvl8pPr lvl="7" algn="ctr">
              <a:spcBef>
                <a:spcPts val="0"/>
              </a:spcBef>
              <a:spcAft>
                <a:spcPts val="0"/>
              </a:spcAft>
              <a:buClr>
                <a:schemeClr val="dk1"/>
              </a:buClr>
              <a:buSzPts val="4800"/>
              <a:buNone/>
              <a:defRPr sz="4800">
                <a:solidFill>
                  <a:schemeClr val="dk1"/>
                </a:solidFill>
              </a:defRPr>
            </a:lvl8pPr>
            <a:lvl9pPr lvl="8" algn="ctr">
              <a:spcBef>
                <a:spcPts val="0"/>
              </a:spcBef>
              <a:spcAft>
                <a:spcPts val="0"/>
              </a:spcAft>
              <a:buClr>
                <a:schemeClr val="dk1"/>
              </a:buClr>
              <a:buSzPts val="4800"/>
              <a:buNone/>
              <a:defRPr sz="4800">
                <a:solidFill>
                  <a:schemeClr val="dk1"/>
                </a:solidFill>
              </a:defRPr>
            </a:lvl9pPr>
          </a:lstStyle>
          <a:p>
            <a:endParaRPr/>
          </a:p>
        </p:txBody>
      </p:sp>
      <p:sp>
        <p:nvSpPr>
          <p:cNvPr id="42" name="Google Shape;42;p2"/>
          <p:cNvSpPr/>
          <p:nvPr/>
        </p:nvSpPr>
        <p:spPr>
          <a:xfrm>
            <a:off x="240789" y="-249878"/>
            <a:ext cx="1325150" cy="1838954"/>
          </a:xfrm>
          <a:prstGeom prst="rect">
            <a:avLst/>
          </a:prstGeom>
        </p:spPr>
        <p:txBody>
          <a:bodyPr>
            <a:prstTxWarp prst="textPlain">
              <a:avLst/>
            </a:prstTxWarp>
          </a:bodyPr>
          <a:lstStyle/>
          <a:p>
            <a:pPr lvl="0" algn="ctr"/>
            <a:r>
              <a:rPr b="1" i="0">
                <a:ln>
                  <a:noFill/>
                </a:ln>
                <a:solidFill>
                  <a:srgbClr val="00BFC9">
                    <a:alpha val="45000"/>
                  </a:srgbClr>
                </a:solidFill>
                <a:latin typeface="Montserrat"/>
              </a:rPr>
              <a:t>6</a:t>
            </a:r>
          </a:p>
        </p:txBody>
      </p:sp>
      <p:sp>
        <p:nvSpPr>
          <p:cNvPr id="43" name="Google Shape;43;p2"/>
          <p:cNvSpPr/>
          <p:nvPr/>
        </p:nvSpPr>
        <p:spPr>
          <a:xfrm>
            <a:off x="1462669" y="359548"/>
            <a:ext cx="684178" cy="835807"/>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4</a:t>
            </a:r>
          </a:p>
        </p:txBody>
      </p:sp>
      <p:sp>
        <p:nvSpPr>
          <p:cNvPr id="44" name="Google Shape;44;p2"/>
          <p:cNvSpPr/>
          <p:nvPr/>
        </p:nvSpPr>
        <p:spPr>
          <a:xfrm>
            <a:off x="-145673" y="1499255"/>
            <a:ext cx="545851" cy="815317"/>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45" name="Google Shape;45;p2"/>
          <p:cNvSpPr/>
          <p:nvPr/>
        </p:nvSpPr>
        <p:spPr>
          <a:xfrm>
            <a:off x="468639" y="3330899"/>
            <a:ext cx="596301" cy="71180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0</a:t>
            </a:r>
          </a:p>
        </p:txBody>
      </p:sp>
      <p:sp>
        <p:nvSpPr>
          <p:cNvPr id="46" name="Google Shape;46;p2"/>
          <p:cNvSpPr/>
          <p:nvPr/>
        </p:nvSpPr>
        <p:spPr>
          <a:xfrm>
            <a:off x="2715924" y="4728432"/>
            <a:ext cx="422823" cy="543418"/>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8</a:t>
            </a:r>
          </a:p>
        </p:txBody>
      </p:sp>
      <p:sp>
        <p:nvSpPr>
          <p:cNvPr id="47" name="Google Shape;47;p2"/>
          <p:cNvSpPr/>
          <p:nvPr/>
        </p:nvSpPr>
        <p:spPr>
          <a:xfrm>
            <a:off x="857004" y="4218046"/>
            <a:ext cx="948321" cy="1017281"/>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48" name="Google Shape;48;p2"/>
          <p:cNvSpPr/>
          <p:nvPr/>
        </p:nvSpPr>
        <p:spPr>
          <a:xfrm>
            <a:off x="6477124" y="659323"/>
            <a:ext cx="375994" cy="418413"/>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49" name="Google Shape;49;p2"/>
          <p:cNvSpPr/>
          <p:nvPr/>
        </p:nvSpPr>
        <p:spPr>
          <a:xfrm>
            <a:off x="2001208" y="4048123"/>
            <a:ext cx="340184" cy="496651"/>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2</a:t>
            </a:r>
          </a:p>
        </p:txBody>
      </p:sp>
      <p:sp>
        <p:nvSpPr>
          <p:cNvPr id="50" name="Google Shape;50;p2"/>
          <p:cNvSpPr/>
          <p:nvPr/>
        </p:nvSpPr>
        <p:spPr>
          <a:xfrm>
            <a:off x="-202825" y="3641301"/>
            <a:ext cx="863938" cy="1198949"/>
          </a:xfrm>
          <a:prstGeom prst="rect">
            <a:avLst/>
          </a:prstGeom>
        </p:spPr>
        <p:txBody>
          <a:bodyPr>
            <a:prstTxWarp prst="textPlain">
              <a:avLst/>
            </a:prstTxWarp>
          </a:bodyPr>
          <a:lstStyle/>
          <a:p>
            <a:pPr lvl="0" algn="ctr"/>
            <a:r>
              <a:rPr b="1" i="0">
                <a:ln>
                  <a:noFill/>
                </a:ln>
                <a:solidFill>
                  <a:srgbClr val="00FFFF">
                    <a:alpha val="13460"/>
                  </a:srgbClr>
                </a:solidFill>
                <a:latin typeface="Montserrat"/>
              </a:rPr>
              <a:t>9</a:t>
            </a:r>
          </a:p>
        </p:txBody>
      </p:sp>
      <p:sp>
        <p:nvSpPr>
          <p:cNvPr id="51" name="Google Shape;51;p2"/>
          <p:cNvSpPr/>
          <p:nvPr/>
        </p:nvSpPr>
        <p:spPr>
          <a:xfrm rot="-5400000">
            <a:off x="1953573" y="-64893"/>
            <a:ext cx="756300" cy="595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2309286" y="4286696"/>
            <a:ext cx="746700" cy="5151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09496" y="3809336"/>
            <a:ext cx="234870" cy="332106"/>
          </a:xfrm>
          <a:prstGeom prst="rect">
            <a:avLst/>
          </a:prstGeom>
        </p:spPr>
        <p:txBody>
          <a:bodyPr>
            <a:prstTxWarp prst="textPlain">
              <a:avLst/>
            </a:prstTxWarp>
          </a:bodyPr>
          <a:lstStyle/>
          <a:p>
            <a:pPr lvl="0" algn="ctr"/>
            <a:r>
              <a:rPr b="1" i="0">
                <a:ln>
                  <a:noFill/>
                </a:ln>
                <a:solidFill>
                  <a:srgbClr val="6AA84F"/>
                </a:solidFill>
                <a:latin typeface="Montserrat"/>
              </a:rPr>
              <a:t>3</a:t>
            </a:r>
          </a:p>
        </p:txBody>
      </p:sp>
      <p:sp>
        <p:nvSpPr>
          <p:cNvPr id="54" name="Google Shape;54;p2"/>
          <p:cNvSpPr/>
          <p:nvPr/>
        </p:nvSpPr>
        <p:spPr>
          <a:xfrm>
            <a:off x="180514" y="977226"/>
            <a:ext cx="178753" cy="330110"/>
          </a:xfrm>
          <a:prstGeom prst="rect">
            <a:avLst/>
          </a:prstGeom>
        </p:spPr>
        <p:txBody>
          <a:bodyPr>
            <a:prstTxWarp prst="textPlain">
              <a:avLst/>
            </a:prstTxWarp>
          </a:bodyPr>
          <a:lstStyle/>
          <a:p>
            <a:pPr lvl="0" algn="ctr"/>
            <a:r>
              <a:rPr b="0" i="0">
                <a:ln>
                  <a:noFill/>
                </a:ln>
                <a:solidFill>
                  <a:srgbClr val="6AA84F"/>
                </a:solidFill>
                <a:latin typeface="Abril Fatface"/>
              </a:rPr>
              <a:t>1</a:t>
            </a:r>
          </a:p>
        </p:txBody>
      </p:sp>
      <p:sp>
        <p:nvSpPr>
          <p:cNvPr id="55" name="Google Shape;55;p2"/>
          <p:cNvSpPr/>
          <p:nvPr/>
        </p:nvSpPr>
        <p:spPr>
          <a:xfrm>
            <a:off x="2001208" y="4738570"/>
            <a:ext cx="172436" cy="245058"/>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56" name="Google Shape;56;p2"/>
          <p:cNvSpPr/>
          <p:nvPr/>
        </p:nvSpPr>
        <p:spPr>
          <a:xfrm>
            <a:off x="3322800" y="4742227"/>
            <a:ext cx="163350" cy="237741"/>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5</a:t>
            </a:r>
          </a:p>
        </p:txBody>
      </p:sp>
      <p:sp>
        <p:nvSpPr>
          <p:cNvPr id="57" name="Google Shape;57;p2"/>
          <p:cNvSpPr/>
          <p:nvPr/>
        </p:nvSpPr>
        <p:spPr>
          <a:xfrm>
            <a:off x="2629623" y="359546"/>
            <a:ext cx="461790" cy="639195"/>
          </a:xfrm>
          <a:prstGeom prst="rect">
            <a:avLst/>
          </a:prstGeom>
        </p:spPr>
        <p:txBody>
          <a:bodyPr>
            <a:prstTxWarp prst="textPlain">
              <a:avLst/>
            </a:prstTxWarp>
          </a:bodyPr>
          <a:lstStyle/>
          <a:p>
            <a:pPr lvl="0" algn="ctr"/>
            <a:r>
              <a:rPr b="1" i="0">
                <a:ln>
                  <a:noFill/>
                </a:ln>
                <a:solidFill>
                  <a:srgbClr val="00FFFF">
                    <a:alpha val="13460"/>
                  </a:srgbClr>
                </a:solidFill>
                <a:latin typeface="Montserrat"/>
              </a:rPr>
              <a:t>7</a:t>
            </a:r>
          </a:p>
        </p:txBody>
      </p:sp>
      <p:sp>
        <p:nvSpPr>
          <p:cNvPr id="58" name="Google Shape;58;p2"/>
          <p:cNvSpPr/>
          <p:nvPr/>
        </p:nvSpPr>
        <p:spPr>
          <a:xfrm>
            <a:off x="65335" y="101130"/>
            <a:ext cx="123829" cy="175316"/>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59" name="Google Shape;59;p2"/>
          <p:cNvSpPr/>
          <p:nvPr/>
        </p:nvSpPr>
        <p:spPr>
          <a:xfrm>
            <a:off x="575656" y="4769892"/>
            <a:ext cx="128737" cy="182401"/>
          </a:xfrm>
          <a:prstGeom prst="rect">
            <a:avLst/>
          </a:prstGeom>
        </p:spPr>
        <p:txBody>
          <a:bodyPr>
            <a:prstTxWarp prst="textPlain">
              <a:avLst/>
            </a:prstTxWarp>
          </a:bodyPr>
          <a:lstStyle/>
          <a:p>
            <a:pPr lvl="0" algn="ctr"/>
            <a:r>
              <a:rPr b="1" i="0">
                <a:ln>
                  <a:noFill/>
                </a:ln>
                <a:solidFill>
                  <a:srgbClr val="6AA84F"/>
                </a:solidFill>
                <a:latin typeface="Montserrat"/>
              </a:rPr>
              <a:t>5</a:t>
            </a:r>
          </a:p>
        </p:txBody>
      </p:sp>
      <p:sp>
        <p:nvSpPr>
          <p:cNvPr id="60" name="Google Shape;60;p2"/>
          <p:cNvSpPr/>
          <p:nvPr/>
        </p:nvSpPr>
        <p:spPr>
          <a:xfrm>
            <a:off x="735785" y="1757713"/>
            <a:ext cx="212661" cy="273304"/>
          </a:xfrm>
          <a:prstGeom prst="rect">
            <a:avLst/>
          </a:prstGeom>
        </p:spPr>
        <p:txBody>
          <a:bodyPr>
            <a:prstTxWarp prst="textPlain">
              <a:avLst/>
            </a:prstTxWarp>
          </a:bodyPr>
          <a:lstStyle/>
          <a:p>
            <a:pPr lvl="0" algn="ctr"/>
            <a:r>
              <a:rPr b="0" i="0">
                <a:ln>
                  <a:noFill/>
                </a:ln>
                <a:solidFill>
                  <a:srgbClr val="6AA84F"/>
                </a:solidFill>
                <a:latin typeface="Abril Fatface"/>
              </a:rPr>
              <a:t>6</a:t>
            </a:r>
          </a:p>
        </p:txBody>
      </p:sp>
      <p:sp>
        <p:nvSpPr>
          <p:cNvPr id="61" name="Google Shape;61;p2"/>
          <p:cNvSpPr/>
          <p:nvPr/>
        </p:nvSpPr>
        <p:spPr>
          <a:xfrm>
            <a:off x="1617563" y="68452"/>
            <a:ext cx="187263" cy="240664"/>
          </a:xfrm>
          <a:prstGeom prst="rect">
            <a:avLst/>
          </a:prstGeom>
        </p:spPr>
        <p:txBody>
          <a:bodyPr>
            <a:prstTxWarp prst="textPlain">
              <a:avLst/>
            </a:prstTxWarp>
          </a:bodyPr>
          <a:lstStyle/>
          <a:p>
            <a:pPr lvl="0" algn="ctr"/>
            <a:r>
              <a:rPr b="0" i="0">
                <a:ln>
                  <a:noFill/>
                </a:ln>
                <a:solidFill>
                  <a:srgbClr val="6AA84F"/>
                </a:solidFill>
                <a:latin typeface="Abril Fatface"/>
              </a:rPr>
              <a:t>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9"/>
        <p:cNvGrpSpPr/>
        <p:nvPr/>
      </p:nvGrpSpPr>
      <p:grpSpPr>
        <a:xfrm>
          <a:off x="0" y="0"/>
          <a:ext cx="0" cy="0"/>
          <a:chOff x="0" y="0"/>
          <a:chExt cx="0" cy="0"/>
        </a:xfrm>
      </p:grpSpPr>
      <p:sp>
        <p:nvSpPr>
          <p:cNvPr id="230" name="Google Shape;230;p10"/>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31" name="Google Shape;231;p10"/>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32" name="Google Shape;232;p10"/>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33" name="Google Shape;233;p10"/>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34" name="Google Shape;234;p10"/>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35" name="Google Shape;235;p10"/>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36" name="Google Shape;236;p10"/>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37" name="Google Shape;237;p10"/>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38" name="Google Shape;238;p10"/>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239" name="Google Shape;239;p10"/>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0"/>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0"/>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242" name="Google Shape;242;p10"/>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243" name="Google Shape;243;p10"/>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244" name="Google Shape;244;p10"/>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245" name="Google Shape;245;p10"/>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246" name="Google Shape;246;p10"/>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247" name="Google Shape;247;p10"/>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248" name="Google Shape;248;p10"/>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249" name="Google Shape;249;p10"/>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250" name="Google Shape;250;p10"/>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825798" y="-750"/>
            <a:ext cx="7486405" cy="5145000"/>
            <a:chOff x="825798" y="-750"/>
            <a:chExt cx="7486405" cy="5145000"/>
          </a:xfrm>
        </p:grpSpPr>
        <p:cxnSp>
          <p:nvCxnSpPr>
            <p:cNvPr id="7" name="Google Shape;7;p1"/>
            <p:cNvCxnSpPr/>
            <p:nvPr/>
          </p:nvCxnSpPr>
          <p:spPr>
            <a:xfrm>
              <a:off x="825798"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8" name="Google Shape;8;p1"/>
            <p:cNvCxnSpPr/>
            <p:nvPr/>
          </p:nvCxnSpPr>
          <p:spPr>
            <a:xfrm>
              <a:off x="1657621"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9" name="Google Shape;9;p1"/>
            <p:cNvCxnSpPr/>
            <p:nvPr/>
          </p:nvCxnSpPr>
          <p:spPr>
            <a:xfrm>
              <a:off x="2489443"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0" name="Google Shape;10;p1"/>
            <p:cNvCxnSpPr/>
            <p:nvPr/>
          </p:nvCxnSpPr>
          <p:spPr>
            <a:xfrm>
              <a:off x="8312202"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1" name="Google Shape;11;p1"/>
            <p:cNvCxnSpPr/>
            <p:nvPr/>
          </p:nvCxnSpPr>
          <p:spPr>
            <a:xfrm>
              <a:off x="7480380"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2" name="Google Shape;12;p1"/>
            <p:cNvCxnSpPr/>
            <p:nvPr/>
          </p:nvCxnSpPr>
          <p:spPr>
            <a:xfrm>
              <a:off x="6648557"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3" name="Google Shape;13;p1"/>
            <p:cNvCxnSpPr/>
            <p:nvPr/>
          </p:nvCxnSpPr>
          <p:spPr>
            <a:xfrm>
              <a:off x="5816734"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4" name="Google Shape;14;p1"/>
            <p:cNvCxnSpPr/>
            <p:nvPr/>
          </p:nvCxnSpPr>
          <p:spPr>
            <a:xfrm>
              <a:off x="4984911"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5" name="Google Shape;15;p1"/>
            <p:cNvCxnSpPr/>
            <p:nvPr/>
          </p:nvCxnSpPr>
          <p:spPr>
            <a:xfrm>
              <a:off x="4153089"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6" name="Google Shape;16;p1"/>
            <p:cNvCxnSpPr/>
            <p:nvPr/>
          </p:nvCxnSpPr>
          <p:spPr>
            <a:xfrm>
              <a:off x="3321266" y="-750"/>
              <a:ext cx="0" cy="5145000"/>
            </a:xfrm>
            <a:prstGeom prst="straightConnector1">
              <a:avLst/>
            </a:prstGeom>
            <a:noFill/>
            <a:ln w="9525" cap="flat" cmpd="sng">
              <a:solidFill>
                <a:srgbClr val="005C65"/>
              </a:solidFill>
              <a:prstDash val="dot"/>
              <a:round/>
              <a:headEnd type="none" w="med" len="med"/>
              <a:tailEnd type="none" w="med" len="med"/>
            </a:ln>
          </p:spPr>
        </p:cxnSp>
      </p:grpSp>
      <p:sp>
        <p:nvSpPr>
          <p:cNvPr id="17" name="Google Shape;17;p1"/>
          <p:cNvSpPr txBox="1">
            <a:spLocks noGrp="1"/>
          </p:cNvSpPr>
          <p:nvPr>
            <p:ph type="title"/>
          </p:nvPr>
        </p:nvSpPr>
        <p:spPr>
          <a:xfrm>
            <a:off x="735875" y="780900"/>
            <a:ext cx="5917200" cy="697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18" name="Google Shape;18;p1"/>
          <p:cNvSpPr txBox="1">
            <a:spLocks noGrp="1"/>
          </p:cNvSpPr>
          <p:nvPr>
            <p:ph type="body" idx="1"/>
          </p:nvPr>
        </p:nvSpPr>
        <p:spPr>
          <a:xfrm>
            <a:off x="735875" y="1513574"/>
            <a:ext cx="5917200" cy="303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PT Serif"/>
              <a:buChar char="⊸"/>
              <a:defRPr sz="2400">
                <a:solidFill>
                  <a:schemeClr val="dk1"/>
                </a:solidFill>
                <a:latin typeface="PT Serif"/>
                <a:ea typeface="PT Serif"/>
                <a:cs typeface="PT Serif"/>
                <a:sym typeface="PT Serif"/>
              </a:defRPr>
            </a:lvl1pPr>
            <a:lvl2pPr marL="914400" lvl="1"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2pPr>
            <a:lvl3pPr marL="1371600" lvl="2"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3pPr>
            <a:lvl4pPr marL="1828800" lvl="3"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4pPr>
            <a:lvl5pPr marL="2286000" lvl="4"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5pPr>
            <a:lvl6pPr marL="2743200" lvl="5"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6pPr>
            <a:lvl7pPr marL="3200400" lvl="6"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7pPr>
            <a:lvl8pPr marL="3657600" lvl="7"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8pPr>
            <a:lvl9pPr marL="4114800" lvl="8"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9pPr>
          </a:lstStyle>
          <a:p>
            <a:endParaRPr/>
          </a:p>
        </p:txBody>
      </p:sp>
      <p:sp>
        <p:nvSpPr>
          <p:cNvPr id="19" name="Google Shape;19;p1"/>
          <p:cNvSpPr txBox="1">
            <a:spLocks noGrp="1"/>
          </p:cNvSpPr>
          <p:nvPr>
            <p:ph type="sldNum" idx="12"/>
          </p:nvPr>
        </p:nvSpPr>
        <p:spPr>
          <a:xfrm>
            <a:off x="76200" y="39925"/>
            <a:ext cx="548700" cy="360000"/>
          </a:xfrm>
          <a:prstGeom prst="rect">
            <a:avLst/>
          </a:prstGeom>
          <a:noFill/>
          <a:ln>
            <a:noFill/>
          </a:ln>
        </p:spPr>
        <p:txBody>
          <a:bodyPr spcFirstLastPara="1" wrap="square" lIns="91425" tIns="91425" rIns="91425" bIns="91425" anchor="t" anchorCtr="0">
            <a:noAutofit/>
          </a:bodyPr>
          <a:lstStyle>
            <a:lvl1pPr lvl="0">
              <a:buNone/>
              <a:defRPr sz="1100" b="1">
                <a:solidFill>
                  <a:schemeClr val="lt2"/>
                </a:solidFill>
                <a:latin typeface="Montserrat"/>
                <a:ea typeface="Montserrat"/>
                <a:cs typeface="Montserrat"/>
                <a:sym typeface="Montserrat"/>
              </a:defRPr>
            </a:lvl1pPr>
            <a:lvl2pPr lvl="1">
              <a:buNone/>
              <a:defRPr sz="1100" b="1">
                <a:solidFill>
                  <a:schemeClr val="lt2"/>
                </a:solidFill>
                <a:latin typeface="Montserrat"/>
                <a:ea typeface="Montserrat"/>
                <a:cs typeface="Montserrat"/>
                <a:sym typeface="Montserrat"/>
              </a:defRPr>
            </a:lvl2pPr>
            <a:lvl3pPr lvl="2">
              <a:buNone/>
              <a:defRPr sz="1100" b="1">
                <a:solidFill>
                  <a:schemeClr val="lt2"/>
                </a:solidFill>
                <a:latin typeface="Montserrat"/>
                <a:ea typeface="Montserrat"/>
                <a:cs typeface="Montserrat"/>
                <a:sym typeface="Montserrat"/>
              </a:defRPr>
            </a:lvl3pPr>
            <a:lvl4pPr lvl="3">
              <a:buNone/>
              <a:defRPr sz="1100" b="1">
                <a:solidFill>
                  <a:schemeClr val="lt2"/>
                </a:solidFill>
                <a:latin typeface="Montserrat"/>
                <a:ea typeface="Montserrat"/>
                <a:cs typeface="Montserrat"/>
                <a:sym typeface="Montserrat"/>
              </a:defRPr>
            </a:lvl4pPr>
            <a:lvl5pPr lvl="4">
              <a:buNone/>
              <a:defRPr sz="1100" b="1">
                <a:solidFill>
                  <a:schemeClr val="lt2"/>
                </a:solidFill>
                <a:latin typeface="Montserrat"/>
                <a:ea typeface="Montserrat"/>
                <a:cs typeface="Montserrat"/>
                <a:sym typeface="Montserrat"/>
              </a:defRPr>
            </a:lvl5pPr>
            <a:lvl6pPr lvl="5">
              <a:buNone/>
              <a:defRPr sz="1100" b="1">
                <a:solidFill>
                  <a:schemeClr val="lt2"/>
                </a:solidFill>
                <a:latin typeface="Montserrat"/>
                <a:ea typeface="Montserrat"/>
                <a:cs typeface="Montserrat"/>
                <a:sym typeface="Montserrat"/>
              </a:defRPr>
            </a:lvl6pPr>
            <a:lvl7pPr lvl="6">
              <a:buNone/>
              <a:defRPr sz="1100" b="1">
                <a:solidFill>
                  <a:schemeClr val="lt2"/>
                </a:solidFill>
                <a:latin typeface="Montserrat"/>
                <a:ea typeface="Montserrat"/>
                <a:cs typeface="Montserrat"/>
                <a:sym typeface="Montserrat"/>
              </a:defRPr>
            </a:lvl7pPr>
            <a:lvl8pPr lvl="7">
              <a:buNone/>
              <a:defRPr sz="1100" b="1">
                <a:solidFill>
                  <a:schemeClr val="lt2"/>
                </a:solidFill>
                <a:latin typeface="Montserrat"/>
                <a:ea typeface="Montserrat"/>
                <a:cs typeface="Montserrat"/>
                <a:sym typeface="Montserrat"/>
              </a:defRPr>
            </a:lvl8pPr>
            <a:lvl9pPr lvl="8">
              <a:buNone/>
              <a:defRPr sz="1100" b="1">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txBox="1">
            <a:spLocks noGrp="1"/>
          </p:cNvSpPr>
          <p:nvPr>
            <p:ph type="ctrTitle"/>
          </p:nvPr>
        </p:nvSpPr>
        <p:spPr>
          <a:xfrm>
            <a:off x="1661700" y="1991825"/>
            <a:ext cx="58206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Georgia" panose="02040502050405020303" pitchFamily="18" charset="0"/>
              </a:rPr>
              <a:t>Law of Demand</a:t>
            </a:r>
            <a:endParaRPr dirty="0">
              <a:latin typeface="Georgia" panose="02040502050405020303" pitchFamily="18" charset="0"/>
            </a:endParaRPr>
          </a:p>
        </p:txBody>
      </p:sp>
      <p:sp>
        <p:nvSpPr>
          <p:cNvPr id="3" name="Google Shape;257;p12"/>
          <p:cNvSpPr txBox="1">
            <a:spLocks/>
          </p:cNvSpPr>
          <p:nvPr/>
        </p:nvSpPr>
        <p:spPr>
          <a:xfrm>
            <a:off x="1814100" y="4021281"/>
            <a:ext cx="5820600" cy="446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9pPr>
          </a:lstStyle>
          <a:p>
            <a:r>
              <a:rPr lang="en-IN" sz="1400" dirty="0" err="1" smtClean="0"/>
              <a:t>Copyright@Ashis</a:t>
            </a:r>
            <a:r>
              <a:rPr lang="en-IN" sz="1400" dirty="0" smtClean="0"/>
              <a:t> Kumar Pradhan</a:t>
            </a:r>
            <a:endParaRPr lang="en-IN"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638175" y="39925"/>
            <a:ext cx="6988752" cy="801739"/>
          </a:xfrm>
          <a:prstGeom prst="rect">
            <a:avLst/>
          </a:prstGeom>
        </p:spPr>
        <p:txBody>
          <a:bodyPr spcFirstLastPara="1" wrap="square" lIns="91425" tIns="91425" rIns="91425" bIns="91425" anchor="b" anchorCtr="0">
            <a:noAutofit/>
          </a:bodyPr>
          <a:lstStyle/>
          <a:p>
            <a:pPr lvl="0"/>
            <a:r>
              <a:rPr lang="en" dirty="0" smtClean="0">
                <a:latin typeface="Georgia" panose="02040502050405020303" pitchFamily="18" charset="0"/>
              </a:rPr>
              <a:t/>
            </a:r>
            <a:br>
              <a:rPr lang="en" dirty="0" smtClean="0">
                <a:latin typeface="Georgia" panose="02040502050405020303" pitchFamily="18" charset="0"/>
              </a:rPr>
            </a:br>
            <a:r>
              <a:rPr lang="en" dirty="0" smtClean="0">
                <a:latin typeface="Georgia" panose="02040502050405020303" pitchFamily="18" charset="0"/>
              </a:rPr>
              <a:t>(Change in Quantity Demanded)</a:t>
            </a:r>
            <a:br>
              <a:rPr lang="en" dirty="0" smtClean="0">
                <a:latin typeface="Georgia" panose="02040502050405020303" pitchFamily="18" charset="0"/>
              </a:rPr>
            </a:br>
            <a:r>
              <a:rPr lang="en" dirty="0">
                <a:latin typeface="Georgia" panose="02040502050405020303" pitchFamily="18" charset="0"/>
              </a:rPr>
              <a:t>Expansion and Contraction of Demand</a:t>
            </a:r>
            <a:endParaRPr dirty="0">
              <a:latin typeface="Georgia" panose="02040502050405020303" pitchFamily="18" charset="0"/>
            </a:endParaRPr>
          </a:p>
        </p:txBody>
      </p:sp>
      <p:sp>
        <p:nvSpPr>
          <p:cNvPr id="273" name="Google Shape;273;p14"/>
          <p:cNvSpPr txBox="1">
            <a:spLocks noGrp="1"/>
          </p:cNvSpPr>
          <p:nvPr>
            <p:ph type="body" idx="4294967295"/>
          </p:nvPr>
        </p:nvSpPr>
        <p:spPr>
          <a:xfrm>
            <a:off x="714375" y="841664"/>
            <a:ext cx="6593700" cy="41875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800" dirty="0" smtClean="0"/>
              <a:t>*The concept of </a:t>
            </a:r>
            <a:r>
              <a:rPr lang="en-IN" sz="1800" b="1" dirty="0" smtClean="0"/>
              <a:t>expansion of demand</a:t>
            </a:r>
            <a:r>
              <a:rPr lang="en-IN" sz="1800" dirty="0" smtClean="0"/>
              <a:t> explains the increase in the demand of certain goods or services due to a fall in its price other things remaining constant.</a:t>
            </a:r>
          </a:p>
          <a:p>
            <a:pPr marL="0" indent="0">
              <a:buNone/>
            </a:pPr>
            <a:r>
              <a:rPr lang="en-IN" sz="1800" dirty="0" smtClean="0"/>
              <a:t>*The </a:t>
            </a:r>
            <a:r>
              <a:rPr lang="en-IN" sz="1800" dirty="0"/>
              <a:t>concept of </a:t>
            </a:r>
            <a:r>
              <a:rPr lang="en-IN" sz="1800" b="1" dirty="0" smtClean="0"/>
              <a:t>contraction </a:t>
            </a:r>
            <a:r>
              <a:rPr lang="en-IN" sz="1800" b="1" dirty="0"/>
              <a:t>of demand </a:t>
            </a:r>
            <a:r>
              <a:rPr lang="en-IN" sz="1800" dirty="0"/>
              <a:t>explains the </a:t>
            </a:r>
            <a:r>
              <a:rPr lang="en-IN" sz="1800" dirty="0" smtClean="0"/>
              <a:t>decrease </a:t>
            </a:r>
            <a:r>
              <a:rPr lang="en-IN" sz="1800" dirty="0"/>
              <a:t>in the demand of certain goods or services due to a </a:t>
            </a:r>
            <a:r>
              <a:rPr lang="en-IN" sz="1800" dirty="0" smtClean="0"/>
              <a:t>rise </a:t>
            </a:r>
            <a:r>
              <a:rPr lang="en-IN" sz="1800" dirty="0"/>
              <a:t>in its price other things remaining constant.</a:t>
            </a:r>
          </a:p>
          <a:p>
            <a:pPr marL="0" lvl="0" indent="0" algn="l" rtl="0">
              <a:spcBef>
                <a:spcPts val="600"/>
              </a:spcBef>
              <a:spcAft>
                <a:spcPts val="0"/>
              </a:spcAft>
              <a:buNone/>
            </a:pPr>
            <a:endParaRPr lang="en-IN" sz="1800" dirty="0"/>
          </a:p>
          <a:p>
            <a:pPr marL="0" lvl="0" indent="0" algn="l" rtl="0">
              <a:spcBef>
                <a:spcPts val="600"/>
              </a:spcBef>
              <a:spcAft>
                <a:spcPts val="0"/>
              </a:spcAft>
              <a:buNone/>
            </a:pPr>
            <a:endParaRPr lang="en-IN" sz="1800" dirty="0" smtClean="0"/>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pic>
        <p:nvPicPr>
          <p:cNvPr id="2" name="Picture 1"/>
          <p:cNvPicPr>
            <a:picLocks noChangeAspect="1"/>
          </p:cNvPicPr>
          <p:nvPr/>
        </p:nvPicPr>
        <p:blipFill>
          <a:blip r:embed="rId3"/>
          <a:stretch>
            <a:fillRect/>
          </a:stretch>
        </p:blipFill>
        <p:spPr>
          <a:xfrm>
            <a:off x="1953491" y="2836717"/>
            <a:ext cx="3803073" cy="2192483"/>
          </a:xfrm>
          <a:prstGeom prst="rect">
            <a:avLst/>
          </a:prstGeom>
        </p:spPr>
      </p:pic>
    </p:spTree>
    <p:extLst>
      <p:ext uri="{BB962C8B-B14F-4D97-AF65-F5344CB8AC3E}">
        <p14:creationId xmlns:p14="http://schemas.microsoft.com/office/powerpoint/2010/main" val="2840890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638175" y="39925"/>
            <a:ext cx="6988752" cy="801739"/>
          </a:xfrm>
          <a:prstGeom prst="rect">
            <a:avLst/>
          </a:prstGeom>
        </p:spPr>
        <p:txBody>
          <a:bodyPr spcFirstLastPara="1" wrap="square" lIns="91425" tIns="91425" rIns="91425" bIns="91425" anchor="b" anchorCtr="0">
            <a:noAutofit/>
          </a:bodyPr>
          <a:lstStyle/>
          <a:p>
            <a:pPr lvl="0"/>
            <a:r>
              <a:rPr lang="en" dirty="0" smtClean="0">
                <a:latin typeface="Georgia" panose="02040502050405020303" pitchFamily="18" charset="0"/>
              </a:rPr>
              <a:t>(Change in Quantity Demand)</a:t>
            </a:r>
            <a:br>
              <a:rPr lang="en" dirty="0" smtClean="0">
                <a:latin typeface="Georgia" panose="02040502050405020303" pitchFamily="18" charset="0"/>
              </a:rPr>
            </a:br>
            <a:r>
              <a:rPr lang="en" dirty="0" smtClean="0">
                <a:latin typeface="Georgia" panose="02040502050405020303" pitchFamily="18" charset="0"/>
              </a:rPr>
              <a:t>Increase and Decrease in Demand</a:t>
            </a:r>
            <a:endParaRPr dirty="0">
              <a:latin typeface="Georgia" panose="02040502050405020303" pitchFamily="18" charset="0"/>
            </a:endParaRPr>
          </a:p>
        </p:txBody>
      </p:sp>
      <p:sp>
        <p:nvSpPr>
          <p:cNvPr id="273" name="Google Shape;273;p14"/>
          <p:cNvSpPr txBox="1">
            <a:spLocks noGrp="1"/>
          </p:cNvSpPr>
          <p:nvPr>
            <p:ph type="body" idx="4294967295"/>
          </p:nvPr>
        </p:nvSpPr>
        <p:spPr>
          <a:xfrm>
            <a:off x="714375" y="841664"/>
            <a:ext cx="6593700" cy="4301835"/>
          </a:xfrm>
          <a:prstGeom prst="rect">
            <a:avLst/>
          </a:prstGeom>
        </p:spPr>
        <p:txBody>
          <a:bodyPr spcFirstLastPara="1" wrap="square" lIns="91425" tIns="91425" rIns="91425" bIns="91425" anchor="t" anchorCtr="0">
            <a:noAutofit/>
          </a:bodyPr>
          <a:lstStyle/>
          <a:p>
            <a:pPr marL="0" lvl="0" indent="0">
              <a:buNone/>
            </a:pPr>
            <a:r>
              <a:rPr lang="en-IN" sz="1600" dirty="0"/>
              <a:t>*The concept of </a:t>
            </a:r>
            <a:r>
              <a:rPr lang="en-IN" sz="1600" b="1" dirty="0" smtClean="0"/>
              <a:t>increase in </a:t>
            </a:r>
            <a:r>
              <a:rPr lang="en-IN" sz="1600" b="1" dirty="0"/>
              <a:t>demand</a:t>
            </a:r>
            <a:r>
              <a:rPr lang="en-IN" sz="1600" dirty="0"/>
              <a:t> explains </a:t>
            </a:r>
            <a:r>
              <a:rPr lang="en-IN" sz="1600" dirty="0" smtClean="0"/>
              <a:t>about the shift in the </a:t>
            </a:r>
            <a:r>
              <a:rPr lang="en-IN" sz="1600" dirty="0"/>
              <a:t>demand of certain goods or services </a:t>
            </a:r>
            <a:r>
              <a:rPr lang="en-IN" sz="1600" dirty="0" smtClean="0"/>
              <a:t>outward/rightward due </a:t>
            </a:r>
            <a:r>
              <a:rPr lang="en-IN" sz="1600" dirty="0"/>
              <a:t>to a </a:t>
            </a:r>
            <a:r>
              <a:rPr lang="en-IN" sz="1600" dirty="0" smtClean="0"/>
              <a:t>change in other factors affecting demand, prices of those goods and services remaining fixed.</a:t>
            </a:r>
            <a:endParaRPr lang="en-IN" sz="1600" dirty="0"/>
          </a:p>
          <a:p>
            <a:pPr marL="0" lvl="0" indent="0">
              <a:buNone/>
            </a:pPr>
            <a:r>
              <a:rPr lang="en-IN" sz="1600" dirty="0" smtClean="0"/>
              <a:t>*</a:t>
            </a:r>
            <a:r>
              <a:rPr lang="en-IN" sz="1600" dirty="0"/>
              <a:t>The concept of </a:t>
            </a:r>
            <a:r>
              <a:rPr lang="en-IN" sz="1600" b="1" dirty="0" smtClean="0"/>
              <a:t>decrease </a:t>
            </a:r>
            <a:r>
              <a:rPr lang="en-IN" sz="1600" b="1" dirty="0"/>
              <a:t>in demand</a:t>
            </a:r>
            <a:r>
              <a:rPr lang="en-IN" sz="1600" dirty="0"/>
              <a:t> explains about the </a:t>
            </a:r>
            <a:r>
              <a:rPr lang="en-IN" sz="1600" dirty="0" smtClean="0"/>
              <a:t>shift </a:t>
            </a:r>
            <a:r>
              <a:rPr lang="en-IN" sz="1600" dirty="0"/>
              <a:t>in the demand of certain goods or services </a:t>
            </a:r>
            <a:r>
              <a:rPr lang="en-IN" sz="1600" dirty="0" smtClean="0"/>
              <a:t>inward/leftward </a:t>
            </a:r>
            <a:r>
              <a:rPr lang="en-IN" sz="1600" dirty="0"/>
              <a:t>due to a change in other factors affecting demand, prices of those goods and services remaining fixed.</a:t>
            </a:r>
          </a:p>
          <a:p>
            <a:pPr marL="0" lvl="0" indent="0" algn="l" rtl="0">
              <a:spcBef>
                <a:spcPts val="600"/>
              </a:spcBef>
              <a:spcAft>
                <a:spcPts val="0"/>
              </a:spcAft>
              <a:buNone/>
            </a:pPr>
            <a:endParaRPr lang="en-IN" sz="1800" dirty="0" smtClean="0"/>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73" y="3044536"/>
            <a:ext cx="5496791" cy="2098963"/>
          </a:xfrm>
          <a:prstGeom prst="rect">
            <a:avLst/>
          </a:prstGeom>
        </p:spPr>
      </p:pic>
    </p:spTree>
    <p:extLst>
      <p:ext uri="{BB962C8B-B14F-4D97-AF65-F5344CB8AC3E}">
        <p14:creationId xmlns:p14="http://schemas.microsoft.com/office/powerpoint/2010/main" val="2657134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638175" y="39925"/>
            <a:ext cx="6988752" cy="801739"/>
          </a:xfrm>
          <a:prstGeom prst="rect">
            <a:avLst/>
          </a:prstGeom>
        </p:spPr>
        <p:txBody>
          <a:bodyPr spcFirstLastPara="1" wrap="square" lIns="91425" tIns="91425" rIns="91425" bIns="91425" anchor="b" anchorCtr="0">
            <a:noAutofit/>
          </a:bodyPr>
          <a:lstStyle/>
          <a:p>
            <a:pPr lvl="0"/>
            <a:r>
              <a:rPr lang="en" dirty="0" smtClean="0">
                <a:latin typeface="Georgia" panose="02040502050405020303" pitchFamily="18" charset="0"/>
              </a:rPr>
              <a:t>Elasticity of Demand</a:t>
            </a:r>
            <a:endParaRPr dirty="0">
              <a:latin typeface="Georgia" panose="02040502050405020303" pitchFamily="18" charset="0"/>
            </a:endParaRPr>
          </a:p>
        </p:txBody>
      </p:sp>
      <p:sp>
        <p:nvSpPr>
          <p:cNvPr id="273" name="Google Shape;273;p14"/>
          <p:cNvSpPr txBox="1">
            <a:spLocks noGrp="1"/>
          </p:cNvSpPr>
          <p:nvPr>
            <p:ph type="body" idx="4294967295"/>
          </p:nvPr>
        </p:nvSpPr>
        <p:spPr>
          <a:xfrm>
            <a:off x="714375" y="841664"/>
            <a:ext cx="6593700" cy="4301835"/>
          </a:xfrm>
          <a:prstGeom prst="rect">
            <a:avLst/>
          </a:prstGeom>
        </p:spPr>
        <p:txBody>
          <a:bodyPr spcFirstLastPara="1" wrap="square" lIns="91425" tIns="91425" rIns="91425" bIns="91425" anchor="t" anchorCtr="0">
            <a:noAutofit/>
          </a:bodyPr>
          <a:lstStyle/>
          <a:p>
            <a:pPr marL="0" lvl="0" indent="0">
              <a:buNone/>
            </a:pPr>
            <a:r>
              <a:rPr lang="en-IN" sz="1600" dirty="0" smtClean="0"/>
              <a:t>Elasticity of Demand refers to the responsiveness of the quantity demanded of a good to a change in one of the variables on which demand depends. Variants: Price elasticity, Income elasticity, Cross elasticity.</a:t>
            </a:r>
            <a:endParaRPr lang="en-IN" sz="1600" dirty="0"/>
          </a:p>
          <a:p>
            <a:pPr marL="0" lvl="0" indent="0" algn="l" rtl="0">
              <a:spcBef>
                <a:spcPts val="600"/>
              </a:spcBef>
              <a:spcAft>
                <a:spcPts val="0"/>
              </a:spcAft>
              <a:buNone/>
            </a:pPr>
            <a:endParaRPr lang="en-IN" sz="1800" dirty="0" smtClean="0"/>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pic>
        <p:nvPicPr>
          <p:cNvPr id="3" name="Picture 2"/>
          <p:cNvPicPr>
            <a:picLocks noChangeAspect="1"/>
          </p:cNvPicPr>
          <p:nvPr/>
        </p:nvPicPr>
        <p:blipFill>
          <a:blip r:embed="rId3"/>
          <a:stretch>
            <a:fillRect/>
          </a:stretch>
        </p:blipFill>
        <p:spPr>
          <a:xfrm>
            <a:off x="839499" y="2140526"/>
            <a:ext cx="5553075" cy="1552575"/>
          </a:xfrm>
          <a:prstGeom prst="rect">
            <a:avLst/>
          </a:prstGeom>
        </p:spPr>
      </p:pic>
      <p:pic>
        <p:nvPicPr>
          <p:cNvPr id="4" name="Picture 3"/>
          <p:cNvPicPr>
            <a:picLocks noChangeAspect="1"/>
          </p:cNvPicPr>
          <p:nvPr/>
        </p:nvPicPr>
        <p:blipFill>
          <a:blip r:embed="rId4"/>
          <a:stretch>
            <a:fillRect/>
          </a:stretch>
        </p:blipFill>
        <p:spPr>
          <a:xfrm>
            <a:off x="839499" y="3951141"/>
            <a:ext cx="5924550" cy="666750"/>
          </a:xfrm>
          <a:prstGeom prst="rect">
            <a:avLst/>
          </a:prstGeom>
        </p:spPr>
      </p:pic>
    </p:spTree>
    <p:extLst>
      <p:ext uri="{BB962C8B-B14F-4D97-AF65-F5344CB8AC3E}">
        <p14:creationId xmlns:p14="http://schemas.microsoft.com/office/powerpoint/2010/main" val="1567836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5"/>
          <p:cNvSpPr txBox="1">
            <a:spLocks noGrp="1"/>
          </p:cNvSpPr>
          <p:nvPr>
            <p:ph type="ctrTitle" idx="4294967295"/>
          </p:nvPr>
        </p:nvSpPr>
        <p:spPr>
          <a:xfrm>
            <a:off x="638175" y="1202350"/>
            <a:ext cx="659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a:t>Thanks!</a:t>
            </a:r>
            <a:endParaRPr sz="9600"/>
          </a:p>
        </p:txBody>
      </p:sp>
      <p:sp>
        <p:nvSpPr>
          <p:cNvPr id="448" name="Google Shape;448;p35"/>
          <p:cNvSpPr txBox="1">
            <a:spLocks noGrp="1"/>
          </p:cNvSpPr>
          <p:nvPr>
            <p:ph type="subTitle" idx="4294967295"/>
          </p:nvPr>
        </p:nvSpPr>
        <p:spPr>
          <a:xfrm>
            <a:off x="714375" y="2401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a:t>Any questions?</a:t>
            </a:r>
            <a:endParaRPr sz="3600"/>
          </a:p>
        </p:txBody>
      </p:sp>
      <p:sp>
        <p:nvSpPr>
          <p:cNvPr id="450" name="Google Shape;450;p35"/>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638175" y="1202350"/>
            <a:ext cx="659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smtClean="0"/>
              <a:t>Demand!</a:t>
            </a:r>
            <a:endParaRPr sz="9600" dirty="0"/>
          </a:p>
        </p:txBody>
      </p:sp>
      <p:sp>
        <p:nvSpPr>
          <p:cNvPr id="272" name="Google Shape;272;p14"/>
          <p:cNvSpPr txBox="1">
            <a:spLocks noGrp="1"/>
          </p:cNvSpPr>
          <p:nvPr>
            <p:ph type="subTitle" idx="4294967295"/>
          </p:nvPr>
        </p:nvSpPr>
        <p:spPr>
          <a:xfrm>
            <a:off x="714375" y="2401912"/>
            <a:ext cx="6593700" cy="91278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smtClean="0">
                <a:latin typeface="Georgia" panose="02040502050405020303" pitchFamily="18" charset="0"/>
              </a:rPr>
              <a:t>The quantity of good or service that consumers are willing and able to purchase at various prices during a given period of time</a:t>
            </a:r>
            <a:r>
              <a:rPr lang="en" sz="1400" dirty="0" smtClean="0">
                <a:latin typeface="Georgia" panose="02040502050405020303" pitchFamily="18" charset="0"/>
              </a:rPr>
              <a:t>.</a:t>
            </a:r>
          </a:p>
          <a:p>
            <a:pPr marL="0" lvl="0" indent="0" algn="l" rtl="0">
              <a:spcBef>
                <a:spcPts val="600"/>
              </a:spcBef>
              <a:spcAft>
                <a:spcPts val="0"/>
              </a:spcAft>
              <a:buNone/>
            </a:pPr>
            <a:r>
              <a:rPr lang="en" sz="1400" smtClean="0">
                <a:latin typeface="Georgia" panose="02040502050405020303" pitchFamily="18" charset="0"/>
              </a:rPr>
              <a:t>Law of Demand Proposed </a:t>
            </a:r>
            <a:r>
              <a:rPr lang="en" sz="1400" dirty="0" smtClean="0">
                <a:latin typeface="Georgia" panose="02040502050405020303" pitchFamily="18" charset="0"/>
              </a:rPr>
              <a:t>by: Charles Davenant (1656-1714)</a:t>
            </a:r>
            <a:endParaRPr sz="1400" dirty="0">
              <a:latin typeface="Georgia" panose="02040502050405020303" pitchFamily="18" charset="0"/>
            </a:endParaRPr>
          </a:p>
        </p:txBody>
      </p:sp>
      <p:sp>
        <p:nvSpPr>
          <p:cNvPr id="273" name="Google Shape;273;p14"/>
          <p:cNvSpPr txBox="1">
            <a:spLocks noGrp="1"/>
          </p:cNvSpPr>
          <p:nvPr>
            <p:ph type="body" idx="4294967295"/>
          </p:nvPr>
        </p:nvSpPr>
        <p:spPr>
          <a:xfrm>
            <a:off x="714375" y="3186713"/>
            <a:ext cx="6593700" cy="184248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800" dirty="0" smtClean="0"/>
              <a:t>Demand depends upon these three things</a:t>
            </a:r>
          </a:p>
          <a:p>
            <a:pPr marL="400050" lvl="0" indent="-400050" algn="l" rtl="0">
              <a:spcBef>
                <a:spcPts val="600"/>
              </a:spcBef>
              <a:spcAft>
                <a:spcPts val="0"/>
              </a:spcAft>
              <a:buAutoNum type="romanLcParenBoth"/>
            </a:pPr>
            <a:r>
              <a:rPr lang="en-IN" sz="1800" dirty="0" smtClean="0"/>
              <a:t>Desire for a commodity or service</a:t>
            </a:r>
          </a:p>
          <a:p>
            <a:pPr marL="400050" lvl="0" indent="-400050" algn="l" rtl="0">
              <a:spcBef>
                <a:spcPts val="600"/>
              </a:spcBef>
              <a:spcAft>
                <a:spcPts val="0"/>
              </a:spcAft>
              <a:buAutoNum type="romanLcParenBoth"/>
            </a:pPr>
            <a:r>
              <a:rPr lang="en-IN" sz="1800" dirty="0"/>
              <a:t> </a:t>
            </a:r>
            <a:r>
              <a:rPr lang="en-IN" sz="1800" dirty="0" smtClean="0"/>
              <a:t>Willingness to purchase</a:t>
            </a:r>
          </a:p>
          <a:p>
            <a:pPr marL="400050" lvl="0" indent="-400050" algn="l" rtl="0">
              <a:spcBef>
                <a:spcPts val="600"/>
              </a:spcBef>
              <a:spcAft>
                <a:spcPts val="0"/>
              </a:spcAft>
              <a:buAutoNum type="romanLcParenBoth"/>
            </a:pPr>
            <a:r>
              <a:rPr lang="en-IN" sz="1800" dirty="0"/>
              <a:t> </a:t>
            </a:r>
            <a:r>
              <a:rPr lang="en-IN" sz="1800" dirty="0" smtClean="0"/>
              <a:t>Capability to purchase</a:t>
            </a:r>
          </a:p>
          <a:p>
            <a:pPr marL="400050" lvl="0" indent="-400050" algn="l" rtl="0">
              <a:spcBef>
                <a:spcPts val="600"/>
              </a:spcBef>
              <a:spcAft>
                <a:spcPts val="0"/>
              </a:spcAft>
              <a:buAutoNum type="romanLcParenBoth"/>
            </a:pPr>
            <a:endParaRPr sz="1800" dirty="0"/>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638175" y="280556"/>
            <a:ext cx="6593700" cy="561108"/>
          </a:xfrm>
          <a:prstGeom prst="rect">
            <a:avLst/>
          </a:prstGeom>
        </p:spPr>
        <p:txBody>
          <a:bodyPr spcFirstLastPara="1" wrap="square" lIns="91425" tIns="91425" rIns="91425" bIns="91425" anchor="b" anchorCtr="0">
            <a:noAutofit/>
          </a:bodyPr>
          <a:lstStyle/>
          <a:p>
            <a:pPr lvl="0"/>
            <a:r>
              <a:rPr lang="en" sz="2800" dirty="0">
                <a:latin typeface="Georgia" panose="02040502050405020303" pitchFamily="18" charset="0"/>
              </a:rPr>
              <a:t>Factors affecting the Demand</a:t>
            </a:r>
            <a:endParaRPr sz="2800" dirty="0">
              <a:latin typeface="Georgia" panose="02040502050405020303" pitchFamily="18" charset="0"/>
            </a:endParaRPr>
          </a:p>
        </p:txBody>
      </p:sp>
      <p:sp>
        <p:nvSpPr>
          <p:cNvPr id="273" name="Google Shape;273;p14"/>
          <p:cNvSpPr txBox="1">
            <a:spLocks noGrp="1"/>
          </p:cNvSpPr>
          <p:nvPr>
            <p:ph type="body" idx="4294967295"/>
          </p:nvPr>
        </p:nvSpPr>
        <p:spPr>
          <a:xfrm>
            <a:off x="714375" y="841664"/>
            <a:ext cx="6593700" cy="41875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600" b="1" dirty="0" smtClean="0"/>
              <a:t>(</a:t>
            </a:r>
            <a:r>
              <a:rPr lang="en-IN" sz="1600" b="1" dirty="0" err="1" smtClean="0"/>
              <a:t>i</a:t>
            </a:r>
            <a:r>
              <a:rPr lang="en-IN" sz="1600" b="1" dirty="0" smtClean="0"/>
              <a:t>) Price of the commodity: </a:t>
            </a:r>
            <a:r>
              <a:rPr lang="en-IN" sz="1600" dirty="0" smtClean="0"/>
              <a:t>Ceteris paribus, the demand for a commodity is inversely related to its price.</a:t>
            </a:r>
          </a:p>
          <a:p>
            <a:pPr marL="0" lvl="0" indent="0" algn="l" rtl="0">
              <a:spcBef>
                <a:spcPts val="600"/>
              </a:spcBef>
              <a:spcAft>
                <a:spcPts val="0"/>
              </a:spcAft>
              <a:buNone/>
            </a:pPr>
            <a:r>
              <a:rPr lang="en-IN" sz="1600" b="1" dirty="0" smtClean="0"/>
              <a:t>(ii) Price of related commodities: </a:t>
            </a:r>
          </a:p>
          <a:p>
            <a:pPr marL="0" lvl="0" indent="0" algn="l" rtl="0">
              <a:spcBef>
                <a:spcPts val="600"/>
              </a:spcBef>
              <a:spcAft>
                <a:spcPts val="0"/>
              </a:spcAft>
              <a:buNone/>
            </a:pPr>
            <a:r>
              <a:rPr lang="en-IN" sz="1600" dirty="0" smtClean="0"/>
              <a:t>(a) Complementary goods, (b) Substitute goods </a:t>
            </a:r>
          </a:p>
          <a:p>
            <a:pPr marL="0" lvl="0" indent="0" algn="l" rtl="0">
              <a:spcBef>
                <a:spcPts val="600"/>
              </a:spcBef>
              <a:spcAft>
                <a:spcPts val="0"/>
              </a:spcAft>
              <a:buNone/>
            </a:pPr>
            <a:r>
              <a:rPr lang="en-IN" sz="1600" b="1" dirty="0" smtClean="0"/>
              <a:t>(iii) Income level of the household: </a:t>
            </a:r>
            <a:r>
              <a:rPr lang="en-IN" sz="1600" dirty="0" smtClean="0"/>
              <a:t>The larger the average money income of the household, the larger is the quantity demanded of a particular good.</a:t>
            </a:r>
          </a:p>
          <a:p>
            <a:pPr marL="0" lvl="0" indent="0" algn="l" rtl="0">
              <a:spcBef>
                <a:spcPts val="600"/>
              </a:spcBef>
              <a:spcAft>
                <a:spcPts val="0"/>
              </a:spcAft>
              <a:buNone/>
            </a:pPr>
            <a:r>
              <a:rPr lang="en-IN" sz="1600" b="1" dirty="0" smtClean="0"/>
              <a:t>(iv) Taste and Preference of the consumer: </a:t>
            </a:r>
            <a:r>
              <a:rPr lang="en-IN" sz="1600" dirty="0" smtClean="0"/>
              <a:t>Goods which are more in fashion command higher demand than those goods which are out of fashion.</a:t>
            </a:r>
          </a:p>
          <a:p>
            <a:pPr marL="0" lvl="0" indent="0" algn="l" rtl="0">
              <a:spcBef>
                <a:spcPts val="600"/>
              </a:spcBef>
              <a:spcAft>
                <a:spcPts val="0"/>
              </a:spcAft>
              <a:buNone/>
            </a:pPr>
            <a:r>
              <a:rPr lang="en-IN" sz="1600" b="1" dirty="0" smtClean="0"/>
              <a:t>(v) Population: </a:t>
            </a:r>
            <a:r>
              <a:rPr lang="en-IN" sz="1600" dirty="0" smtClean="0"/>
              <a:t>Lager the size of a country’s population greater is the demand of the goods.</a:t>
            </a:r>
          </a:p>
          <a:p>
            <a:pPr marL="0" lvl="0" indent="0" algn="l" rtl="0">
              <a:spcBef>
                <a:spcPts val="600"/>
              </a:spcBef>
              <a:spcAft>
                <a:spcPts val="0"/>
              </a:spcAft>
              <a:buNone/>
            </a:pPr>
            <a:r>
              <a:rPr lang="en-IN" sz="1600" b="1" dirty="0" smtClean="0"/>
              <a:t>(vi) Climatic conditions: Seasonal variations affect the prices of certain goods.</a:t>
            </a:r>
          </a:p>
          <a:p>
            <a:pPr marL="342900" lvl="0" indent="-342900" algn="l" rtl="0">
              <a:spcBef>
                <a:spcPts val="600"/>
              </a:spcBef>
              <a:spcAft>
                <a:spcPts val="0"/>
              </a:spcAft>
              <a:buAutoNum type="alphaLcParenBoth"/>
            </a:pPr>
            <a:endParaRPr lang="en-IN" sz="1800" dirty="0" smtClean="0"/>
          </a:p>
          <a:p>
            <a:pPr marL="400050" lvl="0" indent="-400050" algn="l" rtl="0">
              <a:spcBef>
                <a:spcPts val="600"/>
              </a:spcBef>
              <a:spcAft>
                <a:spcPts val="0"/>
              </a:spcAft>
              <a:buAutoNum type="romanLcParenBoth"/>
            </a:pPr>
            <a:endParaRPr lang="en-IN" sz="1800" dirty="0" smtClean="0"/>
          </a:p>
          <a:p>
            <a:pPr marL="400050" lvl="0" indent="-400050" algn="l" rtl="0">
              <a:spcBef>
                <a:spcPts val="600"/>
              </a:spcBef>
              <a:spcAft>
                <a:spcPts val="0"/>
              </a:spcAft>
              <a:buAutoNum type="romanLcParenBoth"/>
            </a:pPr>
            <a:r>
              <a:rPr lang="en-IN" sz="1800" dirty="0"/>
              <a:t> </a:t>
            </a:r>
            <a:endParaRPr lang="en-IN" sz="1800" dirty="0" smtClean="0"/>
          </a:p>
          <a:p>
            <a:pPr marL="400050" lvl="0" indent="-400050" algn="l" rtl="0">
              <a:spcBef>
                <a:spcPts val="600"/>
              </a:spcBef>
              <a:spcAft>
                <a:spcPts val="0"/>
              </a:spcAft>
              <a:buAutoNum type="romanLcParenBoth"/>
            </a:pPr>
            <a:r>
              <a:rPr lang="en-IN" sz="1800" dirty="0"/>
              <a:t> </a:t>
            </a:r>
            <a:endParaRPr lang="en-IN" sz="1800" dirty="0" smtClean="0"/>
          </a:p>
          <a:p>
            <a:pPr marL="400050" lvl="0" indent="-400050" algn="l" rtl="0">
              <a:spcBef>
                <a:spcPts val="600"/>
              </a:spcBef>
              <a:spcAft>
                <a:spcPts val="0"/>
              </a:spcAft>
              <a:buAutoNum type="romanLcParenBoth"/>
            </a:pPr>
            <a:r>
              <a:rPr lang="en-IN" sz="1800" dirty="0"/>
              <a:t> </a:t>
            </a:r>
            <a:endParaRPr lang="en-IN" sz="1800" dirty="0" smtClean="0"/>
          </a:p>
          <a:p>
            <a:pPr marL="400050" lvl="0" indent="-400050" algn="l" rtl="0">
              <a:spcBef>
                <a:spcPts val="600"/>
              </a:spcBef>
              <a:spcAft>
                <a:spcPts val="0"/>
              </a:spcAft>
              <a:buAutoNum type="romanLcParenBoth"/>
            </a:pPr>
            <a:r>
              <a:rPr lang="en-IN" sz="1800" dirty="0"/>
              <a:t> </a:t>
            </a:r>
            <a:endParaRPr lang="en-IN" sz="1800" dirty="0" smtClean="0"/>
          </a:p>
          <a:p>
            <a:pPr marL="400050" lvl="0" indent="-400050" algn="l" rtl="0">
              <a:spcBef>
                <a:spcPts val="600"/>
              </a:spcBef>
              <a:spcAft>
                <a:spcPts val="0"/>
              </a:spcAft>
              <a:buAutoNum type="romanLcParenBoth"/>
            </a:pPr>
            <a:r>
              <a:rPr lang="en-IN" sz="1800" dirty="0"/>
              <a:t> </a:t>
            </a:r>
            <a:endParaRPr lang="en-IN" sz="1800" dirty="0" smtClean="0"/>
          </a:p>
          <a:p>
            <a:pPr marL="400050" lvl="0" indent="-400050" algn="l" rtl="0">
              <a:spcBef>
                <a:spcPts val="600"/>
              </a:spcBef>
              <a:spcAft>
                <a:spcPts val="0"/>
              </a:spcAft>
              <a:buAutoNum type="romanLcParenBoth"/>
            </a:pPr>
            <a:r>
              <a:rPr lang="en-IN" sz="1800" dirty="0"/>
              <a:t> </a:t>
            </a:r>
            <a:endParaRPr lang="en-IN" sz="1800" dirty="0" smtClean="0"/>
          </a:p>
          <a:p>
            <a:pPr marL="0" lvl="0" indent="0" algn="l" rtl="0">
              <a:spcBef>
                <a:spcPts val="600"/>
              </a:spcBef>
              <a:spcAft>
                <a:spcPts val="0"/>
              </a:spcAft>
              <a:buNone/>
            </a:pPr>
            <a:r>
              <a:rPr lang="en-IN" sz="1800" dirty="0" smtClean="0"/>
              <a:t> a. </a:t>
            </a:r>
          </a:p>
          <a:p>
            <a:pPr marL="400050" lvl="0" indent="-400050" algn="l" rtl="0">
              <a:spcBef>
                <a:spcPts val="600"/>
              </a:spcBef>
              <a:spcAft>
                <a:spcPts val="0"/>
              </a:spcAft>
              <a:buAutoNum type="romanLcParenBoth"/>
            </a:pPr>
            <a:r>
              <a:rPr lang="en-IN" sz="1800" dirty="0"/>
              <a:t> </a:t>
            </a:r>
            <a:r>
              <a:rPr lang="en-IN" sz="1800" dirty="0" smtClean="0"/>
              <a:t>Capability to purchase</a:t>
            </a:r>
          </a:p>
          <a:p>
            <a:pPr marL="400050" lvl="0" indent="-400050" algn="l" rtl="0">
              <a:spcBef>
                <a:spcPts val="600"/>
              </a:spcBef>
              <a:spcAft>
                <a:spcPts val="0"/>
              </a:spcAft>
              <a:buAutoNum type="romanLcParenBoth"/>
            </a:pPr>
            <a:endParaRPr sz="1800" dirty="0"/>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253066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638175" y="280556"/>
            <a:ext cx="6593700" cy="561108"/>
          </a:xfrm>
          <a:prstGeom prst="rect">
            <a:avLst/>
          </a:prstGeom>
        </p:spPr>
        <p:txBody>
          <a:bodyPr spcFirstLastPara="1" wrap="square" lIns="91425" tIns="91425" rIns="91425" bIns="91425" anchor="b" anchorCtr="0">
            <a:noAutofit/>
          </a:bodyPr>
          <a:lstStyle/>
          <a:p>
            <a:pPr lvl="0"/>
            <a:r>
              <a:rPr lang="en" sz="2800" dirty="0" smtClean="0">
                <a:latin typeface="Georgia" panose="02040502050405020303" pitchFamily="18" charset="0"/>
              </a:rPr>
              <a:t>Law of Demand</a:t>
            </a:r>
            <a:endParaRPr sz="2800" dirty="0">
              <a:latin typeface="Georgia" panose="02040502050405020303" pitchFamily="18" charset="0"/>
            </a:endParaRPr>
          </a:p>
        </p:txBody>
      </p:sp>
      <p:sp>
        <p:nvSpPr>
          <p:cNvPr id="273" name="Google Shape;273;p14"/>
          <p:cNvSpPr txBox="1">
            <a:spLocks noGrp="1"/>
          </p:cNvSpPr>
          <p:nvPr>
            <p:ph type="body" idx="4294967295"/>
          </p:nvPr>
        </p:nvSpPr>
        <p:spPr>
          <a:xfrm>
            <a:off x="714375" y="841664"/>
            <a:ext cx="6593700" cy="41875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800" i="1" dirty="0" err="1" smtClean="0"/>
              <a:t>Ceterus</a:t>
            </a:r>
            <a:r>
              <a:rPr lang="en-IN" sz="1800" i="1" dirty="0" smtClean="0"/>
              <a:t> Paribus, if the price of a commodity falls, the quantity demanded of it will rise and if the price of a commodity rises, its quantity demanded will decline.</a:t>
            </a:r>
          </a:p>
          <a:p>
            <a:pPr marL="0" lvl="0" indent="0" algn="l" rtl="0">
              <a:spcBef>
                <a:spcPts val="600"/>
              </a:spcBef>
              <a:spcAft>
                <a:spcPts val="0"/>
              </a:spcAft>
              <a:buNone/>
            </a:pPr>
            <a:endParaRPr lang="en-IN" sz="1800" i="1" dirty="0"/>
          </a:p>
          <a:p>
            <a:pPr marL="0" lvl="0" indent="0" algn="l" rtl="0">
              <a:spcBef>
                <a:spcPts val="600"/>
              </a:spcBef>
              <a:spcAft>
                <a:spcPts val="0"/>
              </a:spcAft>
              <a:buNone/>
            </a:pPr>
            <a:r>
              <a:rPr lang="en-IN" sz="1800" i="1" dirty="0" smtClean="0"/>
              <a:t>Therefore, there is an inverse relationship between price and quantity demanded, other things being the same. </a:t>
            </a:r>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72" y="2935432"/>
            <a:ext cx="3293919" cy="1952625"/>
          </a:xfrm>
          <a:prstGeom prst="rect">
            <a:avLst/>
          </a:prstGeom>
          <a:solidFill>
            <a:schemeClr val="tx1"/>
          </a:solidFill>
        </p:spPr>
      </p:pic>
      <p:pic>
        <p:nvPicPr>
          <p:cNvPr id="3" name="Picture 2"/>
          <p:cNvPicPr>
            <a:picLocks noChangeAspect="1"/>
          </p:cNvPicPr>
          <p:nvPr/>
        </p:nvPicPr>
        <p:blipFill>
          <a:blip r:embed="rId4"/>
          <a:stretch>
            <a:fillRect/>
          </a:stretch>
        </p:blipFill>
        <p:spPr>
          <a:xfrm>
            <a:off x="4242088" y="2935432"/>
            <a:ext cx="2886076" cy="1952625"/>
          </a:xfrm>
          <a:prstGeom prst="rect">
            <a:avLst/>
          </a:prstGeom>
        </p:spPr>
      </p:pic>
    </p:spTree>
    <p:extLst>
      <p:ext uri="{BB962C8B-B14F-4D97-AF65-F5344CB8AC3E}">
        <p14:creationId xmlns:p14="http://schemas.microsoft.com/office/powerpoint/2010/main" val="3836703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054856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638175" y="280556"/>
            <a:ext cx="6988752" cy="561108"/>
          </a:xfrm>
          <a:prstGeom prst="rect">
            <a:avLst/>
          </a:prstGeom>
        </p:spPr>
        <p:txBody>
          <a:bodyPr spcFirstLastPara="1" wrap="square" lIns="91425" tIns="91425" rIns="91425" bIns="91425" anchor="b" anchorCtr="0">
            <a:noAutofit/>
          </a:bodyPr>
          <a:lstStyle/>
          <a:p>
            <a:pPr lvl="0"/>
            <a:r>
              <a:rPr lang="en" dirty="0" smtClean="0">
                <a:latin typeface="Georgia" panose="02040502050405020303" pitchFamily="18" charset="0"/>
              </a:rPr>
              <a:t>Why Demand curve Slopes Downward?</a:t>
            </a:r>
            <a:endParaRPr dirty="0">
              <a:latin typeface="Georgia" panose="02040502050405020303" pitchFamily="18" charset="0"/>
            </a:endParaRPr>
          </a:p>
        </p:txBody>
      </p:sp>
      <p:sp>
        <p:nvSpPr>
          <p:cNvPr id="273" name="Google Shape;273;p14"/>
          <p:cNvSpPr txBox="1">
            <a:spLocks noGrp="1"/>
          </p:cNvSpPr>
          <p:nvPr>
            <p:ph type="body" idx="4294967295"/>
          </p:nvPr>
        </p:nvSpPr>
        <p:spPr>
          <a:xfrm>
            <a:off x="714375" y="841664"/>
            <a:ext cx="6593700" cy="41875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800" b="1" dirty="0" smtClean="0"/>
              <a:t>(</a:t>
            </a:r>
            <a:r>
              <a:rPr lang="en-IN" sz="1800" b="1" dirty="0" err="1" smtClean="0"/>
              <a:t>i</a:t>
            </a:r>
            <a:r>
              <a:rPr lang="en-IN" sz="1800" b="1" dirty="0" smtClean="0"/>
              <a:t>) Law of Diminishing marginal utility: </a:t>
            </a:r>
            <a:r>
              <a:rPr lang="en-IN" sz="1800" dirty="0" smtClean="0"/>
              <a:t>People will buy more of a commodity at a lesser price because they want to equalise the marginal utility of the commodity with the price. So a rationale consumer will not pay more for lesser satisfaction.</a:t>
            </a:r>
          </a:p>
          <a:p>
            <a:pPr marL="0" lvl="0" indent="0" algn="l" rtl="0">
              <a:spcBef>
                <a:spcPts val="600"/>
              </a:spcBef>
              <a:spcAft>
                <a:spcPts val="0"/>
              </a:spcAft>
              <a:buNone/>
            </a:pPr>
            <a:r>
              <a:rPr lang="en-IN" sz="1800" b="1" dirty="0" smtClean="0"/>
              <a:t>(ii) Substitution effect: </a:t>
            </a:r>
            <a:r>
              <a:rPr lang="en-IN" sz="1800" dirty="0" smtClean="0"/>
              <a:t>When the price of a commodity falls, it becomes relatively cheaper than other commodities. It induces consumers to substitute the commodity whose price has fallen for other commodities which have now become relatively expensive. </a:t>
            </a:r>
          </a:p>
          <a:p>
            <a:pPr marL="0" lvl="0" indent="0" algn="l" rtl="0">
              <a:spcBef>
                <a:spcPts val="600"/>
              </a:spcBef>
              <a:spcAft>
                <a:spcPts val="0"/>
              </a:spcAft>
              <a:buNone/>
            </a:pPr>
            <a:r>
              <a:rPr lang="en-IN" sz="1800" b="1" dirty="0" smtClean="0"/>
              <a:t>(iii) Income </a:t>
            </a:r>
            <a:r>
              <a:rPr lang="en-IN" sz="1800" b="1" dirty="0"/>
              <a:t>e</a:t>
            </a:r>
            <a:r>
              <a:rPr lang="en-IN" sz="1800" b="1" dirty="0" smtClean="0"/>
              <a:t>ffect: </a:t>
            </a:r>
            <a:r>
              <a:rPr lang="en-IN" sz="1800" dirty="0" smtClean="0"/>
              <a:t>When the price of a commodity falls, the consumer can buy the same quantity of the commodity with lesser money or he can buy more of the same commodity with the same amount of money. </a:t>
            </a:r>
          </a:p>
          <a:p>
            <a:pPr marL="400050" lvl="0" indent="-400050" algn="l" rtl="0">
              <a:spcBef>
                <a:spcPts val="600"/>
              </a:spcBef>
              <a:spcAft>
                <a:spcPts val="0"/>
              </a:spcAft>
              <a:buAutoNum type="romanLcParenBoth"/>
            </a:pPr>
            <a:endParaRPr lang="en-IN" sz="1800" dirty="0" smtClean="0"/>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828518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638175" y="280556"/>
            <a:ext cx="6988752" cy="561108"/>
          </a:xfrm>
          <a:prstGeom prst="rect">
            <a:avLst/>
          </a:prstGeom>
        </p:spPr>
        <p:txBody>
          <a:bodyPr spcFirstLastPara="1" wrap="square" lIns="91425" tIns="91425" rIns="91425" bIns="91425" anchor="b" anchorCtr="0">
            <a:noAutofit/>
          </a:bodyPr>
          <a:lstStyle/>
          <a:p>
            <a:pPr lvl="0"/>
            <a:r>
              <a:rPr lang="en" dirty="0" smtClean="0">
                <a:latin typeface="Georgia" panose="02040502050405020303" pitchFamily="18" charset="0"/>
              </a:rPr>
              <a:t>Why Demand curve Slopes Downward?</a:t>
            </a:r>
            <a:endParaRPr dirty="0">
              <a:latin typeface="Georgia" panose="02040502050405020303" pitchFamily="18" charset="0"/>
            </a:endParaRPr>
          </a:p>
        </p:txBody>
      </p:sp>
      <p:sp>
        <p:nvSpPr>
          <p:cNvPr id="273" name="Google Shape;273;p14"/>
          <p:cNvSpPr txBox="1">
            <a:spLocks noGrp="1"/>
          </p:cNvSpPr>
          <p:nvPr>
            <p:ph type="body" idx="4294967295"/>
          </p:nvPr>
        </p:nvSpPr>
        <p:spPr>
          <a:xfrm>
            <a:off x="714375" y="841664"/>
            <a:ext cx="6593700" cy="41875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800" b="1" dirty="0" smtClean="0"/>
              <a:t>(iv) Arrival of new consumers: </a:t>
            </a:r>
            <a:r>
              <a:rPr lang="en-IN" sz="1800" dirty="0" smtClean="0"/>
              <a:t>When price of a commodity falls, more consumers start buying it because some of those could not afford it previously.</a:t>
            </a:r>
          </a:p>
          <a:p>
            <a:pPr marL="0" lvl="0" indent="0" algn="l" rtl="0">
              <a:spcBef>
                <a:spcPts val="600"/>
              </a:spcBef>
              <a:spcAft>
                <a:spcPts val="0"/>
              </a:spcAft>
              <a:buNone/>
            </a:pPr>
            <a:r>
              <a:rPr lang="en-IN" sz="1800" b="1" dirty="0" smtClean="0"/>
              <a:t>(v) Different uses: </a:t>
            </a:r>
            <a:r>
              <a:rPr lang="en-IN" sz="1800" dirty="0" smtClean="0"/>
              <a:t>Certain commodities is known for its multiple uses. If their price fall they will be used for varied purposes and hence demanded more.</a:t>
            </a:r>
            <a:endParaRPr lang="en-IN" sz="1800" dirty="0"/>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681235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638175" y="280556"/>
            <a:ext cx="6988752" cy="561108"/>
          </a:xfrm>
          <a:prstGeom prst="rect">
            <a:avLst/>
          </a:prstGeom>
        </p:spPr>
        <p:txBody>
          <a:bodyPr spcFirstLastPara="1" wrap="square" lIns="91425" tIns="91425" rIns="91425" bIns="91425" anchor="b" anchorCtr="0">
            <a:noAutofit/>
          </a:bodyPr>
          <a:lstStyle/>
          <a:p>
            <a:pPr lvl="0"/>
            <a:r>
              <a:rPr lang="en" dirty="0" smtClean="0">
                <a:latin typeface="Georgia" panose="02040502050405020303" pitchFamily="18" charset="0"/>
              </a:rPr>
              <a:t>Exception to the Law of Demand</a:t>
            </a:r>
            <a:endParaRPr dirty="0">
              <a:latin typeface="Georgia" panose="02040502050405020303" pitchFamily="18" charset="0"/>
            </a:endParaRPr>
          </a:p>
        </p:txBody>
      </p:sp>
      <p:sp>
        <p:nvSpPr>
          <p:cNvPr id="273" name="Google Shape;273;p14"/>
          <p:cNvSpPr txBox="1">
            <a:spLocks noGrp="1"/>
          </p:cNvSpPr>
          <p:nvPr>
            <p:ph type="body" idx="4294967295"/>
          </p:nvPr>
        </p:nvSpPr>
        <p:spPr>
          <a:xfrm>
            <a:off x="714375" y="841664"/>
            <a:ext cx="6593700" cy="41875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600" b="1" dirty="0" smtClean="0"/>
              <a:t>(</a:t>
            </a:r>
            <a:r>
              <a:rPr lang="en-IN" sz="1600" b="1" dirty="0" err="1" smtClean="0"/>
              <a:t>i</a:t>
            </a:r>
            <a:r>
              <a:rPr lang="en-IN" sz="1600" b="1" dirty="0" smtClean="0"/>
              <a:t>) Veblen Goods: </a:t>
            </a:r>
            <a:r>
              <a:rPr lang="en-IN" sz="1600" dirty="0" smtClean="0"/>
              <a:t>Articles of prestige value or snob appeal or articles of conspicuous consumption are demanded only by the rich people and these articles become more attractive if their prices go up. This effect is called Veblen effect or prestige goods effect.</a:t>
            </a:r>
          </a:p>
          <a:p>
            <a:pPr marL="0" lvl="0" indent="0" algn="l" rtl="0">
              <a:spcBef>
                <a:spcPts val="600"/>
              </a:spcBef>
              <a:spcAft>
                <a:spcPts val="0"/>
              </a:spcAft>
              <a:buNone/>
            </a:pPr>
            <a:r>
              <a:rPr lang="en-IN" sz="1600" dirty="0" smtClean="0"/>
              <a:t>(ii) </a:t>
            </a:r>
            <a:r>
              <a:rPr lang="en-IN" sz="1600" b="1" dirty="0" err="1" smtClean="0"/>
              <a:t>Giffen</a:t>
            </a:r>
            <a:r>
              <a:rPr lang="en-IN" sz="1600" b="1" dirty="0" smtClean="0"/>
              <a:t> Goods: </a:t>
            </a:r>
            <a:r>
              <a:rPr lang="en-IN" sz="1600" dirty="0" smtClean="0"/>
              <a:t>Sir Robert </a:t>
            </a:r>
            <a:r>
              <a:rPr lang="en-IN" sz="1600" dirty="0" err="1" smtClean="0"/>
              <a:t>Giffen</a:t>
            </a:r>
            <a:r>
              <a:rPr lang="en-IN" sz="1600" dirty="0" smtClean="0"/>
              <a:t>, an economist, found that the price of bread increased, the British workers purchased more bread and not less of it. The reason given for this is that when the price of bread went up, it caused such a large decline in the purchasing power of the poor that they were forced to cut down the consumption of meat and other more expensive foods.</a:t>
            </a:r>
            <a:endParaRPr lang="en-IN" sz="1600" dirty="0"/>
          </a:p>
          <a:p>
            <a:pPr marL="0" lvl="0" indent="0" algn="l" rtl="0">
              <a:spcBef>
                <a:spcPts val="600"/>
              </a:spcBef>
              <a:spcAft>
                <a:spcPts val="0"/>
              </a:spcAft>
              <a:buNone/>
            </a:pPr>
            <a:r>
              <a:rPr lang="en-IN" sz="1600" b="1" dirty="0" smtClean="0"/>
              <a:t>(iii) Conspicuous Necessities: </a:t>
            </a:r>
            <a:r>
              <a:rPr lang="en-IN" sz="1600" dirty="0" smtClean="0"/>
              <a:t>Certain commodities are affected by demonstration effect. These goods, due to constant usage, have become necessities of life.</a:t>
            </a:r>
            <a:endParaRPr lang="en-IN" sz="1800" dirty="0" smtClean="0"/>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117766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638175" y="280556"/>
            <a:ext cx="6988752" cy="561108"/>
          </a:xfrm>
          <a:prstGeom prst="rect">
            <a:avLst/>
          </a:prstGeom>
        </p:spPr>
        <p:txBody>
          <a:bodyPr spcFirstLastPara="1" wrap="square" lIns="91425" tIns="91425" rIns="91425" bIns="91425" anchor="b" anchorCtr="0">
            <a:noAutofit/>
          </a:bodyPr>
          <a:lstStyle/>
          <a:p>
            <a:pPr lvl="0"/>
            <a:r>
              <a:rPr lang="en" dirty="0" smtClean="0">
                <a:latin typeface="Georgia" panose="02040502050405020303" pitchFamily="18" charset="0"/>
              </a:rPr>
              <a:t>Exception to the Law of Demand</a:t>
            </a:r>
            <a:endParaRPr dirty="0">
              <a:latin typeface="Georgia" panose="02040502050405020303" pitchFamily="18" charset="0"/>
            </a:endParaRPr>
          </a:p>
        </p:txBody>
      </p:sp>
      <p:sp>
        <p:nvSpPr>
          <p:cNvPr id="273" name="Google Shape;273;p14"/>
          <p:cNvSpPr txBox="1">
            <a:spLocks noGrp="1"/>
          </p:cNvSpPr>
          <p:nvPr>
            <p:ph type="body" idx="4294967295"/>
          </p:nvPr>
        </p:nvSpPr>
        <p:spPr>
          <a:xfrm>
            <a:off x="714375" y="841664"/>
            <a:ext cx="6593700" cy="41875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600" b="1" dirty="0" smtClean="0"/>
              <a:t>(iv) Future Expectations about Prices: </a:t>
            </a:r>
            <a:r>
              <a:rPr lang="en-IN" sz="1600" dirty="0" smtClean="0"/>
              <a:t>When the prices are rising, households expecting that the prices in the future will be still higher, hence they tend to buy larger quantities of the commodities.</a:t>
            </a:r>
          </a:p>
          <a:p>
            <a:pPr marL="0" lvl="0" indent="0" algn="l" rtl="0">
              <a:spcBef>
                <a:spcPts val="600"/>
              </a:spcBef>
              <a:spcAft>
                <a:spcPts val="0"/>
              </a:spcAft>
              <a:buNone/>
            </a:pPr>
            <a:r>
              <a:rPr lang="en-IN" sz="1600" b="1" dirty="0" smtClean="0"/>
              <a:t>(v) Irrationality of the Consumers: </a:t>
            </a:r>
            <a:r>
              <a:rPr lang="en-IN" sz="1600" dirty="0" smtClean="0"/>
              <a:t>The law assumes consumers to be rational and knowledgeable about market conditions. However, at times consumers tend to be irrational and make impulsive purchase without any rational calculations about prices.</a:t>
            </a:r>
          </a:p>
          <a:p>
            <a:pPr marL="0" lvl="0" indent="0" algn="l" rtl="0">
              <a:spcBef>
                <a:spcPts val="600"/>
              </a:spcBef>
              <a:spcAft>
                <a:spcPts val="0"/>
              </a:spcAft>
              <a:buNone/>
            </a:pPr>
            <a:r>
              <a:rPr lang="en-IN" sz="1600" b="1" dirty="0" smtClean="0"/>
              <a:t>(vi) Demand for </a:t>
            </a:r>
            <a:r>
              <a:rPr lang="en-IN" sz="1600" b="1" dirty="0"/>
              <a:t>N</a:t>
            </a:r>
            <a:r>
              <a:rPr lang="en-IN" sz="1600" b="1" dirty="0" smtClean="0"/>
              <a:t>ecessities: </a:t>
            </a:r>
            <a:r>
              <a:rPr lang="en-IN" sz="1600" dirty="0" smtClean="0"/>
              <a:t>The law of demand does not apply much in the case of necessaries of life. Irrespective of price changes, people have to consume the minimum quantities of necessary commodities.</a:t>
            </a:r>
            <a:endParaRPr lang="en-IN" sz="1800" dirty="0" smtClean="0"/>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4095815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lthasar template">
  <a:themeElements>
    <a:clrScheme name="Custom 347">
      <a:dk1>
        <a:srgbClr val="EFEFEF"/>
      </a:dk1>
      <a:lt1>
        <a:srgbClr val="004046"/>
      </a:lt1>
      <a:dk2>
        <a:srgbClr val="6AA84F"/>
      </a:dk2>
      <a:lt2>
        <a:srgbClr val="007074"/>
      </a:lt2>
      <a:accent1>
        <a:srgbClr val="00BFC9"/>
      </a:accent1>
      <a:accent2>
        <a:srgbClr val="00FFFF"/>
      </a:accent2>
      <a:accent3>
        <a:srgbClr val="DDFFFF"/>
      </a:accent3>
      <a:accent4>
        <a:srgbClr val="B6D7A8"/>
      </a:accent4>
      <a:accent5>
        <a:srgbClr val="D9D9D9"/>
      </a:accent5>
      <a:accent6>
        <a:srgbClr val="004046"/>
      </a:accent6>
      <a:hlink>
        <a:srgbClr val="00BFC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1985</TotalTime>
  <Words>962</Words>
  <Application>Microsoft Office PowerPoint</Application>
  <PresentationFormat>On-screen Show (16:9)</PresentationFormat>
  <Paragraphs>68</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Montserrat</vt:lpstr>
      <vt:lpstr>PT Serif</vt:lpstr>
      <vt:lpstr>Georgia</vt:lpstr>
      <vt:lpstr>Abril Fatface</vt:lpstr>
      <vt:lpstr>Balthasar template</vt:lpstr>
      <vt:lpstr>Law of Demand</vt:lpstr>
      <vt:lpstr>Demand!</vt:lpstr>
      <vt:lpstr>Factors affecting the Demand</vt:lpstr>
      <vt:lpstr>Law of Demand</vt:lpstr>
      <vt:lpstr>PowerPoint Presentation</vt:lpstr>
      <vt:lpstr>Why Demand curve Slopes Downward?</vt:lpstr>
      <vt:lpstr>Why Demand curve Slopes Downward?</vt:lpstr>
      <vt:lpstr>Exception to the Law of Demand</vt:lpstr>
      <vt:lpstr>Exception to the Law of Demand</vt:lpstr>
      <vt:lpstr> (Change in Quantity Demanded) Expansion and Contraction of Demand</vt:lpstr>
      <vt:lpstr>(Change in Quantity Demand) Increase and Decrease in Demand</vt:lpstr>
      <vt:lpstr>Elasticity of Demand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 of Demand</dc:title>
  <cp:lastModifiedBy>Ashis Kumar Pradhan</cp:lastModifiedBy>
  <cp:revision>35</cp:revision>
  <dcterms:modified xsi:type="dcterms:W3CDTF">2022-08-24T14:55:13Z</dcterms:modified>
</cp:coreProperties>
</file>