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59" r:id="rId6"/>
    <p:sldId id="261" r:id="rId7"/>
    <p:sldId id="262" r:id="rId8"/>
    <p:sldId id="263" r:id="rId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2967336"/>
            <a:ext cx="6876256" cy="2189856"/>
          </a:xfrm>
          <a:prstGeom prst="rect">
            <a:avLst/>
          </a:prstGeom>
          <a:gradFill flip="none" rotWithShape="1">
            <a:gsLst>
              <a:gs pos="0">
                <a:schemeClr val="bg1">
                  <a:alpha val="0"/>
                </a:schemeClr>
              </a:gs>
              <a:gs pos="50000">
                <a:schemeClr val="bg1">
                  <a:alpha val="86000"/>
                </a:schemeClr>
              </a:gs>
              <a:gs pos="100000">
                <a:schemeClr val="bg1">
                  <a:alpha val="9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4025753" y="4397557"/>
            <a:ext cx="4788024"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tx1">
                    <a:lumMod val="75000"/>
                    <a:lumOff val="25000"/>
                  </a:schemeClr>
                </a:solidFill>
                <a:latin typeface="Georgia" panose="02040502050405020303" pitchFamily="18" charset="0"/>
                <a:cs typeface="Arial" pitchFamily="34" charset="0"/>
              </a:rPr>
              <a:t>Copyright@ Ashis Kumar Pradhan</a:t>
            </a:r>
            <a:endParaRPr kumimoji="0" lang="en-US" altLang="ko-KR" sz="1200" b="1" dirty="0">
              <a:solidFill>
                <a:schemeClr val="tx1">
                  <a:lumMod val="75000"/>
                  <a:lumOff val="25000"/>
                </a:schemeClr>
              </a:solidFill>
              <a:latin typeface="Georgia" panose="02040502050405020303" pitchFamily="18" charset="0"/>
              <a:cs typeface="Arial" pitchFamily="34" charset="0"/>
            </a:endParaRPr>
          </a:p>
        </p:txBody>
      </p:sp>
      <p:sp>
        <p:nvSpPr>
          <p:cNvPr id="5" name="TextBox 1"/>
          <p:cNvSpPr txBox="1">
            <a:spLocks noChangeArrowheads="1"/>
          </p:cNvSpPr>
          <p:nvPr/>
        </p:nvSpPr>
        <p:spPr bwMode="auto">
          <a:xfrm>
            <a:off x="3131840" y="3245429"/>
            <a:ext cx="5681937" cy="646331"/>
          </a:xfrm>
          <a:prstGeom prst="rect">
            <a:avLst/>
          </a:prstGeom>
          <a:noFill/>
          <a:ln w="9525">
            <a:noFill/>
            <a:miter lim="800000"/>
            <a:headEnd/>
            <a:tailEnd/>
          </a:ln>
        </p:spPr>
        <p:txBody>
          <a:bodyPr wrap="square">
            <a:spAutoFit/>
          </a:bodyPr>
          <a:lstStyle/>
          <a:p>
            <a:pPr algn="r"/>
            <a:r>
              <a:rPr lang="en-US" altLang="ko-KR" sz="3600" b="1" dirty="0" smtClean="0">
                <a:solidFill>
                  <a:schemeClr val="tx1">
                    <a:lumMod val="75000"/>
                    <a:lumOff val="25000"/>
                  </a:schemeClr>
                </a:solidFill>
                <a:latin typeface="Georgia" panose="02040502050405020303" pitchFamily="18" charset="0"/>
                <a:ea typeface="맑은 고딕" pitchFamily="50" charset="-127"/>
                <a:cs typeface="Arial" pitchFamily="34" charset="0"/>
              </a:rPr>
              <a:t>Theories of Production</a:t>
            </a:r>
          </a:p>
        </p:txBody>
      </p:sp>
      <p:sp>
        <p:nvSpPr>
          <p:cNvPr id="7" name="TextBox 6">
            <a:hlinkClick r:id="rId2"/>
          </p:cNvPr>
          <p:cNvSpPr txBox="1"/>
          <p:nvPr/>
        </p:nvSpPr>
        <p:spPr>
          <a:xfrm>
            <a:off x="0" y="6597932"/>
            <a:ext cx="9144000" cy="215444"/>
          </a:xfrm>
          <a:prstGeom prst="rect">
            <a:avLst/>
          </a:prstGeom>
          <a:noFill/>
        </p:spPr>
        <p:txBody>
          <a:bodyPr wrap="square" rtlCol="0">
            <a:spAutoFit/>
          </a:bodyPr>
          <a:lstStyle/>
          <a:p>
            <a:pPr algn="ctr"/>
            <a:r>
              <a:rPr lang="en-US" altLang="ko-KR" sz="800" dirty="0" smtClean="0">
                <a:solidFill>
                  <a:schemeClr val="tx1">
                    <a:lumMod val="75000"/>
                    <a:lumOff val="25000"/>
                  </a:schemeClr>
                </a:solidFill>
                <a:latin typeface="Arial" pitchFamily="34" charset="0"/>
                <a:cs typeface="Arial" pitchFamily="34" charset="0"/>
              </a:rPr>
              <a:t>ALLPPT.com _ Free PowerPoint Templates, Diagrams and Charts</a:t>
            </a:r>
            <a:endParaRPr lang="ko-KR" altLang="en-US" sz="800"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941221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latin typeface="Georgia" panose="02040502050405020303" pitchFamily="18" charset="0"/>
              </a:rPr>
              <a:t> Law of Variable Proportion</a:t>
            </a:r>
            <a:endParaRPr lang="ko-KR" altLang="en-US" dirty="0">
              <a:latin typeface="Georgia" panose="02040502050405020303" pitchFamily="18" charset="0"/>
            </a:endParaRPr>
          </a:p>
        </p:txBody>
      </p:sp>
      <p:sp>
        <p:nvSpPr>
          <p:cNvPr id="7" name="Content Placeholder 6"/>
          <p:cNvSpPr>
            <a:spLocks noGrp="1"/>
          </p:cNvSpPr>
          <p:nvPr>
            <p:ph idx="10"/>
          </p:nvPr>
        </p:nvSpPr>
        <p:spPr>
          <a:xfrm>
            <a:off x="467544" y="1628800"/>
            <a:ext cx="8229600" cy="4464496"/>
          </a:xfrm>
        </p:spPr>
        <p:txBody>
          <a:bodyPr/>
          <a:lstStyle/>
          <a:p>
            <a:r>
              <a:rPr lang="en-IN" sz="1800" dirty="0" smtClean="0">
                <a:latin typeface="Georgia" panose="02040502050405020303" pitchFamily="18" charset="0"/>
              </a:rPr>
              <a:t>This law supports short-run production function. This is also known as the law of diminishing returns.</a:t>
            </a:r>
          </a:p>
          <a:p>
            <a:endParaRPr lang="en-IN" sz="1800" dirty="0" smtClean="0">
              <a:latin typeface="Georgia" panose="02040502050405020303" pitchFamily="18" charset="0"/>
            </a:endParaRPr>
          </a:p>
          <a:p>
            <a:r>
              <a:rPr lang="en-IN" sz="1800" dirty="0" smtClean="0">
                <a:latin typeface="Georgia" panose="02040502050405020303" pitchFamily="18" charset="0"/>
              </a:rPr>
              <a:t>In </a:t>
            </a:r>
            <a:r>
              <a:rPr lang="en-IN" sz="1800" dirty="0">
                <a:latin typeface="Georgia" panose="02040502050405020303" pitchFamily="18" charset="0"/>
              </a:rPr>
              <a:t>the short-run the level of production can be changed by changing the factor proportions. </a:t>
            </a:r>
            <a:endParaRPr lang="en-IN" sz="1800" dirty="0" smtClean="0">
              <a:latin typeface="Georgia" panose="02040502050405020303" pitchFamily="18" charset="0"/>
            </a:endParaRPr>
          </a:p>
          <a:p>
            <a:r>
              <a:rPr lang="en-IN" sz="1800" dirty="0" smtClean="0">
                <a:latin typeface="Georgia" panose="02040502050405020303" pitchFamily="18" charset="0"/>
              </a:rPr>
              <a:t>This </a:t>
            </a:r>
            <a:r>
              <a:rPr lang="en-IN" sz="1800" dirty="0">
                <a:latin typeface="Georgia" panose="02040502050405020303" pitchFamily="18" charset="0"/>
              </a:rPr>
              <a:t>law examines the production function with </a:t>
            </a:r>
            <a:r>
              <a:rPr lang="en-IN" sz="1800" dirty="0" smtClean="0">
                <a:latin typeface="Georgia" panose="02040502050405020303" pitchFamily="18" charset="0"/>
              </a:rPr>
              <a:t>one </a:t>
            </a:r>
            <a:r>
              <a:rPr lang="en-IN" sz="1800" dirty="0">
                <a:latin typeface="Georgia" panose="02040502050405020303" pitchFamily="18" charset="0"/>
              </a:rPr>
              <a:t>factor variable, keeping the other factors quantities </a:t>
            </a:r>
            <a:r>
              <a:rPr lang="en-IN" sz="1800" dirty="0" smtClean="0">
                <a:latin typeface="Georgia" panose="02040502050405020303" pitchFamily="18" charset="0"/>
              </a:rPr>
              <a:t>fixed.</a:t>
            </a:r>
          </a:p>
          <a:p>
            <a:endParaRPr lang="en-IN" altLang="ko-KR" sz="1800" dirty="0">
              <a:latin typeface="Georgia" panose="02040502050405020303" pitchFamily="18" charset="0"/>
              <a:cs typeface="Arial" pitchFamily="34" charset="0"/>
            </a:endParaRPr>
          </a:p>
          <a:p>
            <a:pPr marL="342900" indent="-342900">
              <a:buAutoNum type="arabicPeriod"/>
            </a:pPr>
            <a:r>
              <a:rPr lang="en-IN" altLang="ko-KR" sz="1800" dirty="0" smtClean="0">
                <a:latin typeface="Georgia" panose="02040502050405020303" pitchFamily="18" charset="0"/>
                <a:cs typeface="Arial" pitchFamily="34" charset="0"/>
              </a:rPr>
              <a:t>Total Product- It is total output resulting from the efforts of all the factors of production combined together at any time.</a:t>
            </a:r>
          </a:p>
          <a:p>
            <a:pPr marL="342900" indent="-342900">
              <a:buAutoNum type="arabicPeriod"/>
            </a:pPr>
            <a:endParaRPr lang="en-IN" altLang="ko-KR" sz="1800" dirty="0" smtClean="0">
              <a:latin typeface="Georgia" panose="02040502050405020303" pitchFamily="18" charset="0"/>
              <a:cs typeface="Arial" pitchFamily="34" charset="0"/>
            </a:endParaRPr>
          </a:p>
          <a:p>
            <a:r>
              <a:rPr lang="en-IN" altLang="ko-KR" sz="1800" dirty="0" smtClean="0">
                <a:latin typeface="Georgia" panose="02040502050405020303" pitchFamily="18" charset="0"/>
                <a:cs typeface="Arial" pitchFamily="34" charset="0"/>
              </a:rPr>
              <a:t>2. Average Product- It is the total product per unit of the variable factor.</a:t>
            </a:r>
          </a:p>
          <a:p>
            <a:endParaRPr lang="en-IN" altLang="ko-KR" sz="1800" dirty="0" smtClean="0">
              <a:latin typeface="Georgia" panose="02040502050405020303" pitchFamily="18" charset="0"/>
              <a:cs typeface="Arial" pitchFamily="34" charset="0"/>
            </a:endParaRPr>
          </a:p>
          <a:p>
            <a:r>
              <a:rPr lang="en-IN" altLang="ko-KR" sz="1800" dirty="0" smtClean="0">
                <a:latin typeface="Georgia" panose="02040502050405020303" pitchFamily="18" charset="0"/>
                <a:cs typeface="Arial" pitchFamily="34" charset="0"/>
              </a:rPr>
              <a:t>3. Marginal Product- It is the change in the total product per unit of change in the variable factor.</a:t>
            </a:r>
            <a:endParaRPr lang="ko-KR" altLang="en-US" sz="1800" dirty="0">
              <a:latin typeface="Georgia" panose="02040502050405020303" pitchFamily="18" charset="0"/>
              <a:cs typeface="Arial" pitchFamily="34" charset="0"/>
            </a:endParaRPr>
          </a:p>
        </p:txBody>
      </p:sp>
    </p:spTree>
    <p:extLst>
      <p:ext uri="{BB962C8B-B14F-4D97-AF65-F5344CB8AC3E}">
        <p14:creationId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0"/>
            <a:ext cx="7524328" cy="692696"/>
          </a:xfrm>
        </p:spPr>
        <p:txBody>
          <a:bodyPr/>
          <a:lstStyle/>
          <a:p>
            <a:r>
              <a:rPr lang="en-IN" dirty="0" smtClean="0">
                <a:latin typeface="Georgia" panose="02040502050405020303" pitchFamily="18" charset="0"/>
              </a:rPr>
              <a:t>Product Schedule</a:t>
            </a:r>
            <a:endParaRPr lang="en-IN" dirty="0">
              <a:latin typeface="Georgia" panose="02040502050405020303" pitchFamily="18" charset="0"/>
            </a:endParaRPr>
          </a:p>
        </p:txBody>
      </p:sp>
      <p:pic>
        <p:nvPicPr>
          <p:cNvPr id="5" name="Content Placeholder 4"/>
          <p:cNvPicPr>
            <a:picLocks noGrp="1" noChangeAspect="1"/>
          </p:cNvPicPr>
          <p:nvPr>
            <p:ph idx="10"/>
          </p:nvPr>
        </p:nvPicPr>
        <p:blipFill>
          <a:blip r:embed="rId2"/>
          <a:stretch>
            <a:fillRect/>
          </a:stretch>
        </p:blipFill>
        <p:spPr>
          <a:xfrm>
            <a:off x="2123729" y="980728"/>
            <a:ext cx="6563072" cy="3276600"/>
          </a:xfrm>
          <a:prstGeom prst="rect">
            <a:avLst/>
          </a:prstGeom>
        </p:spPr>
      </p:pic>
      <p:sp>
        <p:nvSpPr>
          <p:cNvPr id="6" name="Content Placeholder 6"/>
          <p:cNvSpPr txBox="1">
            <a:spLocks/>
          </p:cNvSpPr>
          <p:nvPr/>
        </p:nvSpPr>
        <p:spPr>
          <a:xfrm>
            <a:off x="1619672" y="4401344"/>
            <a:ext cx="7077472" cy="2340024"/>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800" dirty="0">
              <a:latin typeface="Georgia" panose="02040502050405020303" pitchFamily="18" charset="0"/>
              <a:cs typeface="Arial" pitchFamily="34" charset="0"/>
            </a:endParaRPr>
          </a:p>
        </p:txBody>
      </p:sp>
      <p:sp>
        <p:nvSpPr>
          <p:cNvPr id="8" name="Content Placeholder 6"/>
          <p:cNvSpPr>
            <a:spLocks noGrp="1"/>
          </p:cNvSpPr>
          <p:nvPr>
            <p:ph idx="10"/>
          </p:nvPr>
        </p:nvSpPr>
        <p:spPr>
          <a:xfrm>
            <a:off x="1619672" y="4221088"/>
            <a:ext cx="7077472" cy="2520280"/>
          </a:xfrm>
        </p:spPr>
        <p:txBody>
          <a:bodyPr/>
          <a:lstStyle/>
          <a:p>
            <a:r>
              <a:rPr lang="en-IN" altLang="ko-KR" sz="1600" dirty="0" smtClean="0">
                <a:latin typeface="Georgia" panose="02040502050405020303" pitchFamily="18" charset="0"/>
                <a:cs typeface="Arial" pitchFamily="34" charset="0"/>
              </a:rPr>
              <a:t>The total product goes on rising as more and more units of labour were employed. </a:t>
            </a:r>
          </a:p>
          <a:p>
            <a:r>
              <a:rPr lang="en-IN" altLang="ko-KR" sz="1600" b="1" dirty="0" smtClean="0">
                <a:latin typeface="Georgia" panose="02040502050405020303" pitchFamily="18" charset="0"/>
                <a:cs typeface="Arial" pitchFamily="34" charset="0"/>
              </a:rPr>
              <a:t>Relationship between Average Product and Marginal Product</a:t>
            </a:r>
          </a:p>
          <a:p>
            <a:r>
              <a:rPr lang="en-IN" altLang="ko-KR" sz="1600" dirty="0" smtClean="0">
                <a:latin typeface="Georgia" panose="02040502050405020303" pitchFamily="18" charset="0"/>
                <a:cs typeface="Arial" pitchFamily="34" charset="0"/>
              </a:rPr>
              <a:t>When average product rises as a result of an increase in the quantity of variable input, marginal product is more than the average product.</a:t>
            </a:r>
          </a:p>
          <a:p>
            <a:r>
              <a:rPr lang="en-IN" altLang="ko-KR" sz="1600" dirty="0" smtClean="0">
                <a:latin typeface="Georgia" panose="02040502050405020303" pitchFamily="18" charset="0"/>
                <a:cs typeface="Arial" pitchFamily="34" charset="0"/>
              </a:rPr>
              <a:t>When average product is maximum, marginal product is equal to average product. Marginal product curve </a:t>
            </a:r>
            <a:r>
              <a:rPr lang="en-IN" altLang="ko-KR" sz="1600" dirty="0" smtClean="0">
                <a:latin typeface="Georgia" panose="02040502050405020303" pitchFamily="18" charset="0"/>
                <a:cs typeface="Arial" pitchFamily="34" charset="0"/>
              </a:rPr>
              <a:t>cuts average </a:t>
            </a:r>
            <a:r>
              <a:rPr lang="en-IN" altLang="ko-KR" sz="1600" dirty="0" smtClean="0">
                <a:latin typeface="Georgia" panose="02040502050405020303" pitchFamily="18" charset="0"/>
                <a:cs typeface="Arial" pitchFamily="34" charset="0"/>
              </a:rPr>
              <a:t>product from its maximum.</a:t>
            </a:r>
          </a:p>
          <a:p>
            <a:r>
              <a:rPr lang="en-IN" altLang="ko-KR" sz="1600" dirty="0" smtClean="0">
                <a:latin typeface="Georgia" panose="02040502050405020303" pitchFamily="18" charset="0"/>
                <a:cs typeface="Arial" pitchFamily="34" charset="0"/>
              </a:rPr>
              <a:t>When average product falls, marginal product is less than the average product.</a:t>
            </a:r>
          </a:p>
          <a:p>
            <a:endParaRPr lang="ko-KR" altLang="en-US" sz="1600" b="1" dirty="0">
              <a:latin typeface="Georgia" panose="02040502050405020303" pitchFamily="18" charset="0"/>
              <a:cs typeface="Arial" pitchFamily="34" charset="0"/>
            </a:endParaRPr>
          </a:p>
        </p:txBody>
      </p:sp>
    </p:spTree>
    <p:extLst>
      <p:ext uri="{BB962C8B-B14F-4D97-AF65-F5344CB8AC3E}">
        <p14:creationId xmlns:p14="http://schemas.microsoft.com/office/powerpoint/2010/main" val="2362008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t>
            </a:r>
            <a:r>
              <a:rPr lang="en-US" altLang="ko-KR" dirty="0" smtClean="0">
                <a:latin typeface="Georgia" panose="02040502050405020303" pitchFamily="18" charset="0"/>
              </a:rPr>
              <a:t>Assumptions</a:t>
            </a:r>
            <a:endParaRPr lang="ko-KR" altLang="en-US" dirty="0">
              <a:latin typeface="Georgia" panose="02040502050405020303" pitchFamily="18" charset="0"/>
            </a:endParaRPr>
          </a:p>
        </p:txBody>
      </p:sp>
      <p:sp>
        <p:nvSpPr>
          <p:cNvPr id="13" name="Content Placeholder 12"/>
          <p:cNvSpPr>
            <a:spLocks noGrp="1"/>
          </p:cNvSpPr>
          <p:nvPr>
            <p:ph idx="10"/>
          </p:nvPr>
        </p:nvSpPr>
        <p:spPr>
          <a:xfrm>
            <a:off x="2134072" y="1196752"/>
            <a:ext cx="6563072" cy="4795937"/>
          </a:xfrm>
        </p:spPr>
        <p:txBody>
          <a:bodyPr/>
          <a:lstStyle/>
          <a:p>
            <a:r>
              <a:rPr lang="en-IN" altLang="ko-KR" dirty="0" smtClean="0">
                <a:latin typeface="Georgia" panose="02040502050405020303" pitchFamily="18" charset="0"/>
                <a:cs typeface="Arial" pitchFamily="34" charset="0"/>
              </a:rPr>
              <a:t>1. The state of technology is assumed to be given and constant.</a:t>
            </a:r>
          </a:p>
          <a:p>
            <a:endParaRPr lang="en-IN" altLang="ko-KR" dirty="0">
              <a:latin typeface="Georgia" panose="02040502050405020303" pitchFamily="18" charset="0"/>
              <a:cs typeface="Arial" pitchFamily="34" charset="0"/>
            </a:endParaRPr>
          </a:p>
          <a:p>
            <a:r>
              <a:rPr lang="en-IN" altLang="ko-KR" dirty="0" smtClean="0">
                <a:latin typeface="Georgia" panose="02040502050405020303" pitchFamily="18" charset="0"/>
                <a:cs typeface="Arial" pitchFamily="34" charset="0"/>
              </a:rPr>
              <a:t>2. There must be some inputs whose quantity is kept fixed.</a:t>
            </a:r>
          </a:p>
          <a:p>
            <a:endParaRPr lang="en-IN" altLang="ko-KR" dirty="0">
              <a:latin typeface="Georgia" panose="02040502050405020303" pitchFamily="18" charset="0"/>
              <a:cs typeface="Arial" pitchFamily="34" charset="0"/>
            </a:endParaRPr>
          </a:p>
          <a:p>
            <a:r>
              <a:rPr lang="en-IN" altLang="ko-KR" dirty="0" smtClean="0">
                <a:latin typeface="Georgia" panose="02040502050405020303" pitchFamily="18" charset="0"/>
                <a:cs typeface="Arial" pitchFamily="34" charset="0"/>
              </a:rPr>
              <a:t>3. The law is not applied to those cases where the factors must be used in fixed proportions to yield output..</a:t>
            </a:r>
          </a:p>
          <a:p>
            <a:endParaRPr lang="en-IN" altLang="ko-KR" dirty="0">
              <a:latin typeface="Georgia" panose="02040502050405020303" pitchFamily="18" charset="0"/>
              <a:cs typeface="Arial" pitchFamily="34" charset="0"/>
            </a:endParaRPr>
          </a:p>
          <a:p>
            <a:r>
              <a:rPr lang="en-IN" altLang="ko-KR" dirty="0" smtClean="0">
                <a:latin typeface="Georgia" panose="02040502050405020303" pitchFamily="18" charset="0"/>
                <a:cs typeface="Arial" pitchFamily="34" charset="0"/>
              </a:rPr>
              <a:t>4. We consider only the physical inputs and outputs and not economic profitability in monetary terms.</a:t>
            </a:r>
          </a:p>
          <a:p>
            <a:endParaRPr lang="en-IN" altLang="ko-KR" dirty="0">
              <a:latin typeface="Arial" pitchFamily="34" charset="0"/>
              <a:cs typeface="Arial" pitchFamily="34" charset="0"/>
            </a:endParaRPr>
          </a:p>
          <a:p>
            <a:endParaRPr lang="en-IN" altLang="ko-KR" dirty="0" smtClean="0">
              <a:latin typeface="Arial" pitchFamily="34" charset="0"/>
              <a:cs typeface="Arial" pitchFamily="34" charset="0"/>
            </a:endParaRPr>
          </a:p>
          <a:p>
            <a:endParaRPr lang="en-IN" altLang="ko-KR" dirty="0">
              <a:latin typeface="Arial" pitchFamily="34" charset="0"/>
              <a:cs typeface="Arial" pitchFamily="34" charset="0"/>
            </a:endParaRPr>
          </a:p>
          <a:p>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val="36596743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0"/>
          </p:nvPr>
        </p:nvPicPr>
        <p:blipFill>
          <a:blip r:embed="rId2"/>
          <a:stretch>
            <a:fillRect/>
          </a:stretch>
        </p:blipFill>
        <p:spPr>
          <a:xfrm>
            <a:off x="2843808" y="1124744"/>
            <a:ext cx="5842992" cy="3556769"/>
          </a:xfrm>
          <a:prstGeom prst="rect">
            <a:avLst/>
          </a:prstGeom>
        </p:spPr>
      </p:pic>
      <p:sp>
        <p:nvSpPr>
          <p:cNvPr id="6" name="Content Placeholder 12"/>
          <p:cNvSpPr>
            <a:spLocks noGrp="1"/>
          </p:cNvSpPr>
          <p:nvPr>
            <p:ph idx="10"/>
          </p:nvPr>
        </p:nvSpPr>
        <p:spPr>
          <a:xfrm>
            <a:off x="2134072" y="4753743"/>
            <a:ext cx="6563072" cy="1483569"/>
          </a:xfrm>
        </p:spPr>
        <p:txBody>
          <a:bodyPr/>
          <a:lstStyle/>
          <a:p>
            <a:endParaRPr lang="en-IN" altLang="ko-KR" dirty="0">
              <a:latin typeface="Arial" pitchFamily="34" charset="0"/>
              <a:cs typeface="Arial" pitchFamily="34" charset="0"/>
            </a:endParaRPr>
          </a:p>
          <a:p>
            <a:endParaRPr lang="en-IN" altLang="ko-KR" dirty="0" smtClean="0">
              <a:latin typeface="Arial" pitchFamily="34" charset="0"/>
              <a:cs typeface="Arial" pitchFamily="34" charset="0"/>
            </a:endParaRPr>
          </a:p>
          <a:p>
            <a:endParaRPr lang="en-IN" altLang="ko-KR" dirty="0">
              <a:latin typeface="Arial" pitchFamily="34" charset="0"/>
              <a:cs typeface="Arial" pitchFamily="34" charset="0"/>
            </a:endParaRPr>
          </a:p>
          <a:p>
            <a:endParaRPr lang="ko-KR" altLang="en-US" dirty="0">
              <a:latin typeface="Arial" pitchFamily="34" charset="0"/>
              <a:cs typeface="Arial" pitchFamily="34" charset="0"/>
            </a:endParaRPr>
          </a:p>
        </p:txBody>
      </p:sp>
      <p:sp>
        <p:nvSpPr>
          <p:cNvPr id="7" name="Content Placeholder 3"/>
          <p:cNvSpPr>
            <a:spLocks noGrp="1"/>
          </p:cNvSpPr>
          <p:nvPr>
            <p:ph idx="10"/>
          </p:nvPr>
        </p:nvSpPr>
        <p:spPr>
          <a:xfrm>
            <a:off x="2134072" y="4681512"/>
            <a:ext cx="6563072" cy="2059855"/>
          </a:xfrm>
        </p:spPr>
        <p:txBody>
          <a:bodyPr/>
          <a:lstStyle/>
          <a:p>
            <a:r>
              <a:rPr lang="en-IN" dirty="0" smtClean="0">
                <a:latin typeface="Georgia" panose="02040502050405020303" pitchFamily="18" charset="0"/>
              </a:rPr>
              <a:t>The law states that as we increase the quantity of one input which is combined with other fixed inputs, the marginal product of the variable input must eventually decline. In other words, an increase in the variable inputs, given the state of technology, cause output to increase, but after certain point the additional output resulting from the same addition of extra inputs become less and less.</a:t>
            </a:r>
            <a:endParaRPr lang="en-IN" dirty="0">
              <a:latin typeface="Georgia" panose="02040502050405020303" pitchFamily="18" charset="0"/>
            </a:endParaRPr>
          </a:p>
        </p:txBody>
      </p:sp>
    </p:spTree>
    <p:extLst>
      <p:ext uri="{BB962C8B-B14F-4D97-AF65-F5344CB8AC3E}">
        <p14:creationId xmlns:p14="http://schemas.microsoft.com/office/powerpoint/2010/main" val="38877498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0"/>
            <a:ext cx="7740352" cy="1069514"/>
          </a:xfrm>
        </p:spPr>
        <p:txBody>
          <a:bodyPr/>
          <a:lstStyle/>
          <a:p>
            <a:r>
              <a:rPr lang="en-IN" dirty="0">
                <a:latin typeface="Georgia" panose="02040502050405020303" pitchFamily="18" charset="0"/>
              </a:rPr>
              <a:t>Stages of </a:t>
            </a:r>
            <a:r>
              <a:rPr lang="en-IN" dirty="0" smtClean="0">
                <a:latin typeface="Georgia" panose="02040502050405020303" pitchFamily="18" charset="0"/>
              </a:rPr>
              <a:t>the Law of Variable Proportion</a:t>
            </a:r>
            <a:endParaRPr lang="en-IN" dirty="0">
              <a:latin typeface="Georgia" panose="02040502050405020303" pitchFamily="18" charset="0"/>
            </a:endParaRPr>
          </a:p>
        </p:txBody>
      </p:sp>
      <p:sp>
        <p:nvSpPr>
          <p:cNvPr id="4" name="Content Placeholder 3"/>
          <p:cNvSpPr>
            <a:spLocks noGrp="1"/>
          </p:cNvSpPr>
          <p:nvPr>
            <p:ph idx="10"/>
          </p:nvPr>
        </p:nvSpPr>
        <p:spPr>
          <a:xfrm>
            <a:off x="2134072" y="1268760"/>
            <a:ext cx="6563072" cy="5472608"/>
          </a:xfrm>
        </p:spPr>
        <p:txBody>
          <a:bodyPr/>
          <a:lstStyle/>
          <a:p>
            <a:r>
              <a:rPr lang="en-IN" b="1" dirty="0" smtClean="0">
                <a:latin typeface="Georgia" panose="02040502050405020303" pitchFamily="18" charset="0"/>
              </a:rPr>
              <a:t>Stage 1: Law of increasing returns</a:t>
            </a:r>
          </a:p>
          <a:p>
            <a:r>
              <a:rPr lang="en-IN" dirty="0" smtClean="0">
                <a:latin typeface="Georgia" panose="02040502050405020303" pitchFamily="18" charset="0"/>
              </a:rPr>
              <a:t>In this stage, total product increases at an increasing rate </a:t>
            </a:r>
            <a:r>
              <a:rPr lang="en-IN" dirty="0" err="1" smtClean="0">
                <a:latin typeface="Georgia" panose="02040502050405020303" pitchFamily="18" charset="0"/>
              </a:rPr>
              <a:t>upto</a:t>
            </a:r>
            <a:r>
              <a:rPr lang="en-IN" dirty="0" smtClean="0">
                <a:latin typeface="Georgia" panose="02040502050405020303" pitchFamily="18" charset="0"/>
              </a:rPr>
              <a:t> point F and then increases at a diminishing rate until the end of stage 1. Marginal product also rises and reaches its maximum at point F and the average product curve continues to rise. After point F the marginal product starts falling but remains positive. At the end of stage 1 average product curve reaches at its maximum.</a:t>
            </a:r>
          </a:p>
          <a:p>
            <a:endParaRPr lang="en-IN" dirty="0">
              <a:latin typeface="Georgia" panose="02040502050405020303" pitchFamily="18" charset="0"/>
            </a:endParaRPr>
          </a:p>
          <a:p>
            <a:r>
              <a:rPr lang="en-IN" b="1" dirty="0" smtClean="0">
                <a:latin typeface="Georgia" panose="02040502050405020303" pitchFamily="18" charset="0"/>
              </a:rPr>
              <a:t>Stage 2: Law of diminishing returns</a:t>
            </a:r>
          </a:p>
          <a:p>
            <a:r>
              <a:rPr lang="en-IN" dirty="0" smtClean="0">
                <a:latin typeface="Georgia" panose="02040502050405020303" pitchFamily="18" charset="0"/>
              </a:rPr>
              <a:t>In this stage, the total product continues to increase at a diminishing rate until it reaches its maximum point H, where the second stage ends. Both average product and marginal product falls throughout but remains positive. At the end of the stage the marginal product of the variable factor becomes zero while the total product reaches its maximum. </a:t>
            </a:r>
          </a:p>
          <a:p>
            <a:endParaRPr lang="en-IN" dirty="0">
              <a:latin typeface="Georgia" panose="02040502050405020303" pitchFamily="18" charset="0"/>
            </a:endParaRPr>
          </a:p>
          <a:p>
            <a:r>
              <a:rPr lang="en-IN" b="1" dirty="0" smtClean="0">
                <a:latin typeface="Georgia" panose="02040502050405020303" pitchFamily="18" charset="0"/>
              </a:rPr>
              <a:t>Stage 3: Law of negative returns</a:t>
            </a:r>
          </a:p>
          <a:p>
            <a:r>
              <a:rPr lang="en-IN" dirty="0" smtClean="0">
                <a:latin typeface="Georgia" panose="02040502050405020303" pitchFamily="18" charset="0"/>
              </a:rPr>
              <a:t>In this stage, total product declines, marginal product turns negative and average product continues to decline. This stage is called the stage of negative returns because the marginal product of the variable factor is negative during this stage.</a:t>
            </a:r>
            <a:endParaRPr lang="en-IN" dirty="0">
              <a:latin typeface="Georgia" panose="02040502050405020303" pitchFamily="18" charset="0"/>
            </a:endParaRPr>
          </a:p>
        </p:txBody>
      </p:sp>
    </p:spTree>
    <p:extLst>
      <p:ext uri="{BB962C8B-B14F-4D97-AF65-F5344CB8AC3E}">
        <p14:creationId xmlns:p14="http://schemas.microsoft.com/office/powerpoint/2010/main" val="2388135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Georgia" panose="02040502050405020303" pitchFamily="18" charset="0"/>
              </a:rPr>
              <a:t>Law of Returns to Scale</a:t>
            </a:r>
            <a:endParaRPr lang="en-IN" dirty="0">
              <a:latin typeface="Georgia" panose="02040502050405020303" pitchFamily="18" charset="0"/>
            </a:endParaRPr>
          </a:p>
        </p:txBody>
      </p:sp>
      <p:sp>
        <p:nvSpPr>
          <p:cNvPr id="4" name="Content Placeholder 3"/>
          <p:cNvSpPr>
            <a:spLocks noGrp="1"/>
          </p:cNvSpPr>
          <p:nvPr>
            <p:ph idx="10"/>
          </p:nvPr>
        </p:nvSpPr>
        <p:spPr>
          <a:xfrm>
            <a:off x="1979712" y="1052736"/>
            <a:ext cx="6717432" cy="5688632"/>
          </a:xfrm>
        </p:spPr>
        <p:txBody>
          <a:bodyPr/>
          <a:lstStyle/>
          <a:p>
            <a:r>
              <a:rPr lang="en-IN" dirty="0" smtClean="0"/>
              <a:t>This law studies the production in a long run.</a:t>
            </a:r>
            <a:endParaRPr lang="en-IN" dirty="0"/>
          </a:p>
          <a:p>
            <a:r>
              <a:rPr lang="en-IN" dirty="0" smtClean="0"/>
              <a:t>It is the study of changes in output when all factors of production in a particular production function are increased together. Or what is the behaviour of output in response to a change in scale.</a:t>
            </a:r>
          </a:p>
          <a:p>
            <a:endParaRPr lang="en-IN" dirty="0"/>
          </a:p>
          <a:p>
            <a:r>
              <a:rPr lang="en-IN" b="1" dirty="0" smtClean="0"/>
              <a:t>Increasing returns to scale: </a:t>
            </a:r>
            <a:r>
              <a:rPr lang="en-IN" dirty="0" smtClean="0"/>
              <a:t>The output increases in a greater proportion than the increase in inputs. </a:t>
            </a:r>
          </a:p>
          <a:p>
            <a:endParaRPr lang="en-IN" dirty="0" smtClean="0"/>
          </a:p>
          <a:p>
            <a:r>
              <a:rPr lang="en-IN" b="1" dirty="0" smtClean="0"/>
              <a:t>Constant returns to scale: </a:t>
            </a:r>
            <a:r>
              <a:rPr lang="en-IN" dirty="0" smtClean="0"/>
              <a:t>It means that with the increase in the scale in some proportion, output increases in the same proportion. It is also called as “Linear homogeneous production function”.</a:t>
            </a:r>
          </a:p>
          <a:p>
            <a:endParaRPr lang="en-IN" dirty="0" smtClean="0"/>
          </a:p>
          <a:p>
            <a:r>
              <a:rPr lang="en-IN" b="1" dirty="0" smtClean="0"/>
              <a:t>Diminishing returns to scale: </a:t>
            </a:r>
            <a:r>
              <a:rPr lang="en-IN" dirty="0" smtClean="0"/>
              <a:t>When the output increases in a smaller proportion with an increase in all inputs, decreasing returns are said to prevail.</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509120"/>
            <a:ext cx="3456384" cy="2348880"/>
          </a:xfrm>
          <a:prstGeom prst="rect">
            <a:avLst/>
          </a:prstGeom>
        </p:spPr>
      </p:pic>
    </p:spTree>
    <p:extLst>
      <p:ext uri="{BB962C8B-B14F-4D97-AF65-F5344CB8AC3E}">
        <p14:creationId xmlns:p14="http://schemas.microsoft.com/office/powerpoint/2010/main" val="573857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2995</TotalTime>
  <Words>705</Words>
  <Application>Microsoft Office PowerPoint</Application>
  <PresentationFormat>On-screen Show (4:3)</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맑은 고딕</vt:lpstr>
      <vt:lpstr>Arial</vt:lpstr>
      <vt:lpstr>Calibri</vt:lpstr>
      <vt:lpstr>Georgia</vt:lpstr>
      <vt:lpstr>Office Theme</vt:lpstr>
      <vt:lpstr>Custom Design</vt:lpstr>
      <vt:lpstr>PowerPoint Presentation</vt:lpstr>
      <vt:lpstr> Law of Variable Proportion</vt:lpstr>
      <vt:lpstr>Product Schedule</vt:lpstr>
      <vt:lpstr> Assumptions</vt:lpstr>
      <vt:lpstr>PowerPoint Presentation</vt:lpstr>
      <vt:lpstr>Stages of the Law of Variable Proportion</vt:lpstr>
      <vt:lpstr>Law of Returns to Scale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Ashis Kumar Pradhan</cp:lastModifiedBy>
  <cp:revision>54</cp:revision>
  <dcterms:created xsi:type="dcterms:W3CDTF">2014-04-01T16:35:38Z</dcterms:created>
  <dcterms:modified xsi:type="dcterms:W3CDTF">2021-10-23T05:49:05Z</dcterms:modified>
</cp:coreProperties>
</file>