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0"/>
  </p:notesMasterIdLst>
  <p:sldIdLst>
    <p:sldId id="256" r:id="rId2"/>
    <p:sldId id="261" r:id="rId3"/>
    <p:sldId id="279" r:id="rId4"/>
    <p:sldId id="280" r:id="rId5"/>
    <p:sldId id="281" r:id="rId6"/>
    <p:sldId id="282" r:id="rId7"/>
    <p:sldId id="283" r:id="rId8"/>
    <p:sldId id="284" r:id="rId9"/>
    <p:sldId id="285" r:id="rId10"/>
    <p:sldId id="286" r:id="rId11"/>
    <p:sldId id="275" r:id="rId12"/>
    <p:sldId id="287" r:id="rId13"/>
    <p:sldId id="289" r:id="rId14"/>
    <p:sldId id="290" r:id="rId15"/>
    <p:sldId id="291" r:id="rId16"/>
    <p:sldId id="288" r:id="rId17"/>
    <p:sldId id="292" r:id="rId18"/>
    <p:sldId id="293"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FF29"/>
    <a:srgbClr val="C80064"/>
    <a:srgbClr val="C33A1F"/>
    <a:srgbClr val="0000CC"/>
    <a:srgbClr val="FF2549"/>
    <a:srgbClr val="007033"/>
    <a:srgbClr val="003635"/>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94660"/>
  </p:normalViewPr>
  <p:slideViewPr>
    <p:cSldViewPr snapToGrid="0">
      <p:cViewPr varScale="1">
        <p:scale>
          <a:sx n="92" d="100"/>
          <a:sy n="92" d="100"/>
        </p:scale>
        <p:origin x="792"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3/15/2021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92826" y="2352366"/>
            <a:ext cx="7005484" cy="1496963"/>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1216739" y="1224114"/>
            <a:ext cx="7382308"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3/15/2021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90705"/>
            <a:ext cx="8259098" cy="763526"/>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27356"/>
            <a:ext cx="8246070" cy="3451120"/>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01762" y="318046"/>
            <a:ext cx="6489566"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197510" y="1069258"/>
            <a:ext cx="6511411" cy="3619239"/>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3/15/2021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0067" y="242150"/>
            <a:ext cx="8093365"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77641"/>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50038"/>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77641"/>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50038"/>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3/15/2021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istart.rajasthan.gov.in/" TargetMode="External"/><Relationship Id="rId2" Type="http://schemas.openxmlformats.org/officeDocument/2006/relationships/hyperlink" Target="http://www.elevate.bengaluruite.biz/elevate/ForIdea2PoC.ph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startupindia.gov.in/content/sih/en/about_startup_portal.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tartupindia.gov.in/content/sih/en/reources/l-d-listing.html" TargetMode="External"/><Relationship Id="rId2" Type="http://schemas.openxmlformats.org/officeDocument/2006/relationships/hyperlink" Target="https://www.startupindia.gov.in/content/sih/en/learning-and-development_v2.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75709" y="2411361"/>
            <a:ext cx="5985164" cy="1334728"/>
          </a:xfrm>
        </p:spPr>
        <p:txBody>
          <a:bodyPr>
            <a:normAutofit/>
          </a:bodyPr>
          <a:lstStyle/>
          <a:p>
            <a:r>
              <a:rPr lang="en-US" sz="1600" dirty="0" err="1">
                <a:latin typeface="Georgia" panose="02040502050405020303" pitchFamily="18" charset="0"/>
              </a:rPr>
              <a:t>C</a:t>
            </a:r>
            <a:r>
              <a:rPr lang="en-US" sz="1600" dirty="0" err="1" smtClean="0">
                <a:latin typeface="Georgia" panose="02040502050405020303" pitchFamily="18" charset="0"/>
              </a:rPr>
              <a:t>opyright@Ashis</a:t>
            </a:r>
            <a:r>
              <a:rPr lang="en-US" sz="1600" dirty="0" smtClean="0">
                <a:latin typeface="Georgia" panose="02040502050405020303" pitchFamily="18" charset="0"/>
              </a:rPr>
              <a:t> Kumar Pradhan</a:t>
            </a:r>
            <a:endParaRPr lang="en-US" sz="1600" dirty="0">
              <a:latin typeface="Georgia" panose="02040502050405020303" pitchFamily="18" charset="0"/>
            </a:endParaRPr>
          </a:p>
        </p:txBody>
      </p:sp>
      <p:sp>
        <p:nvSpPr>
          <p:cNvPr id="3" name="Subtitle 2"/>
          <p:cNvSpPr>
            <a:spLocks noGrp="1"/>
          </p:cNvSpPr>
          <p:nvPr>
            <p:ph type="subTitle" idx="1"/>
          </p:nvPr>
        </p:nvSpPr>
        <p:spPr>
          <a:xfrm>
            <a:off x="3075709" y="716973"/>
            <a:ext cx="5985164" cy="1126569"/>
          </a:xfrm>
        </p:spPr>
        <p:txBody>
          <a:bodyPr>
            <a:normAutofit/>
          </a:bodyPr>
          <a:lstStyle/>
          <a:p>
            <a:pPr algn="ctr"/>
            <a:r>
              <a:rPr lang="en-US" dirty="0" err="1" smtClean="0">
                <a:latin typeface="Georgia" panose="02040502050405020303" pitchFamily="18" charset="0"/>
              </a:rPr>
              <a:t>Lec</a:t>
            </a:r>
            <a:r>
              <a:rPr lang="en-US" dirty="0" smtClean="0">
                <a:latin typeface="Georgia" panose="02040502050405020303" pitchFamily="18" charset="0"/>
              </a:rPr>
              <a:t> </a:t>
            </a:r>
            <a:r>
              <a:rPr lang="en-US" dirty="0" smtClean="0">
                <a:latin typeface="Georgia" panose="02040502050405020303" pitchFamily="18" charset="0"/>
              </a:rPr>
              <a:t>11</a:t>
            </a:r>
            <a:r>
              <a:rPr lang="en-US" dirty="0" smtClean="0">
                <a:latin typeface="Georgia" panose="02040502050405020303" pitchFamily="18" charset="0"/>
              </a:rPr>
              <a:t>: Procedures for the startup and fundraising</a:t>
            </a:r>
            <a:endParaRPr lang="en-US" dirty="0">
              <a:latin typeface="Georgia" panose="02040502050405020303" pitchFamily="18"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latin typeface="Times New Roman" panose="02020603050405020304" pitchFamily="18" charset="0"/>
                <a:cs typeface="Times New Roman" panose="02020603050405020304" pitchFamily="18" charset="0"/>
              </a:rPr>
              <a:t>Stages of </a:t>
            </a:r>
            <a:r>
              <a:rPr lang="en-IN" b="1" dirty="0" err="1" smtClean="0">
                <a:effectLst/>
                <a:latin typeface="Times New Roman" panose="02020603050405020304" pitchFamily="18" charset="0"/>
                <a:cs typeface="Times New Roman" panose="02020603050405020304" pitchFamily="18" charset="0"/>
              </a:rPr>
              <a:t>Startups</a:t>
            </a:r>
            <a:endParaRPr lang="en-IN" dirty="0">
              <a:latin typeface="Georgia" panose="02040502050405020303" pitchFamily="18" charset="0"/>
            </a:endParaRPr>
          </a:p>
        </p:txBody>
      </p:sp>
      <p:sp>
        <p:nvSpPr>
          <p:cNvPr id="3" name="Content Placeholder 2"/>
          <p:cNvSpPr>
            <a:spLocks noGrp="1"/>
          </p:cNvSpPr>
          <p:nvPr>
            <p:ph idx="1"/>
          </p:nvPr>
        </p:nvSpPr>
        <p:spPr/>
        <p:txBody>
          <a:bodyPr>
            <a:normAutofit/>
          </a:bodyPr>
          <a:lstStyle/>
          <a:p>
            <a:pPr fontAlgn="base"/>
            <a:r>
              <a:rPr lang="en-IN" sz="1600" b="1" dirty="0">
                <a:latin typeface="Times New Roman" panose="02020603050405020304" pitchFamily="18" charset="0"/>
                <a:cs typeface="Times New Roman" panose="02020603050405020304" pitchFamily="18" charset="0"/>
              </a:rPr>
              <a:t>Scaling/Series B &amp; Above Stage</a:t>
            </a:r>
          </a:p>
          <a:p>
            <a:pPr fontAlgn="base"/>
            <a:r>
              <a:rPr lang="en-IN" sz="1600" dirty="0">
                <a:latin typeface="Times New Roman" panose="02020603050405020304" pitchFamily="18" charset="0"/>
                <a:cs typeface="Times New Roman" panose="02020603050405020304" pitchFamily="18" charset="0"/>
              </a:rPr>
              <a:t>At this stage, the </a:t>
            </a:r>
            <a:r>
              <a:rPr lang="en-IN" sz="1600" dirty="0" err="1">
                <a:latin typeface="Times New Roman" panose="02020603050405020304" pitchFamily="18" charset="0"/>
                <a:cs typeface="Times New Roman" panose="02020603050405020304" pitchFamily="18" charset="0"/>
              </a:rPr>
              <a:t>startup</a:t>
            </a:r>
            <a:r>
              <a:rPr lang="en-IN" sz="1600" dirty="0">
                <a:latin typeface="Times New Roman" panose="02020603050405020304" pitchFamily="18" charset="0"/>
                <a:cs typeface="Times New Roman" panose="02020603050405020304" pitchFamily="18" charset="0"/>
              </a:rPr>
              <a:t> is experiencing fast rate of market growth and increasing revenues. Common funding sources utilized by </a:t>
            </a:r>
            <a:r>
              <a:rPr lang="en-IN" sz="1600" dirty="0" err="1">
                <a:latin typeface="Times New Roman" panose="02020603050405020304" pitchFamily="18" charset="0"/>
                <a:cs typeface="Times New Roman" panose="02020603050405020304" pitchFamily="18" charset="0"/>
              </a:rPr>
              <a:t>startups</a:t>
            </a:r>
            <a:r>
              <a:rPr lang="en-IN" sz="1600" dirty="0">
                <a:latin typeface="Times New Roman" panose="02020603050405020304" pitchFamily="18" charset="0"/>
                <a:cs typeface="Times New Roman" panose="02020603050405020304" pitchFamily="18" charset="0"/>
              </a:rPr>
              <a:t> in this stage are:</a:t>
            </a:r>
          </a:p>
          <a:p>
            <a:pPr fontAlgn="base"/>
            <a:r>
              <a:rPr lang="en-IN" sz="1600" b="1" dirty="0">
                <a:latin typeface="Times New Roman" panose="02020603050405020304" pitchFamily="18" charset="0"/>
                <a:cs typeface="Times New Roman" panose="02020603050405020304" pitchFamily="18" charset="0"/>
              </a:rPr>
              <a:t>Venture Capital Funds:</a:t>
            </a:r>
            <a:r>
              <a:rPr lang="en-IN" sz="1600" dirty="0">
                <a:latin typeface="Times New Roman" panose="02020603050405020304" pitchFamily="18" charset="0"/>
                <a:cs typeface="Times New Roman" panose="02020603050405020304" pitchFamily="18" charset="0"/>
              </a:rPr>
              <a:t> VC funds with larger ticket size in their investment thesis provide funding for late stage </a:t>
            </a:r>
            <a:r>
              <a:rPr lang="en-IN" sz="1600" dirty="0" err="1">
                <a:latin typeface="Times New Roman" panose="02020603050405020304" pitchFamily="18" charset="0"/>
                <a:cs typeface="Times New Roman" panose="02020603050405020304" pitchFamily="18" charset="0"/>
              </a:rPr>
              <a:t>startups</a:t>
            </a:r>
            <a:r>
              <a:rPr lang="en-IN" sz="1600" dirty="0">
                <a:latin typeface="Times New Roman" panose="02020603050405020304" pitchFamily="18" charset="0"/>
                <a:cs typeface="Times New Roman" panose="02020603050405020304" pitchFamily="18" charset="0"/>
              </a:rPr>
              <a:t>. It is recommended to approach these funds only after the </a:t>
            </a:r>
            <a:r>
              <a:rPr lang="en-IN" sz="1600" dirty="0" err="1">
                <a:latin typeface="Times New Roman" panose="02020603050405020304" pitchFamily="18" charset="0"/>
                <a:cs typeface="Times New Roman" panose="02020603050405020304" pitchFamily="18" charset="0"/>
              </a:rPr>
              <a:t>startup</a:t>
            </a:r>
            <a:r>
              <a:rPr lang="en-IN" sz="1600" dirty="0">
                <a:latin typeface="Times New Roman" panose="02020603050405020304" pitchFamily="18" charset="0"/>
                <a:cs typeface="Times New Roman" panose="02020603050405020304" pitchFamily="18" charset="0"/>
              </a:rPr>
              <a:t> has generated significant market traction. A pool of VCs may come together and fund a </a:t>
            </a:r>
            <a:r>
              <a:rPr lang="en-IN" sz="1600" dirty="0" err="1">
                <a:latin typeface="Times New Roman" panose="02020603050405020304" pitchFamily="18" charset="0"/>
                <a:cs typeface="Times New Roman" panose="02020603050405020304" pitchFamily="18" charset="0"/>
              </a:rPr>
              <a:t>startup</a:t>
            </a:r>
            <a:r>
              <a:rPr lang="en-IN" sz="1600" dirty="0">
                <a:latin typeface="Times New Roman" panose="02020603050405020304" pitchFamily="18" charset="0"/>
                <a:cs typeface="Times New Roman" panose="02020603050405020304" pitchFamily="18" charset="0"/>
              </a:rPr>
              <a:t> as well.</a:t>
            </a:r>
          </a:p>
          <a:p>
            <a:pPr fontAlgn="base"/>
            <a:r>
              <a:rPr lang="en-IN" sz="1600" b="1" dirty="0">
                <a:latin typeface="Times New Roman" panose="02020603050405020304" pitchFamily="18" charset="0"/>
                <a:cs typeface="Times New Roman" panose="02020603050405020304" pitchFamily="18" charset="0"/>
              </a:rPr>
              <a:t>Private Equity/Investment Firms:</a:t>
            </a:r>
            <a:r>
              <a:rPr lang="en-IN" sz="1600" dirty="0">
                <a:latin typeface="Times New Roman" panose="02020603050405020304" pitchFamily="18" charset="0"/>
                <a:cs typeface="Times New Roman" panose="02020603050405020304" pitchFamily="18" charset="0"/>
              </a:rPr>
              <a:t> Private equity/Investment firms generally do not fund </a:t>
            </a:r>
            <a:r>
              <a:rPr lang="en-IN" sz="1600" dirty="0" err="1">
                <a:latin typeface="Times New Roman" panose="02020603050405020304" pitchFamily="18" charset="0"/>
                <a:cs typeface="Times New Roman" panose="02020603050405020304" pitchFamily="18" charset="0"/>
              </a:rPr>
              <a:t>startups</a:t>
            </a:r>
            <a:r>
              <a:rPr lang="en-IN" sz="1600" dirty="0">
                <a:latin typeface="Times New Roman" panose="02020603050405020304" pitchFamily="18" charset="0"/>
                <a:cs typeface="Times New Roman" panose="02020603050405020304" pitchFamily="18" charset="0"/>
              </a:rPr>
              <a:t> however, lately some private equity and investment firms have been providing funds for fast-growing late-stage </a:t>
            </a:r>
            <a:r>
              <a:rPr lang="en-IN" sz="1600" dirty="0" err="1">
                <a:latin typeface="Times New Roman" panose="02020603050405020304" pitchFamily="18" charset="0"/>
                <a:cs typeface="Times New Roman" panose="02020603050405020304" pitchFamily="18" charset="0"/>
              </a:rPr>
              <a:t>startups</a:t>
            </a:r>
            <a:r>
              <a:rPr lang="en-IN" sz="1600" dirty="0">
                <a:latin typeface="Times New Roman" panose="02020603050405020304" pitchFamily="18" charset="0"/>
                <a:cs typeface="Times New Roman" panose="02020603050405020304" pitchFamily="18" charset="0"/>
              </a:rPr>
              <a:t> who have maintained a consistent growth record.</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38421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Initial Public </a:t>
            </a:r>
            <a:r>
              <a:rPr lang="en-IN" b="1" dirty="0" smtClean="0">
                <a:latin typeface="Times New Roman" panose="02020603050405020304" pitchFamily="18" charset="0"/>
                <a:cs typeface="Times New Roman" panose="02020603050405020304" pitchFamily="18" charset="0"/>
              </a:rPr>
              <a:t>Offering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fontAlgn="base"/>
            <a:r>
              <a:rPr lang="en-IN" sz="1600" dirty="0" smtClean="0">
                <a:latin typeface="Times New Roman" panose="02020603050405020304" pitchFamily="18" charset="0"/>
                <a:cs typeface="Times New Roman" panose="02020603050405020304" pitchFamily="18" charset="0"/>
              </a:rPr>
              <a:t>This is applicable when a </a:t>
            </a:r>
            <a:r>
              <a:rPr lang="en-IN" sz="1600" dirty="0" err="1">
                <a:latin typeface="Times New Roman" panose="02020603050405020304" pitchFamily="18" charset="0"/>
                <a:cs typeface="Times New Roman" panose="02020603050405020304" pitchFamily="18" charset="0"/>
              </a:rPr>
              <a:t>startup</a:t>
            </a:r>
            <a:r>
              <a:rPr lang="en-IN" sz="1600" dirty="0">
                <a:latin typeface="Times New Roman" panose="02020603050405020304" pitchFamily="18" charset="0"/>
                <a:cs typeface="Times New Roman" panose="02020603050405020304" pitchFamily="18" charset="0"/>
              </a:rPr>
              <a:t> lists on stock market for the first time. Since the public listing process is elaborate and replete with statutory formalities, it is generally undertaken by </a:t>
            </a:r>
            <a:r>
              <a:rPr lang="en-IN" sz="1600" dirty="0" err="1">
                <a:latin typeface="Times New Roman" panose="02020603050405020304" pitchFamily="18" charset="0"/>
                <a:cs typeface="Times New Roman" panose="02020603050405020304" pitchFamily="18" charset="0"/>
              </a:rPr>
              <a:t>startups</a:t>
            </a:r>
            <a:r>
              <a:rPr lang="en-IN" sz="1600" dirty="0">
                <a:latin typeface="Times New Roman" panose="02020603050405020304" pitchFamily="18" charset="0"/>
                <a:cs typeface="Times New Roman" panose="02020603050405020304" pitchFamily="18" charset="0"/>
              </a:rPr>
              <a:t> with an impressive track record of profits and who are growing at a steady pace. One of the benefits of an IPO is that a public listing at times can increase the credibility of the </a:t>
            </a:r>
            <a:r>
              <a:rPr lang="en-IN" sz="1600" dirty="0" err="1">
                <a:latin typeface="Times New Roman" panose="02020603050405020304" pitchFamily="18" charset="0"/>
                <a:cs typeface="Times New Roman" panose="02020603050405020304" pitchFamily="18" charset="0"/>
              </a:rPr>
              <a:t>startup</a:t>
            </a:r>
            <a:r>
              <a:rPr lang="en-IN" sz="1600" dirty="0">
                <a:latin typeface="Times New Roman" panose="02020603050405020304" pitchFamily="18" charset="0"/>
                <a:cs typeface="Times New Roman" panose="02020603050405020304" pitchFamily="18" charset="0"/>
              </a:rPr>
              <a:t> and be a good exit opportunity for stakeholders.</a:t>
            </a:r>
          </a:p>
          <a:p>
            <a:pPr fontAlgn="base"/>
            <a:r>
              <a:rPr lang="en-IN" sz="1600" dirty="0">
                <a:latin typeface="Times New Roman" panose="02020603050405020304" pitchFamily="18" charset="0"/>
                <a:cs typeface="Times New Roman" panose="02020603050405020304" pitchFamily="18" charset="0"/>
              </a:rPr>
              <a:t>Any Angel investor, VC, or PE fund may buy out investors of a previous round to get their equity share as well. Also, there are various State Policies also which help the </a:t>
            </a:r>
            <a:r>
              <a:rPr lang="en-IN" sz="1600" dirty="0" err="1">
                <a:latin typeface="Times New Roman" panose="02020603050405020304" pitchFamily="18" charset="0"/>
                <a:cs typeface="Times New Roman" panose="02020603050405020304" pitchFamily="18" charset="0"/>
              </a:rPr>
              <a:t>startups</a:t>
            </a:r>
            <a:r>
              <a:rPr lang="en-IN" sz="1600" dirty="0">
                <a:latin typeface="Times New Roman" panose="02020603050405020304" pitchFamily="18" charset="0"/>
                <a:cs typeface="Times New Roman" panose="02020603050405020304" pitchFamily="18" charset="0"/>
              </a:rPr>
              <a:t> in various phases of funding or give them incentives and allowances to help them </a:t>
            </a:r>
            <a:r>
              <a:rPr lang="en-IN" sz="1600" dirty="0" smtClean="0">
                <a:latin typeface="Times New Roman" panose="02020603050405020304" pitchFamily="18" charset="0"/>
                <a:cs typeface="Times New Roman" panose="02020603050405020304" pitchFamily="18" charset="0"/>
              </a:rPr>
              <a:t>grow.</a:t>
            </a:r>
            <a:endParaRPr lang="en-IN" sz="1600" dirty="0">
              <a:latin typeface="Times New Roman" panose="02020603050405020304" pitchFamily="18" charset="0"/>
              <a:cs typeface="Times New Roman" panose="02020603050405020304" pitchFamily="18" charset="0"/>
            </a:endParaRPr>
          </a:p>
          <a:p>
            <a:endParaRPr lang="en-IN" sz="1600" dirty="0" smtClean="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6043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smtClean="0">
                <a:effectLst/>
                <a:latin typeface="Times New Roman" panose="02020603050405020304" pitchFamily="18" charset="0"/>
                <a:cs typeface="Times New Roman" panose="02020603050405020304" pitchFamily="18" charset="0"/>
              </a:rPr>
              <a:t>State </a:t>
            </a:r>
            <a:r>
              <a:rPr lang="en-IN" b="1" dirty="0">
                <a:effectLst/>
                <a:latin typeface="Times New Roman" panose="02020603050405020304" pitchFamily="18" charset="0"/>
                <a:cs typeface="Times New Roman" panose="02020603050405020304" pitchFamily="18" charset="0"/>
              </a:rPr>
              <a:t>Policies</a:t>
            </a:r>
          </a:p>
        </p:txBody>
      </p:sp>
      <p:sp>
        <p:nvSpPr>
          <p:cNvPr id="3" name="Content Placeholder 2"/>
          <p:cNvSpPr>
            <a:spLocks noGrp="1"/>
          </p:cNvSpPr>
          <p:nvPr>
            <p:ph idx="1"/>
          </p:nvPr>
        </p:nvSpPr>
        <p:spPr/>
        <p:txBody>
          <a:bodyPr>
            <a:normAutofit fontScale="47500" lnSpcReduction="20000"/>
          </a:bodyPr>
          <a:lstStyle/>
          <a:p>
            <a:pPr fontAlgn="base"/>
            <a:r>
              <a:rPr lang="en-IN" dirty="0">
                <a:latin typeface="Times New Roman" panose="02020603050405020304" pitchFamily="18" charset="0"/>
                <a:cs typeface="Times New Roman" panose="02020603050405020304" pitchFamily="18" charset="0"/>
              </a:rPr>
              <a:t>There are various initiatives by the respective states that are taken to help accelerate the growth of </a:t>
            </a:r>
            <a:r>
              <a:rPr lang="en-IN" dirty="0" err="1">
                <a:latin typeface="Times New Roman" panose="02020603050405020304" pitchFamily="18" charset="0"/>
                <a:cs typeface="Times New Roman" panose="02020603050405020304" pitchFamily="18" charset="0"/>
              </a:rPr>
              <a:t>startups</a:t>
            </a:r>
            <a:r>
              <a:rPr lang="en-IN" dirty="0">
                <a:latin typeface="Times New Roman" panose="02020603050405020304" pitchFamily="18" charset="0"/>
                <a:cs typeface="Times New Roman" panose="02020603050405020304" pitchFamily="18" charset="0"/>
              </a:rPr>
              <a:t> in various states. They proactively work towards helping the </a:t>
            </a:r>
            <a:r>
              <a:rPr lang="en-IN" dirty="0" err="1">
                <a:latin typeface="Times New Roman" panose="02020603050405020304" pitchFamily="18" charset="0"/>
                <a:cs typeface="Times New Roman" panose="02020603050405020304" pitchFamily="18" charset="0"/>
              </a:rPr>
              <a:t>startups</a:t>
            </a:r>
            <a:r>
              <a:rPr lang="en-IN" dirty="0">
                <a:latin typeface="Times New Roman" panose="02020603050405020304" pitchFamily="18" charset="0"/>
                <a:cs typeface="Times New Roman" panose="02020603050405020304" pitchFamily="18" charset="0"/>
              </a:rPr>
              <a:t> and the entrepreneurs in their ventures by giving them relaxation in building Angel Network, State funded grants, Matching Loans, Success Fee for fundraising. Various initiatives have been taken by States like Karnataka for setting up Idea2POC and Rajasthan for setting up </a:t>
            </a:r>
            <a:r>
              <a:rPr lang="en-IN" dirty="0" err="1">
                <a:latin typeface="Times New Roman" panose="02020603050405020304" pitchFamily="18" charset="0"/>
                <a:cs typeface="Times New Roman" panose="02020603050405020304" pitchFamily="18" charset="0"/>
              </a:rPr>
              <a:t>Istart</a:t>
            </a:r>
            <a:r>
              <a:rPr lang="en-IN" dirty="0">
                <a:latin typeface="Times New Roman" panose="02020603050405020304" pitchFamily="18" charset="0"/>
                <a:cs typeface="Times New Roman" panose="02020603050405020304" pitchFamily="18" charset="0"/>
              </a:rPr>
              <a:t> etc.</a:t>
            </a:r>
          </a:p>
          <a:p>
            <a:pPr fontAlgn="base"/>
            <a:r>
              <a:rPr lang="en-IN" dirty="0">
                <a:latin typeface="Times New Roman" panose="02020603050405020304" pitchFamily="18" charset="0"/>
                <a:cs typeface="Times New Roman" panose="02020603050405020304" pitchFamily="18" charset="0"/>
              </a:rPr>
              <a:t>The following are some initiatives by the states:</a:t>
            </a:r>
          </a:p>
          <a:p>
            <a:pPr fontAlgn="base"/>
            <a:r>
              <a:rPr lang="en-IN" b="1" dirty="0">
                <a:latin typeface="Times New Roman" panose="02020603050405020304" pitchFamily="18" charset="0"/>
                <a:cs typeface="Times New Roman" panose="02020603050405020304" pitchFamily="18" charset="0"/>
              </a:rPr>
              <a:t>Karnataka:</a:t>
            </a:r>
            <a:r>
              <a:rPr lang="en-IN" dirty="0">
                <a:latin typeface="Times New Roman" panose="02020603050405020304" pitchFamily="18" charset="0"/>
                <a:cs typeface="Times New Roman" panose="02020603050405020304" pitchFamily="18" charset="0"/>
              </a:rPr>
              <a:t> Government of Karnataka provides seed funding under the ‘Idea2PoC’ scheme of </a:t>
            </a:r>
            <a:r>
              <a:rPr lang="en-IN" dirty="0" err="1">
                <a:latin typeface="Times New Roman" panose="02020603050405020304" pitchFamily="18" charset="0"/>
                <a:cs typeface="Times New Roman" panose="02020603050405020304" pitchFamily="18" charset="0"/>
              </a:rPr>
              <a:t>Startup</a:t>
            </a:r>
            <a:r>
              <a:rPr lang="en-IN" dirty="0">
                <a:latin typeface="Times New Roman" panose="02020603050405020304" pitchFamily="18" charset="0"/>
                <a:cs typeface="Times New Roman" panose="02020603050405020304" pitchFamily="18" charset="0"/>
              </a:rPr>
              <a:t> Policy of Karnataka 2015-20. </a:t>
            </a:r>
            <a:r>
              <a:rPr lang="en-IN" i="1" dirty="0">
                <a:latin typeface="Times New Roman" panose="02020603050405020304" pitchFamily="18" charset="0"/>
                <a:cs typeface="Times New Roman" panose="02020603050405020304" pitchFamily="18" charset="0"/>
              </a:rPr>
              <a:t>Idea2POC</a:t>
            </a:r>
            <a:r>
              <a:rPr lang="en-IN" dirty="0">
                <a:latin typeface="Times New Roman" panose="02020603050405020304" pitchFamily="18" charset="0"/>
                <a:cs typeface="Times New Roman" panose="02020603050405020304" pitchFamily="18" charset="0"/>
              </a:rPr>
              <a:t> is given in the form of Grant-in-aid but limited to a one-time grant of up to INR 50 lakhs. Aspiring entrepreneurs can apply for the scheme incentive during call for proposal through an online portal. The website also mentions the required eligibility criteria. </a:t>
            </a:r>
            <a:r>
              <a:rPr lang="en-IN" dirty="0">
                <a:latin typeface="Times New Roman" panose="02020603050405020304" pitchFamily="18" charset="0"/>
                <a:cs typeface="Times New Roman" panose="02020603050405020304" pitchFamily="18" charset="0"/>
                <a:hlinkClick r:id="rId2"/>
              </a:rPr>
              <a:t>Portal Link</a:t>
            </a:r>
            <a:endParaRPr lang="en-IN" dirty="0">
              <a:latin typeface="Times New Roman" panose="02020603050405020304" pitchFamily="18" charset="0"/>
              <a:cs typeface="Times New Roman" panose="02020603050405020304" pitchFamily="18" charset="0"/>
            </a:endParaRPr>
          </a:p>
          <a:p>
            <a:pPr fontAlgn="base"/>
            <a:r>
              <a:rPr lang="en-IN" b="1" dirty="0">
                <a:latin typeface="Times New Roman" panose="02020603050405020304" pitchFamily="18" charset="0"/>
                <a:cs typeface="Times New Roman" panose="02020603050405020304" pitchFamily="18" charset="0"/>
              </a:rPr>
              <a:t>Gujarat</a:t>
            </a:r>
            <a:r>
              <a:rPr lang="en-IN" dirty="0">
                <a:latin typeface="Times New Roman" panose="02020603050405020304" pitchFamily="18" charset="0"/>
                <a:cs typeface="Times New Roman" panose="02020603050405020304" pitchFamily="18" charset="0"/>
              </a:rPr>
              <a:t>: State </a:t>
            </a:r>
            <a:r>
              <a:rPr lang="en-IN" dirty="0" err="1" smtClean="0">
                <a:latin typeface="Times New Roman" panose="02020603050405020304" pitchFamily="18" charset="0"/>
                <a:cs typeface="Times New Roman" panose="02020603050405020304" pitchFamily="18" charset="0"/>
              </a:rPr>
              <a:t>Governme</a:t>
            </a:r>
            <a:r>
              <a:rPr lang="en-IN" dirty="0">
                <a:hlinkClick r:id="rId2"/>
              </a:rPr>
              <a:t> Portal Link </a:t>
            </a:r>
            <a:r>
              <a:rPr lang="en-IN" dirty="0" err="1" smtClean="0">
                <a:latin typeface="Times New Roman" panose="02020603050405020304" pitchFamily="18" charset="0"/>
                <a:cs typeface="Times New Roman" panose="02020603050405020304" pitchFamily="18" charset="0"/>
              </a:rPr>
              <a:t>nt</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provides seed funding to </a:t>
            </a:r>
            <a:r>
              <a:rPr lang="en-IN" dirty="0" err="1">
                <a:latin typeface="Times New Roman" panose="02020603050405020304" pitchFamily="18" charset="0"/>
                <a:cs typeface="Times New Roman" panose="02020603050405020304" pitchFamily="18" charset="0"/>
              </a:rPr>
              <a:t>startups</a:t>
            </a:r>
            <a:r>
              <a:rPr lang="en-IN" dirty="0">
                <a:latin typeface="Times New Roman" panose="02020603050405020304" pitchFamily="18" charset="0"/>
                <a:cs typeface="Times New Roman" panose="02020603050405020304" pitchFamily="18" charset="0"/>
              </a:rPr>
              <a:t> in the form of Sustenance Allowance, Product Development Assistance and Marketing Assistance. An amount of INR  10 Lacs is provided as seed funding</a:t>
            </a:r>
          </a:p>
          <a:p>
            <a:pPr fontAlgn="base"/>
            <a:r>
              <a:rPr lang="en-IN" b="1" dirty="0">
                <a:latin typeface="Times New Roman" panose="02020603050405020304" pitchFamily="18" charset="0"/>
                <a:cs typeface="Times New Roman" panose="02020603050405020304" pitchFamily="18" charset="0"/>
              </a:rPr>
              <a:t>Jammu and Kashmir</a:t>
            </a:r>
            <a:r>
              <a:rPr lang="en-IN" dirty="0">
                <a:latin typeface="Times New Roman" panose="02020603050405020304" pitchFamily="18" charset="0"/>
                <a:cs typeface="Times New Roman" panose="02020603050405020304" pitchFamily="18" charset="0"/>
              </a:rPr>
              <a:t>: Government of J&amp;K has launched Seed Capital Fund Scheme under which Seed Money up to maximum INR 10 Lacs the project cost is provided to eligible prospective entrepreneurs to </a:t>
            </a:r>
            <a:r>
              <a:rPr lang="en-IN" dirty="0" err="1">
                <a:latin typeface="Times New Roman" panose="02020603050405020304" pitchFamily="18" charset="0"/>
                <a:cs typeface="Times New Roman" panose="02020603050405020304" pitchFamily="18" charset="0"/>
              </a:rPr>
              <a:t>kickstart</a:t>
            </a:r>
            <a:r>
              <a:rPr lang="en-IN" dirty="0">
                <a:latin typeface="Times New Roman" panose="02020603050405020304" pitchFamily="18" charset="0"/>
                <a:cs typeface="Times New Roman" panose="02020603050405020304" pitchFamily="18" charset="0"/>
              </a:rPr>
              <a:t> their ventures</a:t>
            </a:r>
          </a:p>
          <a:p>
            <a:pPr fontAlgn="base"/>
            <a:r>
              <a:rPr lang="en-IN" b="1" dirty="0">
                <a:latin typeface="Times New Roman" panose="02020603050405020304" pitchFamily="18" charset="0"/>
                <a:cs typeface="Times New Roman" panose="02020603050405020304" pitchFamily="18" charset="0"/>
              </a:rPr>
              <a:t>Rajasthan:</a:t>
            </a:r>
            <a:r>
              <a:rPr lang="en-IN" dirty="0">
                <a:latin typeface="Times New Roman" panose="02020603050405020304" pitchFamily="18" charset="0"/>
                <a:cs typeface="Times New Roman" panose="02020603050405020304" pitchFamily="18" charset="0"/>
              </a:rPr>
              <a:t> Government of Rajasthan provides seed funding in form of monthly sustenance allowance under the ‘Assistance for </a:t>
            </a:r>
            <a:r>
              <a:rPr lang="en-IN" dirty="0" err="1">
                <a:latin typeface="Times New Roman" panose="02020603050405020304" pitchFamily="18" charset="0"/>
                <a:cs typeface="Times New Roman" panose="02020603050405020304" pitchFamily="18" charset="0"/>
              </a:rPr>
              <a:t>Startup</a:t>
            </a:r>
            <a:r>
              <a:rPr lang="en-IN" dirty="0">
                <a:latin typeface="Times New Roman" panose="02020603050405020304" pitchFamily="18" charset="0"/>
                <a:cs typeface="Times New Roman" panose="02020603050405020304" pitchFamily="18" charset="0"/>
              </a:rPr>
              <a:t> at Idea or prototype stage’ of Rajasthan </a:t>
            </a:r>
            <a:r>
              <a:rPr lang="en-IN" dirty="0" err="1">
                <a:latin typeface="Times New Roman" panose="02020603050405020304" pitchFamily="18" charset="0"/>
                <a:cs typeface="Times New Roman" panose="02020603050405020304" pitchFamily="18" charset="0"/>
              </a:rPr>
              <a:t>Startup</a:t>
            </a:r>
            <a:r>
              <a:rPr lang="en-IN" dirty="0">
                <a:latin typeface="Times New Roman" panose="02020603050405020304" pitchFamily="18" charset="0"/>
                <a:cs typeface="Times New Roman" panose="02020603050405020304" pitchFamily="18" charset="0"/>
              </a:rPr>
              <a:t> Policy 2015. All eligible </a:t>
            </a:r>
            <a:r>
              <a:rPr lang="en-IN" dirty="0" err="1">
                <a:latin typeface="Times New Roman" panose="02020603050405020304" pitchFamily="18" charset="0"/>
                <a:cs typeface="Times New Roman" panose="02020603050405020304" pitchFamily="18" charset="0"/>
              </a:rPr>
              <a:t>startups</a:t>
            </a:r>
            <a:r>
              <a:rPr lang="en-IN" dirty="0">
                <a:latin typeface="Times New Roman" panose="02020603050405020304" pitchFamily="18" charset="0"/>
                <a:cs typeface="Times New Roman" panose="02020603050405020304" pitchFamily="18" charset="0"/>
              </a:rPr>
              <a:t> can apply for seed funding through their </a:t>
            </a:r>
            <a:r>
              <a:rPr lang="en-IN" dirty="0" err="1">
                <a:latin typeface="Times New Roman" panose="02020603050405020304" pitchFamily="18" charset="0"/>
                <a:cs typeface="Times New Roman" panose="02020603050405020304" pitchFamily="18" charset="0"/>
              </a:rPr>
              <a:t>iStart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Startup</a:t>
            </a:r>
            <a:r>
              <a:rPr lang="en-IN" dirty="0">
                <a:latin typeface="Times New Roman" panose="02020603050405020304" pitchFamily="18" charset="0"/>
                <a:cs typeface="Times New Roman" panose="02020603050405020304" pitchFamily="18" charset="0"/>
              </a:rPr>
              <a:t> dashboard. </a:t>
            </a:r>
            <a:r>
              <a:rPr lang="en-IN" dirty="0">
                <a:latin typeface="Times New Roman" panose="02020603050405020304" pitchFamily="18" charset="0"/>
                <a:cs typeface="Times New Roman" panose="02020603050405020304" pitchFamily="18" charset="0"/>
                <a:hlinkClick r:id="rId3"/>
              </a:rPr>
              <a:t>Portal Link</a:t>
            </a:r>
            <a:endParaRPr lang="en-IN" dirty="0">
              <a:latin typeface="Times New Roman" panose="02020603050405020304" pitchFamily="18" charset="0"/>
              <a:cs typeface="Times New Roman" panose="02020603050405020304" pitchFamily="18" charset="0"/>
            </a:endParaRPr>
          </a:p>
          <a:p>
            <a:endParaRPr lang="en-IN" sz="1600" dirty="0" smtClean="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73414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smtClean="0">
                <a:effectLst/>
                <a:latin typeface="Times New Roman" panose="02020603050405020304" pitchFamily="18" charset="0"/>
                <a:cs typeface="Times New Roman" panose="02020603050405020304" pitchFamily="18" charset="0"/>
              </a:rPr>
              <a:t>How to raise Funding?</a:t>
            </a:r>
            <a:endParaRPr lang="en-IN" b="1"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62500" lnSpcReduction="20000"/>
          </a:bodyPr>
          <a:lstStyle/>
          <a:p>
            <a:endParaRPr lang="en-IN" sz="1600" dirty="0" smtClean="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The entrepreneur must be willing to put in the effort and have the patience that a successful fund-raising round requires. The fund-raising process can be broken down into the following steps:</a:t>
            </a:r>
          </a:p>
          <a:p>
            <a:pPr fontAlgn="base"/>
            <a:r>
              <a:rPr lang="en-IN" b="1" dirty="0">
                <a:latin typeface="Times New Roman" panose="02020603050405020304" pitchFamily="18" charset="0"/>
                <a:cs typeface="Times New Roman" panose="02020603050405020304" pitchFamily="18" charset="0"/>
              </a:rPr>
              <a:t>Assessing Need for Funding:</a:t>
            </a:r>
          </a:p>
          <a:p>
            <a:pPr fontAlgn="base"/>
            <a:r>
              <a:rPr lang="en-IN" dirty="0">
                <a:latin typeface="Times New Roman" panose="02020603050405020304" pitchFamily="18" charset="0"/>
                <a:cs typeface="Times New Roman" panose="02020603050405020304" pitchFamily="18" charset="0"/>
              </a:rPr>
              <a:t>The </a:t>
            </a:r>
            <a:r>
              <a:rPr lang="en-IN" dirty="0" err="1">
                <a:latin typeface="Times New Roman" panose="02020603050405020304" pitchFamily="18" charset="0"/>
                <a:cs typeface="Times New Roman" panose="02020603050405020304" pitchFamily="18" charset="0"/>
              </a:rPr>
              <a:t>startup</a:t>
            </a:r>
            <a:r>
              <a:rPr lang="en-IN" dirty="0">
                <a:latin typeface="Times New Roman" panose="02020603050405020304" pitchFamily="18" charset="0"/>
                <a:cs typeface="Times New Roman" panose="02020603050405020304" pitchFamily="18" charset="0"/>
              </a:rPr>
              <a:t> needs to assess why the funding is required, and the right amount to be raised. The </a:t>
            </a:r>
            <a:r>
              <a:rPr lang="en-IN" dirty="0" err="1">
                <a:latin typeface="Times New Roman" panose="02020603050405020304" pitchFamily="18" charset="0"/>
                <a:cs typeface="Times New Roman" panose="02020603050405020304" pitchFamily="18" charset="0"/>
              </a:rPr>
              <a:t>startup</a:t>
            </a:r>
            <a:r>
              <a:rPr lang="en-IN" dirty="0">
                <a:latin typeface="Times New Roman" panose="02020603050405020304" pitchFamily="18" charset="0"/>
                <a:cs typeface="Times New Roman" panose="02020603050405020304" pitchFamily="18" charset="0"/>
              </a:rPr>
              <a:t> should develop a milestone-based plan with clear timelines regarding what the </a:t>
            </a:r>
            <a:r>
              <a:rPr lang="en-IN" dirty="0" err="1">
                <a:latin typeface="Times New Roman" panose="02020603050405020304" pitchFamily="18" charset="0"/>
                <a:cs typeface="Times New Roman" panose="02020603050405020304" pitchFamily="18" charset="0"/>
              </a:rPr>
              <a:t>startup</a:t>
            </a:r>
            <a:r>
              <a:rPr lang="en-IN" dirty="0">
                <a:latin typeface="Times New Roman" panose="02020603050405020304" pitchFamily="18" charset="0"/>
                <a:cs typeface="Times New Roman" panose="02020603050405020304" pitchFamily="18" charset="0"/>
              </a:rPr>
              <a:t> wishes to do in the next 2, 4, and 10 years. A financial forecast is a carefully constructed projection of company development over a given time period, taking into consideration projected sales data, as well as market and economic indicators. The cost of Production, Prototype Development, Research, Manufacturing </a:t>
            </a:r>
            <a:r>
              <a:rPr lang="en-IN" dirty="0" err="1">
                <a:latin typeface="Times New Roman" panose="02020603050405020304" pitchFamily="18" charset="0"/>
                <a:cs typeface="Times New Roman" panose="02020603050405020304" pitchFamily="18" charset="0"/>
              </a:rPr>
              <a:t>etc</a:t>
            </a:r>
            <a:r>
              <a:rPr lang="en-IN" dirty="0">
                <a:latin typeface="Times New Roman" panose="02020603050405020304" pitchFamily="18" charset="0"/>
                <a:cs typeface="Times New Roman" panose="02020603050405020304" pitchFamily="18" charset="0"/>
              </a:rPr>
              <a:t> should be planned well. Basis this, the </a:t>
            </a:r>
            <a:r>
              <a:rPr lang="en-IN" dirty="0" err="1">
                <a:latin typeface="Times New Roman" panose="02020603050405020304" pitchFamily="18" charset="0"/>
                <a:cs typeface="Times New Roman" panose="02020603050405020304" pitchFamily="18" charset="0"/>
              </a:rPr>
              <a:t>startup</a:t>
            </a:r>
            <a:r>
              <a:rPr lang="en-IN" dirty="0">
                <a:latin typeface="Times New Roman" panose="02020603050405020304" pitchFamily="18" charset="0"/>
                <a:cs typeface="Times New Roman" panose="02020603050405020304" pitchFamily="18" charset="0"/>
              </a:rPr>
              <a:t> can decide what the next round of investment will be for.</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0552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smtClean="0">
                <a:effectLst/>
                <a:latin typeface="Times New Roman" panose="02020603050405020304" pitchFamily="18" charset="0"/>
                <a:cs typeface="Times New Roman" panose="02020603050405020304" pitchFamily="18" charset="0"/>
              </a:rPr>
              <a:t>How to raise Funding?</a:t>
            </a:r>
            <a:endParaRPr lang="en-IN" b="1"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pPr fontAlgn="base"/>
            <a:r>
              <a:rPr lang="en-IN" b="1" dirty="0">
                <a:latin typeface="Times New Roman" panose="02020603050405020304" pitchFamily="18" charset="0"/>
                <a:cs typeface="Times New Roman" panose="02020603050405020304" pitchFamily="18" charset="0"/>
              </a:rPr>
              <a:t>Assessing Investment Readiness:</a:t>
            </a:r>
          </a:p>
          <a:p>
            <a:pPr fontAlgn="base"/>
            <a:r>
              <a:rPr lang="en-IN" dirty="0">
                <a:latin typeface="Times New Roman" panose="02020603050405020304" pitchFamily="18" charset="0"/>
                <a:cs typeface="Times New Roman" panose="02020603050405020304" pitchFamily="18" charset="0"/>
              </a:rPr>
              <a:t>While it is important to identify your requirement of funding, it is also equally important to understand if your </a:t>
            </a:r>
            <a:r>
              <a:rPr lang="en-IN" dirty="0" err="1">
                <a:latin typeface="Times New Roman" panose="02020603050405020304" pitchFamily="18" charset="0"/>
                <a:cs typeface="Times New Roman" panose="02020603050405020304" pitchFamily="18" charset="0"/>
              </a:rPr>
              <a:t>startup</a:t>
            </a:r>
            <a:r>
              <a:rPr lang="en-IN" dirty="0">
                <a:latin typeface="Times New Roman" panose="02020603050405020304" pitchFamily="18" charset="0"/>
                <a:cs typeface="Times New Roman" panose="02020603050405020304" pitchFamily="18" charset="0"/>
              </a:rPr>
              <a:t> is ready to raise funds. Any investor will take you seriously if they are convinced about your revenue projections and their returns. Investors are generally looking for the following in potential investee </a:t>
            </a:r>
            <a:r>
              <a:rPr lang="en-IN" dirty="0" err="1">
                <a:latin typeface="Times New Roman" panose="02020603050405020304" pitchFamily="18" charset="0"/>
                <a:cs typeface="Times New Roman" panose="02020603050405020304" pitchFamily="18" charset="0"/>
              </a:rPr>
              <a:t>startups</a:t>
            </a:r>
            <a:r>
              <a:rPr lang="en-IN" dirty="0">
                <a:latin typeface="Times New Roman" panose="02020603050405020304" pitchFamily="18" charset="0"/>
                <a:cs typeface="Times New Roman" panose="02020603050405020304" pitchFamily="18" charset="0"/>
              </a:rPr>
              <a:t>:</a:t>
            </a:r>
          </a:p>
          <a:p>
            <a:pPr fontAlgn="base"/>
            <a:r>
              <a:rPr lang="en-IN" dirty="0">
                <a:latin typeface="Times New Roman" panose="02020603050405020304" pitchFamily="18" charset="0"/>
                <a:cs typeface="Times New Roman" panose="02020603050405020304" pitchFamily="18" charset="0"/>
              </a:rPr>
              <a:t>Revenue growth and market position</a:t>
            </a:r>
          </a:p>
          <a:p>
            <a:pPr fontAlgn="base"/>
            <a:r>
              <a:rPr lang="en-IN" dirty="0">
                <a:latin typeface="Times New Roman" panose="02020603050405020304" pitchFamily="18" charset="0"/>
                <a:cs typeface="Times New Roman" panose="02020603050405020304" pitchFamily="18" charset="0"/>
              </a:rPr>
              <a:t>Favourable return on investment</a:t>
            </a:r>
          </a:p>
          <a:p>
            <a:pPr fontAlgn="base"/>
            <a:r>
              <a:rPr lang="en-IN" dirty="0">
                <a:latin typeface="Times New Roman" panose="02020603050405020304" pitchFamily="18" charset="0"/>
                <a:cs typeface="Times New Roman" panose="02020603050405020304" pitchFamily="18" charset="0"/>
              </a:rPr>
              <a:t>Time to break-even and profitability</a:t>
            </a:r>
          </a:p>
          <a:p>
            <a:pPr fontAlgn="base"/>
            <a:r>
              <a:rPr lang="en-IN" dirty="0">
                <a:latin typeface="Times New Roman" panose="02020603050405020304" pitchFamily="18" charset="0"/>
                <a:cs typeface="Times New Roman" panose="02020603050405020304" pitchFamily="18" charset="0"/>
              </a:rPr>
              <a:t>Uniqueness of the </a:t>
            </a:r>
            <a:r>
              <a:rPr lang="en-IN" dirty="0" err="1">
                <a:latin typeface="Times New Roman" panose="02020603050405020304" pitchFamily="18" charset="0"/>
                <a:cs typeface="Times New Roman" panose="02020603050405020304" pitchFamily="18" charset="0"/>
              </a:rPr>
              <a:t>startup</a:t>
            </a:r>
            <a:r>
              <a:rPr lang="en-IN" dirty="0">
                <a:latin typeface="Times New Roman" panose="02020603050405020304" pitchFamily="18" charset="0"/>
                <a:cs typeface="Times New Roman" panose="02020603050405020304" pitchFamily="18" charset="0"/>
              </a:rPr>
              <a:t> and competitive advantage</a:t>
            </a:r>
          </a:p>
          <a:p>
            <a:pPr fontAlgn="base"/>
            <a:r>
              <a:rPr lang="en-IN" dirty="0">
                <a:latin typeface="Times New Roman" panose="02020603050405020304" pitchFamily="18" charset="0"/>
                <a:cs typeface="Times New Roman" panose="02020603050405020304" pitchFamily="18" charset="0"/>
              </a:rPr>
              <a:t>The entrepreneurs’ vision and future plans</a:t>
            </a:r>
          </a:p>
          <a:p>
            <a:pPr fontAlgn="base"/>
            <a:r>
              <a:rPr lang="en-IN" dirty="0">
                <a:latin typeface="Times New Roman" panose="02020603050405020304" pitchFamily="18" charset="0"/>
                <a:cs typeface="Times New Roman" panose="02020603050405020304" pitchFamily="18" charset="0"/>
              </a:rPr>
              <a:t>Reliable, passionate, and talented team</a:t>
            </a:r>
          </a:p>
          <a:p>
            <a:endParaRPr lang="en-IN" sz="1600" dirty="0" smtClean="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09375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effectLst/>
                <a:latin typeface="Times New Roman" panose="02020603050405020304" pitchFamily="18" charset="0"/>
                <a:cs typeface="Times New Roman" panose="02020603050405020304" pitchFamily="18" charset="0"/>
              </a:rPr>
              <a:t>How to raise Funding?</a:t>
            </a:r>
            <a:endParaRPr lang="en-IN" b="1"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fontAlgn="base"/>
            <a:r>
              <a:rPr lang="en-IN" sz="1600" b="1" dirty="0">
                <a:latin typeface="Times New Roman" panose="02020603050405020304" pitchFamily="18" charset="0"/>
                <a:cs typeface="Times New Roman" panose="02020603050405020304" pitchFamily="18" charset="0"/>
              </a:rPr>
              <a:t>Preparation of </a:t>
            </a:r>
            <a:r>
              <a:rPr lang="en-IN" sz="1600" b="1" dirty="0" err="1">
                <a:latin typeface="Times New Roman" panose="02020603050405020304" pitchFamily="18" charset="0"/>
                <a:cs typeface="Times New Roman" panose="02020603050405020304" pitchFamily="18" charset="0"/>
              </a:rPr>
              <a:t>Pitchdeck</a:t>
            </a:r>
            <a:r>
              <a:rPr lang="en-IN" sz="1600" b="1" dirty="0">
                <a:latin typeface="Times New Roman" panose="02020603050405020304" pitchFamily="18" charset="0"/>
                <a:cs typeface="Times New Roman" panose="02020603050405020304" pitchFamily="18" charset="0"/>
              </a:rPr>
              <a:t>:</a:t>
            </a:r>
          </a:p>
          <a:p>
            <a:pPr fontAlgn="base"/>
            <a:r>
              <a:rPr lang="en-IN" sz="1600" dirty="0">
                <a:latin typeface="Times New Roman" panose="02020603050405020304" pitchFamily="18" charset="0"/>
                <a:cs typeface="Times New Roman" panose="02020603050405020304" pitchFamily="18" charset="0"/>
              </a:rPr>
              <a:t>A </a:t>
            </a:r>
            <a:r>
              <a:rPr lang="en-IN" sz="1600" dirty="0" err="1">
                <a:latin typeface="Times New Roman" panose="02020603050405020304" pitchFamily="18" charset="0"/>
                <a:cs typeface="Times New Roman" panose="02020603050405020304" pitchFamily="18" charset="0"/>
              </a:rPr>
              <a:t>pitchdeck</a:t>
            </a:r>
            <a:r>
              <a:rPr lang="en-IN" sz="1600" dirty="0">
                <a:latin typeface="Times New Roman" panose="02020603050405020304" pitchFamily="18" charset="0"/>
                <a:cs typeface="Times New Roman" panose="02020603050405020304" pitchFamily="18" charset="0"/>
              </a:rPr>
              <a:t> is a detailed presentation about the </a:t>
            </a:r>
            <a:r>
              <a:rPr lang="en-IN" sz="1600" dirty="0" err="1">
                <a:latin typeface="Times New Roman" panose="02020603050405020304" pitchFamily="18" charset="0"/>
                <a:cs typeface="Times New Roman" panose="02020603050405020304" pitchFamily="18" charset="0"/>
              </a:rPr>
              <a:t>startup</a:t>
            </a:r>
            <a:r>
              <a:rPr lang="en-IN" sz="1600" dirty="0">
                <a:latin typeface="Times New Roman" panose="02020603050405020304" pitchFamily="18" charset="0"/>
                <a:cs typeface="Times New Roman" panose="02020603050405020304" pitchFamily="18" charset="0"/>
              </a:rPr>
              <a:t> outlining all important aspects about the </a:t>
            </a:r>
            <a:r>
              <a:rPr lang="en-IN" sz="1600" dirty="0" err="1">
                <a:latin typeface="Times New Roman" panose="02020603050405020304" pitchFamily="18" charset="0"/>
                <a:cs typeface="Times New Roman" panose="02020603050405020304" pitchFamily="18" charset="0"/>
              </a:rPr>
              <a:t>startup</a:t>
            </a:r>
            <a:r>
              <a:rPr lang="en-IN" sz="1600" dirty="0">
                <a:latin typeface="Times New Roman" panose="02020603050405020304" pitchFamily="18" charset="0"/>
                <a:cs typeface="Times New Roman" panose="02020603050405020304" pitchFamily="18" charset="0"/>
              </a:rPr>
              <a:t>.</a:t>
            </a:r>
          </a:p>
          <a:p>
            <a:endParaRPr lang="en-IN" sz="1600" dirty="0" smtClean="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253961" y="2301976"/>
            <a:ext cx="4324350" cy="2476500"/>
          </a:xfrm>
          <a:prstGeom prst="rect">
            <a:avLst/>
          </a:prstGeom>
        </p:spPr>
      </p:pic>
    </p:spTree>
    <p:extLst>
      <p:ext uri="{BB962C8B-B14F-4D97-AF65-F5344CB8AC3E}">
        <p14:creationId xmlns:p14="http://schemas.microsoft.com/office/powerpoint/2010/main" val="30333797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effectLst/>
                <a:latin typeface="Times New Roman" panose="02020603050405020304" pitchFamily="18" charset="0"/>
                <a:cs typeface="Times New Roman" panose="02020603050405020304" pitchFamily="18" charset="0"/>
              </a:rPr>
              <a:t>How to raise Funding?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62500" lnSpcReduction="20000"/>
          </a:bodyPr>
          <a:lstStyle/>
          <a:p>
            <a:pPr fontAlgn="base"/>
            <a:r>
              <a:rPr lang="en-IN" b="1" dirty="0">
                <a:latin typeface="Times New Roman" panose="02020603050405020304" pitchFamily="18" charset="0"/>
                <a:cs typeface="Times New Roman" panose="02020603050405020304" pitchFamily="18" charset="0"/>
              </a:rPr>
              <a:t>Investor Targeting:</a:t>
            </a:r>
          </a:p>
          <a:p>
            <a:pPr fontAlgn="base"/>
            <a:r>
              <a:rPr lang="en-IN" dirty="0">
                <a:latin typeface="Times New Roman" panose="02020603050405020304" pitchFamily="18" charset="0"/>
                <a:cs typeface="Times New Roman" panose="02020603050405020304" pitchFamily="18" charset="0"/>
              </a:rPr>
              <a:t>To target the right set of investors, it is necessary to research their past investments in the market and speak with entrepreneurs who have successfully raised equity funding. This exercise will help you:</a:t>
            </a:r>
          </a:p>
          <a:p>
            <a:pPr fontAlgn="base"/>
            <a:r>
              <a:rPr lang="en-IN" dirty="0">
                <a:latin typeface="Times New Roman" panose="02020603050405020304" pitchFamily="18" charset="0"/>
                <a:cs typeface="Times New Roman" panose="02020603050405020304" pitchFamily="18" charset="0"/>
              </a:rPr>
              <a:t>Identify active investors</a:t>
            </a:r>
          </a:p>
          <a:p>
            <a:pPr fontAlgn="base"/>
            <a:r>
              <a:rPr lang="en-IN" dirty="0">
                <a:latin typeface="Times New Roman" panose="02020603050405020304" pitchFamily="18" charset="0"/>
                <a:cs typeface="Times New Roman" panose="02020603050405020304" pitchFamily="18" charset="0"/>
              </a:rPr>
              <a:t>Their sector preferences</a:t>
            </a:r>
          </a:p>
          <a:p>
            <a:pPr fontAlgn="base"/>
            <a:r>
              <a:rPr lang="en-IN" dirty="0">
                <a:latin typeface="Times New Roman" panose="02020603050405020304" pitchFamily="18" charset="0"/>
                <a:cs typeface="Times New Roman" panose="02020603050405020304" pitchFamily="18" charset="0"/>
              </a:rPr>
              <a:t>Geographic location</a:t>
            </a:r>
          </a:p>
          <a:p>
            <a:pPr fontAlgn="base"/>
            <a:r>
              <a:rPr lang="en-IN" dirty="0">
                <a:latin typeface="Times New Roman" panose="02020603050405020304" pitchFamily="18" charset="0"/>
                <a:cs typeface="Times New Roman" panose="02020603050405020304" pitchFamily="18" charset="0"/>
              </a:rPr>
              <a:t>Average ticket size of funding and</a:t>
            </a:r>
          </a:p>
          <a:p>
            <a:pPr fontAlgn="base"/>
            <a:r>
              <a:rPr lang="en-IN" dirty="0">
                <a:latin typeface="Times New Roman" panose="02020603050405020304" pitchFamily="18" charset="0"/>
                <a:cs typeface="Times New Roman" panose="02020603050405020304" pitchFamily="18" charset="0"/>
              </a:rPr>
              <a:t>Level of engagement and mentorship provided to investee </a:t>
            </a:r>
            <a:r>
              <a:rPr lang="en-IN" dirty="0" err="1">
                <a:latin typeface="Times New Roman" panose="02020603050405020304" pitchFamily="18" charset="0"/>
                <a:cs typeface="Times New Roman" panose="02020603050405020304" pitchFamily="18" charset="0"/>
              </a:rPr>
              <a:t>startups</a:t>
            </a:r>
            <a:endParaRPr lang="en-IN"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Pitching events offer a good opportunity to interact with potential investors in-person. </a:t>
            </a:r>
            <a:r>
              <a:rPr lang="en-IN" dirty="0" err="1">
                <a:latin typeface="Times New Roman" panose="02020603050405020304" pitchFamily="18" charset="0"/>
                <a:cs typeface="Times New Roman" panose="02020603050405020304" pitchFamily="18" charset="0"/>
              </a:rPr>
              <a:t>Pitchdecks</a:t>
            </a:r>
            <a:r>
              <a:rPr lang="en-IN" dirty="0">
                <a:latin typeface="Times New Roman" panose="02020603050405020304" pitchFamily="18" charset="0"/>
                <a:cs typeface="Times New Roman" panose="02020603050405020304" pitchFamily="18" charset="0"/>
              </a:rPr>
              <a:t> can be shared with Angel Networks and VCs on their contact email IDs. Response time can be easily more than a month – rejection communication is not typically shared.</a:t>
            </a:r>
          </a:p>
          <a:p>
            <a:endParaRPr lang="en-IN" sz="1600" dirty="0" smtClean="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6163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effectLst/>
                <a:latin typeface="Times New Roman" panose="02020603050405020304" pitchFamily="18" charset="0"/>
                <a:cs typeface="Times New Roman" panose="02020603050405020304" pitchFamily="18" charset="0"/>
              </a:rPr>
              <a:t>How to raise Funding?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fontAlgn="base"/>
            <a:r>
              <a:rPr lang="en-IN" b="1" dirty="0">
                <a:latin typeface="Times New Roman" panose="02020603050405020304" pitchFamily="18" charset="0"/>
                <a:cs typeface="Times New Roman" panose="02020603050405020304" pitchFamily="18" charset="0"/>
              </a:rPr>
              <a:t>Due Diligence by Interested Investors</a:t>
            </a:r>
          </a:p>
          <a:p>
            <a:pPr fontAlgn="base"/>
            <a:r>
              <a:rPr lang="en-IN" dirty="0">
                <a:latin typeface="Times New Roman" panose="02020603050405020304" pitchFamily="18" charset="0"/>
                <a:cs typeface="Times New Roman" panose="02020603050405020304" pitchFamily="18" charset="0"/>
              </a:rPr>
              <a:t>Angel networks and VCs conduct a thorough due diligence of the </a:t>
            </a:r>
            <a:r>
              <a:rPr lang="en-IN" dirty="0" err="1">
                <a:latin typeface="Times New Roman" panose="02020603050405020304" pitchFamily="18" charset="0"/>
                <a:cs typeface="Times New Roman" panose="02020603050405020304" pitchFamily="18" charset="0"/>
              </a:rPr>
              <a:t>startup</a:t>
            </a:r>
            <a:r>
              <a:rPr lang="en-IN" dirty="0">
                <a:latin typeface="Times New Roman" panose="02020603050405020304" pitchFamily="18" charset="0"/>
                <a:cs typeface="Times New Roman" panose="02020603050405020304" pitchFamily="18" charset="0"/>
              </a:rPr>
              <a:t> before finalizing any equity deal. They look at the </a:t>
            </a:r>
            <a:r>
              <a:rPr lang="en-IN" dirty="0" err="1">
                <a:latin typeface="Times New Roman" panose="02020603050405020304" pitchFamily="18" charset="0"/>
                <a:cs typeface="Times New Roman" panose="02020603050405020304" pitchFamily="18" charset="0"/>
              </a:rPr>
              <a:t>startup’s</a:t>
            </a:r>
            <a:r>
              <a:rPr lang="en-IN" dirty="0">
                <a:latin typeface="Times New Roman" panose="02020603050405020304" pitchFamily="18" charset="0"/>
                <a:cs typeface="Times New Roman" panose="02020603050405020304" pitchFamily="18" charset="0"/>
              </a:rPr>
              <a:t> past financial decisions and the team’s credentials as well as background. This is done to ensure that the </a:t>
            </a:r>
            <a:r>
              <a:rPr lang="en-IN" dirty="0" err="1">
                <a:latin typeface="Times New Roman" panose="02020603050405020304" pitchFamily="18" charset="0"/>
                <a:cs typeface="Times New Roman" panose="02020603050405020304" pitchFamily="18" charset="0"/>
              </a:rPr>
              <a:t>startup’s</a:t>
            </a:r>
            <a:r>
              <a:rPr lang="en-IN" dirty="0">
                <a:latin typeface="Times New Roman" panose="02020603050405020304" pitchFamily="18" charset="0"/>
                <a:cs typeface="Times New Roman" panose="02020603050405020304" pitchFamily="18" charset="0"/>
              </a:rPr>
              <a:t> claims regarding the growth and market numbers can be verified as well as to ensure that the investor is able to identify any objectionable activities beforehand. If the due diligence is a success, the funding is finalized and completed on mutually agreeable terms.</a:t>
            </a:r>
          </a:p>
          <a:p>
            <a:endParaRPr lang="en-IN" sz="1600" dirty="0" smtClean="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22098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latin typeface="Times New Roman" panose="02020603050405020304" pitchFamily="18" charset="0"/>
                <a:cs typeface="Times New Roman" panose="02020603050405020304" pitchFamily="18" charset="0"/>
              </a:rPr>
              <a:t>Thanks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6291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5709" y="290705"/>
            <a:ext cx="5933209" cy="763526"/>
          </a:xfrm>
        </p:spPr>
        <p:txBody>
          <a:bodyPr>
            <a:normAutofit/>
          </a:bodyPr>
          <a:lstStyle/>
          <a:p>
            <a:r>
              <a:rPr lang="en-IN" dirty="0" smtClean="0">
                <a:latin typeface="Georgia" panose="02040502050405020303" pitchFamily="18" charset="0"/>
              </a:rPr>
              <a:t>Portal for </a:t>
            </a:r>
            <a:r>
              <a:rPr lang="en-IN" dirty="0" err="1" smtClean="0">
                <a:latin typeface="Georgia" panose="02040502050405020303" pitchFamily="18" charset="0"/>
              </a:rPr>
              <a:t>Startups</a:t>
            </a:r>
            <a:r>
              <a:rPr lang="en-IN" dirty="0" smtClean="0">
                <a:latin typeface="Georgia" panose="02040502050405020303" pitchFamily="18" charset="0"/>
              </a:rPr>
              <a:t> in India</a:t>
            </a:r>
            <a:endParaRPr lang="en-IN" dirty="0">
              <a:latin typeface="Georgia" panose="02040502050405020303" pitchFamily="18" charset="0"/>
            </a:endParaRPr>
          </a:p>
        </p:txBody>
      </p:sp>
      <p:sp>
        <p:nvSpPr>
          <p:cNvPr id="3" name="Content Placeholder 2"/>
          <p:cNvSpPr>
            <a:spLocks noGrp="1"/>
          </p:cNvSpPr>
          <p:nvPr>
            <p:ph idx="1"/>
          </p:nvPr>
        </p:nvSpPr>
        <p:spPr>
          <a:xfrm>
            <a:off x="463714" y="1327355"/>
            <a:ext cx="8246070" cy="3649889"/>
          </a:xfrm>
        </p:spPr>
        <p:txBody>
          <a:bodyPr>
            <a:noAutofit/>
          </a:bodyPr>
          <a:lstStyle/>
          <a:p>
            <a:r>
              <a:rPr lang="en-IN" sz="1600" b="1" dirty="0" err="1" smtClean="0">
                <a:latin typeface="Times New Roman" panose="02020603050405020304" pitchFamily="18" charset="0"/>
                <a:cs typeface="Times New Roman" panose="02020603050405020304" pitchFamily="18" charset="0"/>
              </a:rPr>
              <a:t>Startup</a:t>
            </a:r>
            <a:r>
              <a:rPr lang="en-IN" sz="1600" b="1" dirty="0" smtClean="0">
                <a:latin typeface="Times New Roman" panose="02020603050405020304" pitchFamily="18" charset="0"/>
                <a:cs typeface="Times New Roman" panose="02020603050405020304" pitchFamily="18" charset="0"/>
              </a:rPr>
              <a:t> India Portal-</a:t>
            </a:r>
          </a:p>
          <a:p>
            <a:r>
              <a:rPr lang="en-IN" sz="1600" dirty="0" smtClean="0">
                <a:latin typeface="Times New Roman" panose="02020603050405020304" pitchFamily="18" charset="0"/>
                <a:cs typeface="Times New Roman" panose="02020603050405020304" pitchFamily="18" charset="0"/>
              </a:rPr>
              <a:t>Aim- </a:t>
            </a:r>
            <a:r>
              <a:rPr lang="en-IN" sz="1600" dirty="0" err="1" smtClean="0">
                <a:latin typeface="Times New Roman" panose="02020603050405020304" pitchFamily="18" charset="0"/>
                <a:cs typeface="Times New Roman" panose="02020603050405020304" pitchFamily="18" charset="0"/>
              </a:rPr>
              <a:t>Startup</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India Hub is a one-stop platform for all stakeholders in the </a:t>
            </a:r>
            <a:r>
              <a:rPr lang="en-IN" sz="1600" dirty="0" err="1">
                <a:latin typeface="Times New Roman" panose="02020603050405020304" pitchFamily="18" charset="0"/>
                <a:cs typeface="Times New Roman" panose="02020603050405020304" pitchFamily="18" charset="0"/>
              </a:rPr>
              <a:t>Startup</a:t>
            </a:r>
            <a:r>
              <a:rPr lang="en-IN" sz="1600" dirty="0">
                <a:latin typeface="Times New Roman" panose="02020603050405020304" pitchFamily="18" charset="0"/>
                <a:cs typeface="Times New Roman" panose="02020603050405020304" pitchFamily="18" charset="0"/>
              </a:rPr>
              <a:t> ecosystem to interact amongst each other, exchange knowledge and form </a:t>
            </a:r>
            <a:r>
              <a:rPr lang="en-IN" sz="1600" dirty="0" err="1">
                <a:latin typeface="Times New Roman" panose="02020603050405020304" pitchFamily="18" charset="0"/>
                <a:cs typeface="Times New Roman" panose="02020603050405020304" pitchFamily="18" charset="0"/>
              </a:rPr>
              <a:t>succesful</a:t>
            </a:r>
            <a:r>
              <a:rPr lang="en-IN" sz="1600" dirty="0">
                <a:latin typeface="Times New Roman" panose="02020603050405020304" pitchFamily="18" charset="0"/>
                <a:cs typeface="Times New Roman" panose="02020603050405020304" pitchFamily="18" charset="0"/>
              </a:rPr>
              <a:t> partnerships in a highly dynamic environment</a:t>
            </a:r>
            <a:r>
              <a:rPr lang="en-IN" sz="1600" dirty="0" smtClean="0">
                <a:latin typeface="Times New Roman" panose="02020603050405020304" pitchFamily="18" charset="0"/>
                <a:cs typeface="Times New Roman" panose="02020603050405020304" pitchFamily="18" charset="0"/>
              </a:rPr>
              <a:t>.</a:t>
            </a:r>
          </a:p>
          <a:p>
            <a:r>
              <a:rPr lang="en-IN" sz="1600" b="1" dirty="0" smtClean="0">
                <a:latin typeface="Times New Roman" panose="02020603050405020304" pitchFamily="18" charset="0"/>
                <a:cs typeface="Times New Roman" panose="02020603050405020304" pitchFamily="18" charset="0"/>
              </a:rPr>
              <a:t>Link: </a:t>
            </a:r>
            <a:r>
              <a:rPr lang="en-IN" sz="1600" dirty="0">
                <a:latin typeface="Times New Roman" panose="02020603050405020304" pitchFamily="18" charset="0"/>
                <a:cs typeface="Times New Roman" panose="02020603050405020304" pitchFamily="18" charset="0"/>
                <a:hlinkClick r:id="rId2"/>
              </a:rPr>
              <a:t>About </a:t>
            </a:r>
            <a:r>
              <a:rPr lang="en-IN" sz="1600" dirty="0" err="1">
                <a:latin typeface="Times New Roman" panose="02020603050405020304" pitchFamily="18" charset="0"/>
                <a:cs typeface="Times New Roman" panose="02020603050405020304" pitchFamily="18" charset="0"/>
                <a:hlinkClick r:id="rId2"/>
              </a:rPr>
              <a:t>Startup</a:t>
            </a:r>
            <a:r>
              <a:rPr lang="en-IN" sz="1600" dirty="0">
                <a:latin typeface="Times New Roman" panose="02020603050405020304" pitchFamily="18" charset="0"/>
                <a:cs typeface="Times New Roman" panose="02020603050405020304" pitchFamily="18" charset="0"/>
                <a:hlinkClick r:id="rId2"/>
              </a:rPr>
              <a:t> Portal (startupindia.gov.in</a:t>
            </a:r>
            <a:r>
              <a:rPr lang="en-IN" sz="1600" dirty="0" smtClean="0">
                <a:latin typeface="Times New Roman" panose="02020603050405020304" pitchFamily="18" charset="0"/>
                <a:cs typeface="Times New Roman" panose="02020603050405020304" pitchFamily="18" charset="0"/>
                <a:hlinkClick r:id="rId2"/>
              </a:rPr>
              <a:t>)</a:t>
            </a:r>
            <a:r>
              <a:rPr lang="en-IN" sz="1600" dirty="0" smtClean="0">
                <a:latin typeface="Times New Roman" panose="02020603050405020304" pitchFamily="18" charset="0"/>
                <a:cs typeface="Times New Roman" panose="02020603050405020304" pitchFamily="18" charset="0"/>
              </a:rPr>
              <a:t> . The portal works under the Ministry of Commerce and Industries (Department for promotion of industry and internal trade)</a:t>
            </a:r>
          </a:p>
          <a:p>
            <a:r>
              <a:rPr lang="en-IN" sz="1600" b="1" dirty="0" smtClean="0">
                <a:latin typeface="Times New Roman" panose="02020603050405020304" pitchFamily="18" charset="0"/>
                <a:cs typeface="Times New Roman" panose="02020603050405020304" pitchFamily="18" charset="0"/>
              </a:rPr>
              <a:t>How can you register with this portal?</a:t>
            </a:r>
          </a:p>
          <a:p>
            <a:pPr fontAlgn="base"/>
            <a:r>
              <a:rPr lang="en-IN" sz="1600" dirty="0">
                <a:latin typeface="Times New Roman" panose="02020603050405020304" pitchFamily="18" charset="0"/>
                <a:cs typeface="Times New Roman" panose="02020603050405020304" pitchFamily="18" charset="0"/>
              </a:rPr>
              <a:t>Registering a profile on the hub is a fairly simple process.</a:t>
            </a:r>
          </a:p>
          <a:p>
            <a:pPr fontAlgn="base"/>
            <a:r>
              <a:rPr lang="en-IN" sz="1600" dirty="0">
                <a:latin typeface="Times New Roman" panose="02020603050405020304" pitchFamily="18" charset="0"/>
                <a:cs typeface="Times New Roman" panose="02020603050405020304" pitchFamily="18" charset="0"/>
              </a:rPr>
              <a:t>On clicking the “Register” tab on the top right hand corner of the page which you will be directed to our “</a:t>
            </a:r>
            <a:r>
              <a:rPr lang="en-IN" sz="1600" dirty="0" err="1">
                <a:latin typeface="Times New Roman" panose="02020603050405020304" pitchFamily="18" charset="0"/>
                <a:cs typeface="Times New Roman" panose="02020603050405020304" pitchFamily="18" charset="0"/>
              </a:rPr>
              <a:t>mygov</a:t>
            </a:r>
            <a:r>
              <a:rPr lang="en-IN" sz="1600" dirty="0">
                <a:latin typeface="Times New Roman" panose="02020603050405020304" pitchFamily="18" charset="0"/>
                <a:cs typeface="Times New Roman" panose="02020603050405020304" pitchFamily="18" charset="0"/>
              </a:rPr>
              <a:t>” platform for authentication where you will be asked to fill details such as your name, email address, etc. This will give you a one time password for verification as well as a link to set a new password.</a:t>
            </a:r>
          </a:p>
          <a:p>
            <a:pPr fontAlgn="base"/>
            <a:r>
              <a:rPr lang="en-IN" sz="1600" dirty="0">
                <a:latin typeface="Times New Roman" panose="02020603050405020304" pitchFamily="18" charset="0"/>
                <a:cs typeface="Times New Roman" panose="02020603050405020304" pitchFamily="18" charset="0"/>
              </a:rPr>
              <a:t>Sign in using the login credentials you created in step 1. This will direct you to the Hub where you can select and create the profile of a stakeholder which best defines your role</a:t>
            </a:r>
            <a:r>
              <a:rPr lang="en-IN" sz="1600" b="1"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2026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Solution for the </a:t>
            </a:r>
            <a:r>
              <a:rPr lang="en-IN" b="1" dirty="0" err="1" smtClean="0">
                <a:latin typeface="Times New Roman" panose="02020603050405020304" pitchFamily="18" charset="0"/>
                <a:cs typeface="Times New Roman" panose="02020603050405020304" pitchFamily="18" charset="0"/>
              </a:rPr>
              <a:t>Startups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1600" dirty="0" smtClean="0">
                <a:latin typeface="Times New Roman" panose="02020603050405020304" pitchFamily="18" charset="0"/>
                <a:cs typeface="Times New Roman" panose="02020603050405020304" pitchFamily="18" charset="0"/>
              </a:rPr>
              <a:t>Get enrolled to the </a:t>
            </a:r>
            <a:r>
              <a:rPr lang="en-IN" sz="1600" dirty="0" err="1" smtClean="0">
                <a:latin typeface="Times New Roman" panose="02020603050405020304" pitchFamily="18" charset="0"/>
                <a:cs typeface="Times New Roman" panose="02020603050405020304" pitchFamily="18" charset="0"/>
              </a:rPr>
              <a:t>Startup</a:t>
            </a:r>
            <a:r>
              <a:rPr lang="en-IN" sz="1600" dirty="0" smtClean="0">
                <a:latin typeface="Times New Roman" panose="02020603050405020304" pitchFamily="18" charset="0"/>
                <a:cs typeface="Times New Roman" panose="02020603050405020304" pitchFamily="18" charset="0"/>
              </a:rPr>
              <a:t> India. </a:t>
            </a:r>
          </a:p>
          <a:p>
            <a:pPr fontAlgn="base"/>
            <a:r>
              <a:rPr lang="en-IN" sz="1600" dirty="0" err="1">
                <a:latin typeface="Times New Roman" panose="02020603050405020304" pitchFamily="18" charset="0"/>
                <a:cs typeface="Times New Roman" panose="02020603050405020304" pitchFamily="18" charset="0"/>
              </a:rPr>
              <a:t>Startup</a:t>
            </a:r>
            <a:r>
              <a:rPr lang="en-IN" sz="1600" dirty="0">
                <a:latin typeface="Times New Roman" panose="02020603050405020304" pitchFamily="18" charset="0"/>
                <a:cs typeface="Times New Roman" panose="02020603050405020304" pitchFamily="18" charset="0"/>
              </a:rPr>
              <a:t> India </a:t>
            </a:r>
            <a:r>
              <a:rPr lang="en-IN" sz="1600" dirty="0" smtClean="0">
                <a:latin typeface="Times New Roman" panose="02020603050405020304" pitchFamily="18" charset="0"/>
                <a:cs typeface="Times New Roman" panose="02020603050405020304" pitchFamily="18" charset="0"/>
              </a:rPr>
              <a:t>provides free </a:t>
            </a:r>
            <a:r>
              <a:rPr lang="en-IN" sz="1600" dirty="0">
                <a:latin typeface="Times New Roman" panose="02020603050405020304" pitchFamily="18" charset="0"/>
                <a:cs typeface="Times New Roman" panose="02020603050405020304" pitchFamily="18" charset="0"/>
              </a:rPr>
              <a:t>online entrepreneurship </a:t>
            </a:r>
            <a:r>
              <a:rPr lang="en-IN" sz="1600" dirty="0" smtClean="0">
                <a:latin typeface="Times New Roman" panose="02020603050405020304" pitchFamily="18" charset="0"/>
                <a:cs typeface="Times New Roman" panose="02020603050405020304" pitchFamily="18" charset="0"/>
              </a:rPr>
              <a:t>program. </a:t>
            </a:r>
            <a:r>
              <a:rPr lang="en-IN" sz="1600" dirty="0">
                <a:latin typeface="Times New Roman" panose="02020603050405020304" pitchFamily="18" charset="0"/>
                <a:cs typeface="Times New Roman" panose="02020603050405020304" pitchFamily="18" charset="0"/>
              </a:rPr>
              <a:t>The aim is to help entrepreneurs get their ideas and ventures to the next level through structured learning. The program covers lessons on key areas of starting up by 40+ top founders of India in an extensive 4-Week Program.</a:t>
            </a:r>
          </a:p>
          <a:p>
            <a:pPr fontAlgn="base"/>
            <a:r>
              <a:rPr lang="en-IN" sz="1600" dirty="0">
                <a:latin typeface="Times New Roman" panose="02020603050405020304" pitchFamily="18" charset="0"/>
                <a:cs typeface="Times New Roman" panose="02020603050405020304" pitchFamily="18" charset="0"/>
              </a:rPr>
              <a:t>Interested individuals can enrol for this free course at </a:t>
            </a:r>
            <a:r>
              <a:rPr lang="en-IN" sz="1600" dirty="0">
                <a:latin typeface="Times New Roman" panose="02020603050405020304" pitchFamily="18" charset="0"/>
                <a:cs typeface="Times New Roman" panose="02020603050405020304" pitchFamily="18" charset="0"/>
                <a:hlinkClick r:id="rId2"/>
              </a:rPr>
              <a:t>https://www.startupindia.gov.in/content/sih/en/learning-and-development_v2.html</a:t>
            </a:r>
            <a:r>
              <a:rPr lang="en-IN" sz="1600" dirty="0">
                <a:latin typeface="Times New Roman" panose="02020603050405020304" pitchFamily="18" charset="0"/>
                <a:cs typeface="Times New Roman" panose="02020603050405020304" pitchFamily="18" charset="0"/>
              </a:rPr>
              <a:t>.</a:t>
            </a:r>
          </a:p>
          <a:p>
            <a:pPr fontAlgn="base"/>
            <a:r>
              <a:rPr lang="en-IN" sz="1600" dirty="0">
                <a:latin typeface="Times New Roman" panose="02020603050405020304" pitchFamily="18" charset="0"/>
                <a:cs typeface="Times New Roman" panose="02020603050405020304" pitchFamily="18" charset="0"/>
              </a:rPr>
              <a:t>                                                                                                </a:t>
            </a:r>
          </a:p>
          <a:p>
            <a:pPr fontAlgn="base"/>
            <a:r>
              <a:rPr lang="en-IN" sz="1600" dirty="0">
                <a:latin typeface="Times New Roman" panose="02020603050405020304" pitchFamily="18" charset="0"/>
                <a:cs typeface="Times New Roman" panose="02020603050405020304" pitchFamily="18" charset="0"/>
              </a:rPr>
              <a:t>For more courses, please visit </a:t>
            </a:r>
            <a:r>
              <a:rPr lang="en-IN" sz="1600" dirty="0">
                <a:latin typeface="Times New Roman" panose="02020603050405020304" pitchFamily="18" charset="0"/>
                <a:cs typeface="Times New Roman" panose="02020603050405020304" pitchFamily="18" charset="0"/>
                <a:hlinkClick r:id="rId3"/>
              </a:rPr>
              <a:t>https://www.startupindia.gov.in/content/sih/en/reources/l-d-listing.html</a:t>
            </a:r>
            <a:r>
              <a:rPr lang="en-IN" sz="1600" dirty="0">
                <a:latin typeface="Times New Roman" panose="02020603050405020304" pitchFamily="18" charset="0"/>
                <a:cs typeface="Times New Roman" panose="02020603050405020304" pitchFamily="18" charset="0"/>
              </a:rPr>
              <a:t>.</a:t>
            </a:r>
          </a:p>
          <a:p>
            <a:pPr fontAlgn="base"/>
            <a:r>
              <a:rPr lang="en-IN" sz="1600" dirty="0">
                <a:latin typeface="Times New Roman" panose="02020603050405020304" pitchFamily="18" charset="0"/>
                <a:cs typeface="Times New Roman" panose="02020603050405020304" pitchFamily="18" charset="0"/>
              </a:rPr>
              <a:t>Further, incubators across India are providing guidance to budding </a:t>
            </a:r>
            <a:r>
              <a:rPr lang="en-IN" sz="1600" dirty="0" err="1">
                <a:latin typeface="Times New Roman" panose="02020603050405020304" pitchFamily="18" charset="0"/>
                <a:cs typeface="Times New Roman" panose="02020603050405020304" pitchFamily="18" charset="0"/>
              </a:rPr>
              <a:t>startups</a:t>
            </a:r>
            <a:r>
              <a:rPr lang="en-IN" sz="1600" dirty="0">
                <a:latin typeface="Times New Roman" panose="02020603050405020304" pitchFamily="18" charset="0"/>
                <a:cs typeface="Times New Roman" panose="02020603050405020304" pitchFamily="18" charset="0"/>
              </a:rPr>
              <a:t>. There is a list of incubators listed on the </a:t>
            </a:r>
            <a:r>
              <a:rPr lang="en-IN" sz="1600" dirty="0" err="1">
                <a:latin typeface="Times New Roman" panose="02020603050405020304" pitchFamily="18" charset="0"/>
                <a:cs typeface="Times New Roman" panose="02020603050405020304" pitchFamily="18" charset="0"/>
              </a:rPr>
              <a:t>Startup</a:t>
            </a:r>
            <a:r>
              <a:rPr lang="en-IN" sz="1600" dirty="0">
                <a:latin typeface="Times New Roman" panose="02020603050405020304" pitchFamily="18" charset="0"/>
                <a:cs typeface="Times New Roman" panose="02020603050405020304" pitchFamily="18" charset="0"/>
              </a:rPr>
              <a:t> India portal for your reference.</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8419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latin typeface="Times New Roman" panose="02020603050405020304" pitchFamily="18" charset="0"/>
                <a:cs typeface="Times New Roman" panose="02020603050405020304" pitchFamily="18" charset="0"/>
              </a:rPr>
              <a:t>Solution for the Mentors</a:t>
            </a:r>
            <a:endParaRPr lang="en-IN" b="1"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3714" y="1327355"/>
            <a:ext cx="8246070" cy="3649889"/>
          </a:xfrm>
        </p:spPr>
        <p:txBody>
          <a:bodyPr>
            <a:noAutofit/>
          </a:bodyPr>
          <a:lstStyle/>
          <a:p>
            <a:pPr algn="just"/>
            <a:r>
              <a:rPr lang="en-IN" sz="1400" dirty="0" smtClean="0">
                <a:latin typeface="Times New Roman" panose="02020603050405020304" pitchFamily="18" charset="0"/>
                <a:cs typeface="Times New Roman" panose="02020603050405020304" pitchFamily="18" charset="0"/>
              </a:rPr>
              <a:t>Register yourself as a mentor in the </a:t>
            </a:r>
            <a:r>
              <a:rPr lang="en-IN" sz="1400" dirty="0" err="1" smtClean="0">
                <a:latin typeface="Times New Roman" panose="02020603050405020304" pitchFamily="18" charset="0"/>
                <a:cs typeface="Times New Roman" panose="02020603050405020304" pitchFamily="18" charset="0"/>
              </a:rPr>
              <a:t>Startup</a:t>
            </a:r>
            <a:r>
              <a:rPr lang="en-IN" sz="1400" dirty="0" smtClean="0">
                <a:latin typeface="Times New Roman" panose="02020603050405020304" pitchFamily="18" charset="0"/>
                <a:cs typeface="Times New Roman" panose="02020603050405020304" pitchFamily="18" charset="0"/>
              </a:rPr>
              <a:t> India website.</a:t>
            </a:r>
          </a:p>
          <a:p>
            <a:pPr algn="just" fontAlgn="base"/>
            <a:r>
              <a:rPr lang="en-IN" sz="1400" dirty="0" smtClean="0">
                <a:latin typeface="Times New Roman" panose="02020603050405020304" pitchFamily="18" charset="0"/>
                <a:cs typeface="Times New Roman" panose="02020603050405020304" pitchFamily="18" charset="0"/>
              </a:rPr>
              <a:t>It is </a:t>
            </a:r>
            <a:r>
              <a:rPr lang="en-IN" sz="1400" dirty="0">
                <a:latin typeface="Times New Roman" panose="02020603050405020304" pitchFamily="18" charset="0"/>
                <a:cs typeface="Times New Roman" panose="02020603050405020304" pitchFamily="18" charset="0"/>
              </a:rPr>
              <a:t>a fairly simple process</a:t>
            </a:r>
            <a:r>
              <a:rPr lang="en-IN" sz="1400" dirty="0" smtClean="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algn="just" fontAlgn="base"/>
            <a:r>
              <a:rPr lang="en-IN" sz="1400" dirty="0" smtClean="0">
                <a:latin typeface="Times New Roman" panose="02020603050405020304" pitchFamily="18" charset="0"/>
                <a:cs typeface="Times New Roman" panose="02020603050405020304" pitchFamily="18" charset="0"/>
              </a:rPr>
              <a:t>Simply </a:t>
            </a:r>
            <a:r>
              <a:rPr lang="en-IN" sz="1400" dirty="0">
                <a:latin typeface="Times New Roman" panose="02020603050405020304" pitchFamily="18" charset="0"/>
                <a:cs typeface="Times New Roman" panose="02020603050405020304" pitchFamily="18" charset="0"/>
              </a:rPr>
              <a:t>click on 'Register' and fill in the details as required in the registration form. An OTP will be sent to your registered email address, post submitting which your profile will get created.</a:t>
            </a:r>
          </a:p>
          <a:p>
            <a:pPr algn="just" fontAlgn="base"/>
            <a:r>
              <a:rPr lang="en-IN" sz="1400" dirty="0" smtClean="0">
                <a:latin typeface="Times New Roman" panose="02020603050405020304" pitchFamily="18" charset="0"/>
                <a:cs typeface="Times New Roman" panose="02020603050405020304" pitchFamily="18" charset="0"/>
              </a:rPr>
              <a:t>You </a:t>
            </a:r>
            <a:r>
              <a:rPr lang="en-IN" sz="1400" dirty="0">
                <a:latin typeface="Times New Roman" panose="02020603050405020304" pitchFamily="18" charset="0"/>
                <a:cs typeface="Times New Roman" panose="02020603050405020304" pitchFamily="18" charset="0"/>
              </a:rPr>
              <a:t>will have an option to select your profile type. Select “Enabler” as your persona type, post which you’ll be asked to specify what type of enabler you are. Select mentor / investor in the drop down box depending on your objective. The profile goes under moderations for 24-48 hrs, and once our Quality assurance team has done a preliminary check on your mentor creds, your profile is made </a:t>
            </a:r>
            <a:r>
              <a:rPr lang="en-IN" sz="1400" dirty="0" smtClean="0">
                <a:latin typeface="Times New Roman" panose="02020603050405020304" pitchFamily="18" charset="0"/>
                <a:cs typeface="Times New Roman" panose="02020603050405020304" pitchFamily="18" charset="0"/>
              </a:rPr>
              <a:t>live.</a:t>
            </a:r>
          </a:p>
          <a:p>
            <a:pPr fontAlgn="base"/>
            <a:r>
              <a:rPr lang="en-IN" sz="1400" b="1" dirty="0" smtClean="0">
                <a:latin typeface="Times New Roman" panose="02020603050405020304" pitchFamily="18" charset="0"/>
                <a:cs typeface="Times New Roman" panose="02020603050405020304" pitchFamily="18" charset="0"/>
              </a:rPr>
              <a:t>Role as a Mentor: </a:t>
            </a:r>
            <a:r>
              <a:rPr lang="en-IN" sz="1400" dirty="0" smtClean="0">
                <a:latin typeface="Times New Roman" panose="02020603050405020304" pitchFamily="18" charset="0"/>
                <a:cs typeface="Times New Roman" panose="02020603050405020304" pitchFamily="18" charset="0"/>
              </a:rPr>
              <a:t>As </a:t>
            </a:r>
            <a:r>
              <a:rPr lang="en-IN" sz="1400" dirty="0">
                <a:latin typeface="Times New Roman" panose="02020603050405020304" pitchFamily="18" charset="0"/>
                <a:cs typeface="Times New Roman" panose="02020603050405020304" pitchFamily="18" charset="0"/>
              </a:rPr>
              <a:t>a Mentor, you have access to all registered </a:t>
            </a:r>
            <a:r>
              <a:rPr lang="en-IN" sz="1400" dirty="0" err="1">
                <a:latin typeface="Times New Roman" panose="02020603050405020304" pitchFamily="18" charset="0"/>
                <a:cs typeface="Times New Roman" panose="02020603050405020304" pitchFamily="18" charset="0"/>
              </a:rPr>
              <a:t>startups</a:t>
            </a:r>
            <a:r>
              <a:rPr lang="en-IN" sz="1400" dirty="0">
                <a:latin typeface="Times New Roman" panose="02020603050405020304" pitchFamily="18" charset="0"/>
                <a:cs typeface="Times New Roman" panose="02020603050405020304" pitchFamily="18" charset="0"/>
              </a:rPr>
              <a:t> across all stages on the Hub. The </a:t>
            </a:r>
            <a:r>
              <a:rPr lang="en-IN" sz="1400" dirty="0" err="1">
                <a:latin typeface="Times New Roman" panose="02020603050405020304" pitchFamily="18" charset="0"/>
                <a:cs typeface="Times New Roman" panose="02020603050405020304" pitchFamily="18" charset="0"/>
              </a:rPr>
              <a:t>startups</a:t>
            </a:r>
            <a:r>
              <a:rPr lang="en-IN" sz="1400" dirty="0">
                <a:latin typeface="Times New Roman" panose="02020603050405020304" pitchFamily="18" charset="0"/>
                <a:cs typeface="Times New Roman" panose="02020603050405020304" pitchFamily="18" charset="0"/>
              </a:rPr>
              <a:t> may connect with you through a connection request, post which you can provide your expert advice to the </a:t>
            </a:r>
            <a:r>
              <a:rPr lang="en-IN" sz="1400" dirty="0" err="1">
                <a:latin typeface="Times New Roman" panose="02020603050405020304" pitchFamily="18" charset="0"/>
                <a:cs typeface="Times New Roman" panose="02020603050405020304" pitchFamily="18" charset="0"/>
              </a:rPr>
              <a:t>startup</a:t>
            </a:r>
            <a:r>
              <a:rPr lang="en-IN" sz="1400" dirty="0">
                <a:latin typeface="Times New Roman" panose="02020603050405020304" pitchFamily="18" charset="0"/>
                <a:cs typeface="Times New Roman" panose="02020603050405020304" pitchFamily="18" charset="0"/>
              </a:rPr>
              <a:t> on its next steps. </a:t>
            </a:r>
            <a:endParaRPr lang="en-IN" sz="1400" dirty="0" smtClean="0">
              <a:latin typeface="Times New Roman" panose="02020603050405020304" pitchFamily="18" charset="0"/>
              <a:cs typeface="Times New Roman" panose="02020603050405020304" pitchFamily="18" charset="0"/>
            </a:endParaRPr>
          </a:p>
          <a:p>
            <a:pPr fontAlgn="base"/>
            <a:r>
              <a:rPr lang="en-IN" sz="1400" b="1" dirty="0" smtClean="0">
                <a:latin typeface="Times New Roman" panose="02020603050405020304" pitchFamily="18" charset="0"/>
                <a:cs typeface="Times New Roman" panose="02020603050405020304" pitchFamily="18" charset="0"/>
              </a:rPr>
              <a:t>How the Mentor gets connected with the </a:t>
            </a:r>
            <a:r>
              <a:rPr lang="en-IN" sz="1400" b="1" dirty="0" err="1" smtClean="0">
                <a:latin typeface="Times New Roman" panose="02020603050405020304" pitchFamily="18" charset="0"/>
                <a:cs typeface="Times New Roman" panose="02020603050405020304" pitchFamily="18" charset="0"/>
              </a:rPr>
              <a:t>Startups</a:t>
            </a:r>
            <a:r>
              <a:rPr lang="en-IN" sz="1400" b="1" dirty="0" smtClean="0">
                <a:latin typeface="Times New Roman" panose="02020603050405020304" pitchFamily="18" charset="0"/>
                <a:cs typeface="Times New Roman" panose="02020603050405020304" pitchFamily="18" charset="0"/>
              </a:rPr>
              <a:t>?</a:t>
            </a:r>
          </a:p>
          <a:p>
            <a:pPr fontAlgn="base"/>
            <a:r>
              <a:rPr lang="en-IN" sz="1400" dirty="0" smtClean="0">
                <a:latin typeface="Times New Roman" panose="02020603050405020304" pitchFamily="18" charset="0"/>
                <a:cs typeface="Times New Roman" panose="02020603050405020304" pitchFamily="18" charset="0"/>
              </a:rPr>
              <a:t>A </a:t>
            </a:r>
            <a:r>
              <a:rPr lang="en-IN" sz="1400" dirty="0" err="1">
                <a:latin typeface="Times New Roman" panose="02020603050405020304" pitchFamily="18" charset="0"/>
                <a:cs typeface="Times New Roman" panose="02020603050405020304" pitchFamily="18" charset="0"/>
              </a:rPr>
              <a:t>startup</a:t>
            </a:r>
            <a:r>
              <a:rPr lang="en-IN" sz="1400" dirty="0">
                <a:latin typeface="Times New Roman" panose="02020603050405020304" pitchFamily="18" charset="0"/>
                <a:cs typeface="Times New Roman" panose="02020603050405020304" pitchFamily="18" charset="0"/>
              </a:rPr>
              <a:t> is allowed to send 3 connection requests each week. This is done by simply clicking on the “connect” button on the mentor’s profile. Once you accept a connection request, the </a:t>
            </a:r>
            <a:r>
              <a:rPr lang="en-IN" sz="1400" dirty="0" err="1">
                <a:latin typeface="Times New Roman" panose="02020603050405020304" pitchFamily="18" charset="0"/>
                <a:cs typeface="Times New Roman" panose="02020603050405020304" pitchFamily="18" charset="0"/>
              </a:rPr>
              <a:t>startup</a:t>
            </a:r>
            <a:r>
              <a:rPr lang="en-IN" sz="1400" dirty="0">
                <a:latin typeface="Times New Roman" panose="02020603050405020304" pitchFamily="18" charset="0"/>
                <a:cs typeface="Times New Roman" panose="02020603050405020304" pitchFamily="18" charset="0"/>
              </a:rPr>
              <a:t> can reach out to you through a simple chat interface. You can know more about the </a:t>
            </a:r>
            <a:r>
              <a:rPr lang="en-IN" sz="1400" dirty="0" err="1">
                <a:latin typeface="Times New Roman" panose="02020603050405020304" pitchFamily="18" charset="0"/>
                <a:cs typeface="Times New Roman" panose="02020603050405020304" pitchFamily="18" charset="0"/>
              </a:rPr>
              <a:t>Startup</a:t>
            </a:r>
            <a:r>
              <a:rPr lang="en-IN" sz="1400" dirty="0">
                <a:latin typeface="Times New Roman" panose="02020603050405020304" pitchFamily="18" charset="0"/>
                <a:cs typeface="Times New Roman" panose="02020603050405020304" pitchFamily="18" charset="0"/>
              </a:rPr>
              <a:t> which has connected with you by clicking on their profile and reading up about them. </a:t>
            </a:r>
          </a:p>
          <a:p>
            <a:r>
              <a:rPr lang="en-IN" sz="1400" dirty="0"/>
              <a:t/>
            </a:r>
            <a:br>
              <a:rPr lang="en-IN" sz="1400" dirty="0"/>
            </a:br>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4424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latin typeface="Times New Roman" panose="02020603050405020304" pitchFamily="18" charset="0"/>
                <a:cs typeface="Times New Roman" panose="02020603050405020304" pitchFamily="18" charset="0"/>
              </a:rPr>
              <a:t>Fundraising</a:t>
            </a:r>
            <a:endParaRPr lang="en-IN" b="1"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fontAlgn="base"/>
            <a:r>
              <a:rPr lang="en-IN" sz="1200" dirty="0" smtClean="0">
                <a:latin typeface="Times New Roman" panose="02020603050405020304" pitchFamily="18" charset="0"/>
                <a:cs typeface="Times New Roman" panose="02020603050405020304" pitchFamily="18" charset="0"/>
              </a:rPr>
              <a:t>Definition: M</a:t>
            </a:r>
            <a:r>
              <a:rPr lang="en-IN" sz="1200" dirty="0" smtClean="0">
                <a:latin typeface="Times New Roman" panose="02020603050405020304" pitchFamily="18" charset="0"/>
                <a:cs typeface="Times New Roman" panose="02020603050405020304" pitchFamily="18" charset="0"/>
              </a:rPr>
              <a:t>oney </a:t>
            </a:r>
            <a:r>
              <a:rPr lang="en-IN" sz="1200" dirty="0">
                <a:latin typeface="Times New Roman" panose="02020603050405020304" pitchFamily="18" charset="0"/>
                <a:cs typeface="Times New Roman" panose="02020603050405020304" pitchFamily="18" charset="0"/>
              </a:rPr>
              <a:t>required to start and run a business. It is a financial investment in a company for product development, manufacturing, expansion, sales and marketing, office spaces, and inventory.</a:t>
            </a:r>
          </a:p>
          <a:p>
            <a:pPr fontAlgn="base"/>
            <a:r>
              <a:rPr lang="en-IN" sz="1200" dirty="0">
                <a:latin typeface="Times New Roman" panose="02020603050405020304" pitchFamily="18" charset="0"/>
                <a:cs typeface="Times New Roman" panose="02020603050405020304" pitchFamily="18" charset="0"/>
              </a:rPr>
              <a:t>Many </a:t>
            </a:r>
            <a:r>
              <a:rPr lang="en-IN" sz="1200" dirty="0" err="1">
                <a:latin typeface="Times New Roman" panose="02020603050405020304" pitchFamily="18" charset="0"/>
                <a:cs typeface="Times New Roman" panose="02020603050405020304" pitchFamily="18" charset="0"/>
              </a:rPr>
              <a:t>startups</a:t>
            </a:r>
            <a:r>
              <a:rPr lang="en-IN" sz="1200" dirty="0">
                <a:latin typeface="Times New Roman" panose="02020603050405020304" pitchFamily="18" charset="0"/>
                <a:cs typeface="Times New Roman" panose="02020603050405020304" pitchFamily="18" charset="0"/>
              </a:rPr>
              <a:t> choose to not raise funding from third parties and are funded by their founders only (to prevent debts and equity dilution). However, most </a:t>
            </a:r>
            <a:r>
              <a:rPr lang="en-IN" sz="1200" dirty="0" err="1">
                <a:latin typeface="Times New Roman" panose="02020603050405020304" pitchFamily="18" charset="0"/>
                <a:cs typeface="Times New Roman" panose="02020603050405020304" pitchFamily="18" charset="0"/>
              </a:rPr>
              <a:t>startups</a:t>
            </a:r>
            <a:r>
              <a:rPr lang="en-IN" sz="1200" dirty="0">
                <a:latin typeface="Times New Roman" panose="02020603050405020304" pitchFamily="18" charset="0"/>
                <a:cs typeface="Times New Roman" panose="02020603050405020304" pitchFamily="18" charset="0"/>
              </a:rPr>
              <a:t> do raise funding, especially as they grow larger and scale their operations. </a:t>
            </a:r>
            <a:endParaRPr lang="en-IN" sz="1200" dirty="0" smtClean="0">
              <a:latin typeface="Times New Roman" panose="02020603050405020304" pitchFamily="18" charset="0"/>
              <a:cs typeface="Times New Roman" panose="02020603050405020304" pitchFamily="18" charset="0"/>
            </a:endParaRPr>
          </a:p>
          <a:p>
            <a:pPr fontAlgn="base"/>
            <a:endParaRPr lang="en-IN" sz="1200" b="1" dirty="0">
              <a:latin typeface="Times New Roman" panose="02020603050405020304" pitchFamily="18" charset="0"/>
              <a:cs typeface="Times New Roman" panose="02020603050405020304" pitchFamily="18" charset="0"/>
            </a:endParaRPr>
          </a:p>
          <a:p>
            <a:pPr fontAlgn="base"/>
            <a:r>
              <a:rPr lang="en-IN" sz="1200" b="1" dirty="0" smtClean="0">
                <a:latin typeface="Times New Roman" panose="02020603050405020304" pitchFamily="18" charset="0"/>
                <a:cs typeface="Times New Roman" panose="02020603050405020304" pitchFamily="18" charset="0"/>
              </a:rPr>
              <a:t>Why Fundraising is important?</a:t>
            </a:r>
          </a:p>
          <a:p>
            <a:pPr fontAlgn="base"/>
            <a:r>
              <a:rPr lang="en-IN" sz="1200" dirty="0">
                <a:latin typeface="Times New Roman" panose="02020603050405020304" pitchFamily="18" charset="0"/>
                <a:cs typeface="Times New Roman" panose="02020603050405020304" pitchFamily="18" charset="0"/>
              </a:rPr>
              <a:t>A </a:t>
            </a:r>
            <a:r>
              <a:rPr lang="en-IN" sz="1200" dirty="0" err="1">
                <a:latin typeface="Times New Roman" panose="02020603050405020304" pitchFamily="18" charset="0"/>
                <a:cs typeface="Times New Roman" panose="02020603050405020304" pitchFamily="18" charset="0"/>
              </a:rPr>
              <a:t>startup</a:t>
            </a:r>
            <a:r>
              <a:rPr lang="en-IN" sz="1200" dirty="0">
                <a:latin typeface="Times New Roman" panose="02020603050405020304" pitchFamily="18" charset="0"/>
                <a:cs typeface="Times New Roman" panose="02020603050405020304" pitchFamily="18" charset="0"/>
              </a:rPr>
              <a:t> might require funding for one, a few, or all of the following purposes</a:t>
            </a:r>
            <a:r>
              <a:rPr lang="en-IN" sz="1200" dirty="0" smtClean="0">
                <a:latin typeface="Times New Roman" panose="02020603050405020304" pitchFamily="18" charset="0"/>
                <a:cs typeface="Times New Roman" panose="02020603050405020304" pitchFamily="18" charset="0"/>
              </a:rPr>
              <a:t>.</a:t>
            </a:r>
          </a:p>
          <a:p>
            <a:pPr fontAlgn="base"/>
            <a:r>
              <a:rPr lang="en-IN" sz="1200" dirty="0">
                <a:latin typeface="Times New Roman" panose="02020603050405020304" pitchFamily="18" charset="0"/>
                <a:cs typeface="Times New Roman" panose="02020603050405020304" pitchFamily="18" charset="0"/>
              </a:rPr>
              <a:t>Prototype creation, product development, website/app development</a:t>
            </a:r>
          </a:p>
          <a:p>
            <a:pPr fontAlgn="base"/>
            <a:r>
              <a:rPr lang="en-IN" sz="1200" dirty="0">
                <a:latin typeface="Times New Roman" panose="02020603050405020304" pitchFamily="18" charset="0"/>
                <a:cs typeface="Times New Roman" panose="02020603050405020304" pitchFamily="18" charset="0"/>
              </a:rPr>
              <a:t>Team hiring</a:t>
            </a:r>
          </a:p>
          <a:p>
            <a:pPr fontAlgn="base"/>
            <a:r>
              <a:rPr lang="en-IN" sz="1200" dirty="0">
                <a:latin typeface="Times New Roman" panose="02020603050405020304" pitchFamily="18" charset="0"/>
                <a:cs typeface="Times New Roman" panose="02020603050405020304" pitchFamily="18" charset="0"/>
              </a:rPr>
              <a:t>Legal and consulting services for your </a:t>
            </a:r>
            <a:r>
              <a:rPr lang="en-IN" sz="1200" dirty="0" err="1">
                <a:latin typeface="Times New Roman" panose="02020603050405020304" pitchFamily="18" charset="0"/>
                <a:cs typeface="Times New Roman" panose="02020603050405020304" pitchFamily="18" charset="0"/>
              </a:rPr>
              <a:t>startup</a:t>
            </a:r>
            <a:endParaRPr lang="en-IN" sz="1200" dirty="0">
              <a:latin typeface="Times New Roman" panose="02020603050405020304" pitchFamily="18" charset="0"/>
              <a:cs typeface="Times New Roman" panose="02020603050405020304" pitchFamily="18" charset="0"/>
            </a:endParaRPr>
          </a:p>
          <a:p>
            <a:pPr fontAlgn="base"/>
            <a:r>
              <a:rPr lang="en-IN" sz="1200" dirty="0">
                <a:latin typeface="Times New Roman" panose="02020603050405020304" pitchFamily="18" charset="0"/>
                <a:cs typeface="Times New Roman" panose="02020603050405020304" pitchFamily="18" charset="0"/>
              </a:rPr>
              <a:t>Raw materials and equipment</a:t>
            </a:r>
          </a:p>
          <a:p>
            <a:pPr fontAlgn="base"/>
            <a:r>
              <a:rPr lang="en-IN" sz="1200" dirty="0">
                <a:latin typeface="Times New Roman" panose="02020603050405020304" pitchFamily="18" charset="0"/>
                <a:cs typeface="Times New Roman" panose="02020603050405020304" pitchFamily="18" charset="0"/>
              </a:rPr>
              <a:t>Licenses and certifications</a:t>
            </a:r>
          </a:p>
          <a:p>
            <a:pPr fontAlgn="base"/>
            <a:r>
              <a:rPr lang="en-IN" sz="1200" dirty="0">
                <a:latin typeface="Times New Roman" panose="02020603050405020304" pitchFamily="18" charset="0"/>
                <a:cs typeface="Times New Roman" panose="02020603050405020304" pitchFamily="18" charset="0"/>
              </a:rPr>
              <a:t>Working capital</a:t>
            </a:r>
          </a:p>
          <a:p>
            <a:pPr fontAlgn="base"/>
            <a:r>
              <a:rPr lang="en-IN" sz="1200" dirty="0">
                <a:latin typeface="Times New Roman" panose="02020603050405020304" pitchFamily="18" charset="0"/>
                <a:cs typeface="Times New Roman" panose="02020603050405020304" pitchFamily="18" charset="0"/>
              </a:rPr>
              <a:t>Marketing and Sales</a:t>
            </a:r>
          </a:p>
          <a:p>
            <a:pPr fontAlgn="base"/>
            <a:r>
              <a:rPr lang="en-IN" sz="1200" dirty="0">
                <a:latin typeface="Times New Roman" panose="02020603050405020304" pitchFamily="18" charset="0"/>
                <a:cs typeface="Times New Roman" panose="02020603050405020304" pitchFamily="18" charset="0"/>
              </a:rPr>
              <a:t>Office space and other admin expenses</a:t>
            </a:r>
          </a:p>
          <a:p>
            <a:pPr fontAlgn="base"/>
            <a:r>
              <a:rPr lang="en-IN" sz="1200" dirty="0">
                <a:latin typeface="Times New Roman" panose="02020603050405020304" pitchFamily="18" charset="0"/>
                <a:cs typeface="Times New Roman" panose="02020603050405020304" pitchFamily="18" charset="0"/>
              </a:rPr>
              <a:t/>
            </a:r>
            <a:br>
              <a:rPr lang="en-IN" sz="1200" dirty="0">
                <a:latin typeface="Times New Roman" panose="02020603050405020304" pitchFamily="18" charset="0"/>
                <a:cs typeface="Times New Roman" panose="02020603050405020304" pitchFamily="18" charset="0"/>
              </a:rPr>
            </a:b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416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latin typeface="Times New Roman" panose="02020603050405020304" pitchFamily="18" charset="0"/>
                <a:cs typeface="Times New Roman" panose="02020603050405020304" pitchFamily="18" charset="0"/>
              </a:rPr>
              <a:t>Fundraising Types</a:t>
            </a:r>
            <a:endParaRPr lang="en-IN" dirty="0">
              <a:latin typeface="Georgia" panose="02040502050405020303" pitchFamily="18" charset="0"/>
            </a:endParaRPr>
          </a:p>
        </p:txBody>
      </p:sp>
      <p:pic>
        <p:nvPicPr>
          <p:cNvPr id="4" name="Content Placeholder 3"/>
          <p:cNvPicPr>
            <a:picLocks noGrp="1" noChangeAspect="1"/>
          </p:cNvPicPr>
          <p:nvPr>
            <p:ph idx="1"/>
          </p:nvPr>
        </p:nvPicPr>
        <p:blipFill>
          <a:blip r:embed="rId2"/>
          <a:stretch>
            <a:fillRect/>
          </a:stretch>
        </p:blipFill>
        <p:spPr>
          <a:xfrm>
            <a:off x="1839195" y="1174174"/>
            <a:ext cx="5527963" cy="3969326"/>
          </a:xfrm>
          <a:prstGeom prst="rect">
            <a:avLst/>
          </a:prstGeom>
        </p:spPr>
      </p:pic>
    </p:spTree>
    <p:extLst>
      <p:ext uri="{BB962C8B-B14F-4D97-AF65-F5344CB8AC3E}">
        <p14:creationId xmlns:p14="http://schemas.microsoft.com/office/powerpoint/2010/main" val="3145187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latin typeface="Times New Roman" panose="02020603050405020304" pitchFamily="18" charset="0"/>
                <a:cs typeface="Times New Roman" panose="02020603050405020304" pitchFamily="18" charset="0"/>
              </a:rPr>
              <a:t>Stages of </a:t>
            </a:r>
            <a:r>
              <a:rPr lang="en-IN" b="1" dirty="0" err="1" smtClean="0">
                <a:effectLst/>
                <a:latin typeface="Times New Roman" panose="02020603050405020304" pitchFamily="18" charset="0"/>
                <a:cs typeface="Times New Roman" panose="02020603050405020304" pitchFamily="18" charset="0"/>
              </a:rPr>
              <a:t>Startups</a:t>
            </a:r>
            <a:endParaRPr lang="en-IN" dirty="0">
              <a:latin typeface="Georgia" panose="02040502050405020303" pitchFamily="18" charset="0"/>
            </a:endParaRPr>
          </a:p>
        </p:txBody>
      </p:sp>
      <p:sp>
        <p:nvSpPr>
          <p:cNvPr id="3" name="Content Placeholder 2"/>
          <p:cNvSpPr>
            <a:spLocks noGrp="1"/>
          </p:cNvSpPr>
          <p:nvPr>
            <p:ph idx="1"/>
          </p:nvPr>
        </p:nvSpPr>
        <p:spPr/>
        <p:txBody>
          <a:bodyPr>
            <a:normAutofit fontScale="55000" lnSpcReduction="20000"/>
          </a:bodyPr>
          <a:lstStyle/>
          <a:p>
            <a:pPr fontAlgn="base"/>
            <a:r>
              <a:rPr lang="en-IN" b="1" dirty="0">
                <a:latin typeface="Times New Roman" panose="02020603050405020304" pitchFamily="18" charset="0"/>
                <a:cs typeface="Times New Roman" panose="02020603050405020304" pitchFamily="18" charset="0"/>
              </a:rPr>
              <a:t>Ideation/Pre-Seed Stage</a:t>
            </a:r>
          </a:p>
          <a:p>
            <a:pPr fontAlgn="base"/>
            <a:r>
              <a:rPr lang="en-IN" dirty="0">
                <a:latin typeface="Times New Roman" panose="02020603050405020304" pitchFamily="18" charset="0"/>
                <a:cs typeface="Times New Roman" panose="02020603050405020304" pitchFamily="18" charset="0"/>
              </a:rPr>
              <a:t>This the stage where you, the entrepreneur, has an idea and are working on bringing it to life. At this stage, the amount of funds needed is usually small.</a:t>
            </a:r>
          </a:p>
          <a:p>
            <a:pPr fontAlgn="base"/>
            <a:r>
              <a:rPr lang="en-IN" dirty="0">
                <a:latin typeface="Times New Roman" panose="02020603050405020304" pitchFamily="18" charset="0"/>
                <a:cs typeface="Times New Roman" panose="02020603050405020304" pitchFamily="18" charset="0"/>
              </a:rPr>
              <a:t>Given the fact that you are at such an initial stage in the </a:t>
            </a:r>
            <a:r>
              <a:rPr lang="en-IN" dirty="0" err="1">
                <a:latin typeface="Times New Roman" panose="02020603050405020304" pitchFamily="18" charset="0"/>
                <a:cs typeface="Times New Roman" panose="02020603050405020304" pitchFamily="18" charset="0"/>
              </a:rPr>
              <a:t>startup</a:t>
            </a:r>
            <a:r>
              <a:rPr lang="en-IN" dirty="0">
                <a:latin typeface="Times New Roman" panose="02020603050405020304" pitchFamily="18" charset="0"/>
                <a:cs typeface="Times New Roman" panose="02020603050405020304" pitchFamily="18" charset="0"/>
              </a:rPr>
              <a:t> lifecycle, there are very limited and mostly informal channels available for raising funds. Common funding sources utilized by </a:t>
            </a:r>
            <a:r>
              <a:rPr lang="en-IN" dirty="0" err="1">
                <a:latin typeface="Times New Roman" panose="02020603050405020304" pitchFamily="18" charset="0"/>
                <a:cs typeface="Times New Roman" panose="02020603050405020304" pitchFamily="18" charset="0"/>
              </a:rPr>
              <a:t>startups</a:t>
            </a:r>
            <a:r>
              <a:rPr lang="en-IN" dirty="0">
                <a:latin typeface="Times New Roman" panose="02020603050405020304" pitchFamily="18" charset="0"/>
                <a:cs typeface="Times New Roman" panose="02020603050405020304" pitchFamily="18" charset="0"/>
              </a:rPr>
              <a:t> in this stage are:</a:t>
            </a:r>
          </a:p>
          <a:p>
            <a:pPr fontAlgn="base"/>
            <a:r>
              <a:rPr lang="en-IN" b="1" dirty="0">
                <a:latin typeface="Times New Roman" panose="02020603050405020304" pitchFamily="18" charset="0"/>
                <a:cs typeface="Times New Roman" panose="02020603050405020304" pitchFamily="18" charset="0"/>
              </a:rPr>
              <a:t>Bootstrapping/Self-financing:</a:t>
            </a:r>
            <a:r>
              <a:rPr lang="en-IN" dirty="0">
                <a:latin typeface="Times New Roman" panose="02020603050405020304" pitchFamily="18" charset="0"/>
                <a:cs typeface="Times New Roman" panose="02020603050405020304" pitchFamily="18" charset="0"/>
              </a:rPr>
              <a:t> Bootstrapping a </a:t>
            </a:r>
            <a:r>
              <a:rPr lang="en-IN" dirty="0" err="1">
                <a:latin typeface="Times New Roman" panose="02020603050405020304" pitchFamily="18" charset="0"/>
                <a:cs typeface="Times New Roman" panose="02020603050405020304" pitchFamily="18" charset="0"/>
              </a:rPr>
              <a:t>startup</a:t>
            </a:r>
            <a:r>
              <a:rPr lang="en-IN" dirty="0">
                <a:latin typeface="Times New Roman" panose="02020603050405020304" pitchFamily="18" charset="0"/>
                <a:cs typeface="Times New Roman" panose="02020603050405020304" pitchFamily="18" charset="0"/>
              </a:rPr>
              <a:t> means growing your business with little or no venture capital or outside investment. It means relying on your own savings and revenue to operate and expand. This is the first recourse for most entrepreneurs as there is no pressure to pay back the funds or dilute control of your </a:t>
            </a:r>
            <a:r>
              <a:rPr lang="en-IN" dirty="0" err="1">
                <a:latin typeface="Times New Roman" panose="02020603050405020304" pitchFamily="18" charset="0"/>
                <a:cs typeface="Times New Roman" panose="02020603050405020304" pitchFamily="18" charset="0"/>
              </a:rPr>
              <a:t>startup</a:t>
            </a:r>
            <a:r>
              <a:rPr lang="en-IN" dirty="0">
                <a:latin typeface="Times New Roman" panose="02020603050405020304" pitchFamily="18" charset="0"/>
                <a:cs typeface="Times New Roman" panose="02020603050405020304" pitchFamily="18" charset="0"/>
              </a:rPr>
              <a:t>.</a:t>
            </a:r>
          </a:p>
          <a:p>
            <a:pPr fontAlgn="base"/>
            <a:r>
              <a:rPr lang="en-IN" b="1" dirty="0">
                <a:latin typeface="Times New Roman" panose="02020603050405020304" pitchFamily="18" charset="0"/>
                <a:cs typeface="Times New Roman" panose="02020603050405020304" pitchFamily="18" charset="0"/>
              </a:rPr>
              <a:t>Friends and Family:</a:t>
            </a:r>
            <a:r>
              <a:rPr lang="en-IN" dirty="0">
                <a:latin typeface="Times New Roman" panose="02020603050405020304" pitchFamily="18" charset="0"/>
                <a:cs typeface="Times New Roman" panose="02020603050405020304" pitchFamily="18" charset="0"/>
              </a:rPr>
              <a:t> This is also a commonly utilized channel of funding by entrepreneurs still in the early stages. The major benefit of this source of investment is that there is an inherent level of trust between the entrepreneurs and the investors</a:t>
            </a:r>
          </a:p>
          <a:p>
            <a:pPr fontAlgn="base"/>
            <a:r>
              <a:rPr lang="en-IN" b="1" dirty="0">
                <a:latin typeface="Times New Roman" panose="02020603050405020304" pitchFamily="18" charset="0"/>
                <a:cs typeface="Times New Roman" panose="02020603050405020304" pitchFamily="18" charset="0"/>
              </a:rPr>
              <a:t>Business Plan/Pitching Events: </a:t>
            </a:r>
            <a:r>
              <a:rPr lang="en-IN" dirty="0">
                <a:latin typeface="Times New Roman" panose="02020603050405020304" pitchFamily="18" charset="0"/>
                <a:cs typeface="Times New Roman" panose="02020603050405020304" pitchFamily="18" charset="0"/>
              </a:rPr>
              <a:t>This is the prize money/grants/financial benefits that is provided by institutes or organizations that conduct business plan competitions and challenges. Even though the quantum of money is not generally large, it is usually enough at idea stage. What makes the difference at these events is having a good business plan.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18213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latin typeface="Times New Roman" panose="02020603050405020304" pitchFamily="18" charset="0"/>
                <a:cs typeface="Times New Roman" panose="02020603050405020304" pitchFamily="18" charset="0"/>
              </a:rPr>
              <a:t>Stages of </a:t>
            </a:r>
            <a:r>
              <a:rPr lang="en-IN" b="1" dirty="0" err="1" smtClean="0">
                <a:effectLst/>
                <a:latin typeface="Times New Roman" panose="02020603050405020304" pitchFamily="18" charset="0"/>
                <a:cs typeface="Times New Roman" panose="02020603050405020304" pitchFamily="18" charset="0"/>
              </a:rPr>
              <a:t>Startups</a:t>
            </a:r>
            <a:endParaRPr lang="en-IN" dirty="0">
              <a:latin typeface="Georgia" panose="02040502050405020303" pitchFamily="18" charset="0"/>
            </a:endParaRPr>
          </a:p>
        </p:txBody>
      </p:sp>
      <p:sp>
        <p:nvSpPr>
          <p:cNvPr id="3" name="Content Placeholder 2"/>
          <p:cNvSpPr>
            <a:spLocks noGrp="1"/>
          </p:cNvSpPr>
          <p:nvPr>
            <p:ph idx="1"/>
          </p:nvPr>
        </p:nvSpPr>
        <p:spPr/>
        <p:txBody>
          <a:bodyPr>
            <a:normAutofit fontScale="47500" lnSpcReduction="20000"/>
          </a:bodyPr>
          <a:lstStyle/>
          <a:p>
            <a:pPr fontAlgn="base"/>
            <a:r>
              <a:rPr lang="en-IN" b="1" dirty="0">
                <a:latin typeface="Times New Roman" panose="02020603050405020304" pitchFamily="18" charset="0"/>
                <a:cs typeface="Times New Roman" panose="02020603050405020304" pitchFamily="18" charset="0"/>
              </a:rPr>
              <a:t>Validation/Seed Stage</a:t>
            </a:r>
          </a:p>
          <a:p>
            <a:pPr fontAlgn="base"/>
            <a:r>
              <a:rPr lang="en-IN" dirty="0">
                <a:latin typeface="Times New Roman" panose="02020603050405020304" pitchFamily="18" charset="0"/>
                <a:cs typeface="Times New Roman" panose="02020603050405020304" pitchFamily="18" charset="0"/>
              </a:rPr>
              <a:t>This is the stage where your </a:t>
            </a:r>
            <a:r>
              <a:rPr lang="en-IN" dirty="0" err="1">
                <a:latin typeface="Times New Roman" panose="02020603050405020304" pitchFamily="18" charset="0"/>
                <a:cs typeface="Times New Roman" panose="02020603050405020304" pitchFamily="18" charset="0"/>
              </a:rPr>
              <a:t>startup</a:t>
            </a:r>
            <a:r>
              <a:rPr lang="en-IN" dirty="0">
                <a:latin typeface="Times New Roman" panose="02020603050405020304" pitchFamily="18" charset="0"/>
                <a:cs typeface="Times New Roman" panose="02020603050405020304" pitchFamily="18" charset="0"/>
              </a:rPr>
              <a:t> has a prototype ready and you need to validate the potential demand for your </a:t>
            </a:r>
            <a:r>
              <a:rPr lang="en-IN" dirty="0" err="1">
                <a:latin typeface="Times New Roman" panose="02020603050405020304" pitchFamily="18" charset="0"/>
                <a:cs typeface="Times New Roman" panose="02020603050405020304" pitchFamily="18" charset="0"/>
              </a:rPr>
              <a:t>startup’s</a:t>
            </a:r>
            <a:r>
              <a:rPr lang="en-IN" dirty="0">
                <a:latin typeface="Times New Roman" panose="02020603050405020304" pitchFamily="18" charset="0"/>
                <a:cs typeface="Times New Roman" panose="02020603050405020304" pitchFamily="18" charset="0"/>
              </a:rPr>
              <a:t> product/service. This is called conducting a ‘Proof of Concept (</a:t>
            </a:r>
            <a:r>
              <a:rPr lang="en-IN" dirty="0" err="1">
                <a:latin typeface="Times New Roman" panose="02020603050405020304" pitchFamily="18" charset="0"/>
                <a:cs typeface="Times New Roman" panose="02020603050405020304" pitchFamily="18" charset="0"/>
              </a:rPr>
              <a:t>PoC</a:t>
            </a:r>
            <a:r>
              <a:rPr lang="en-IN" dirty="0">
                <a:latin typeface="Times New Roman" panose="02020603050405020304" pitchFamily="18" charset="0"/>
                <a:cs typeface="Times New Roman" panose="02020603050405020304" pitchFamily="18" charset="0"/>
              </a:rPr>
              <a:t>)’, after which comes the big market launch. To do this, the </a:t>
            </a:r>
            <a:r>
              <a:rPr lang="en-IN" dirty="0" err="1">
                <a:latin typeface="Times New Roman" panose="02020603050405020304" pitchFamily="18" charset="0"/>
                <a:cs typeface="Times New Roman" panose="02020603050405020304" pitchFamily="18" charset="0"/>
              </a:rPr>
              <a:t>startup</a:t>
            </a:r>
            <a:r>
              <a:rPr lang="en-IN" dirty="0">
                <a:latin typeface="Times New Roman" panose="02020603050405020304" pitchFamily="18" charset="0"/>
                <a:cs typeface="Times New Roman" panose="02020603050405020304" pitchFamily="18" charset="0"/>
              </a:rPr>
              <a:t> will need to conduct field trials, test the product on a few potential customers, </a:t>
            </a:r>
            <a:r>
              <a:rPr lang="en-IN" dirty="0" err="1">
                <a:latin typeface="Times New Roman" panose="02020603050405020304" pitchFamily="18" charset="0"/>
                <a:cs typeface="Times New Roman" panose="02020603050405020304" pitchFamily="18" charset="0"/>
              </a:rPr>
              <a:t>onboard</a:t>
            </a:r>
            <a:r>
              <a:rPr lang="en-IN" dirty="0">
                <a:latin typeface="Times New Roman" panose="02020603050405020304" pitchFamily="18" charset="0"/>
                <a:cs typeface="Times New Roman" panose="02020603050405020304" pitchFamily="18" charset="0"/>
              </a:rPr>
              <a:t> mentors, and build a formal team. Common funding sources utilized by </a:t>
            </a:r>
            <a:r>
              <a:rPr lang="en-IN" dirty="0" err="1">
                <a:latin typeface="Times New Roman" panose="02020603050405020304" pitchFamily="18" charset="0"/>
                <a:cs typeface="Times New Roman" panose="02020603050405020304" pitchFamily="18" charset="0"/>
              </a:rPr>
              <a:t>startups</a:t>
            </a:r>
            <a:r>
              <a:rPr lang="en-IN" dirty="0">
                <a:latin typeface="Times New Roman" panose="02020603050405020304" pitchFamily="18" charset="0"/>
                <a:cs typeface="Times New Roman" panose="02020603050405020304" pitchFamily="18" charset="0"/>
              </a:rPr>
              <a:t> in this stage are:</a:t>
            </a:r>
          </a:p>
          <a:p>
            <a:pPr fontAlgn="base"/>
            <a:r>
              <a:rPr lang="en-IN" b="1" dirty="0">
                <a:latin typeface="Times New Roman" panose="02020603050405020304" pitchFamily="18" charset="0"/>
                <a:cs typeface="Times New Roman" panose="02020603050405020304" pitchFamily="18" charset="0"/>
              </a:rPr>
              <a:t>Incubators:</a:t>
            </a:r>
            <a:r>
              <a:rPr lang="en-IN" dirty="0">
                <a:latin typeface="Times New Roman" panose="02020603050405020304" pitchFamily="18" charset="0"/>
                <a:cs typeface="Times New Roman" panose="02020603050405020304" pitchFamily="18" charset="0"/>
              </a:rPr>
              <a:t> Incubators are organizations set-up with the specific goal of assisting entrepreneurs with building and launching their </a:t>
            </a:r>
            <a:r>
              <a:rPr lang="en-IN" dirty="0" err="1">
                <a:latin typeface="Times New Roman" panose="02020603050405020304" pitchFamily="18" charset="0"/>
                <a:cs typeface="Times New Roman" panose="02020603050405020304" pitchFamily="18" charset="0"/>
              </a:rPr>
              <a:t>startups</a:t>
            </a:r>
            <a:r>
              <a:rPr lang="en-IN" dirty="0">
                <a:latin typeface="Times New Roman" panose="02020603050405020304" pitchFamily="18" charset="0"/>
                <a:cs typeface="Times New Roman" panose="02020603050405020304" pitchFamily="18" charset="0"/>
              </a:rPr>
              <a:t>. Not only do incubators offer a lot of value-added services (office space, utilities, admin &amp; legal assistance, etc.), they often also make grants/debt/equity investments</a:t>
            </a:r>
          </a:p>
          <a:p>
            <a:pPr fontAlgn="base"/>
            <a:r>
              <a:rPr lang="en-IN" b="1" dirty="0">
                <a:latin typeface="Times New Roman" panose="02020603050405020304" pitchFamily="18" charset="0"/>
                <a:cs typeface="Times New Roman" panose="02020603050405020304" pitchFamily="18" charset="0"/>
              </a:rPr>
              <a:t>Government Loan Schemes: </a:t>
            </a:r>
            <a:r>
              <a:rPr lang="en-IN" dirty="0">
                <a:latin typeface="Times New Roman" panose="02020603050405020304" pitchFamily="18" charset="0"/>
                <a:cs typeface="Times New Roman" panose="02020603050405020304" pitchFamily="18" charset="0"/>
              </a:rPr>
              <a:t>The government has initiated a few loan schemes to provide collateral-free debt to aspiring entrepreneurs and help them gain access to low-cost capital. Some such schemes include CGTMSE, MUDRA, and Stand-up India.</a:t>
            </a:r>
          </a:p>
          <a:p>
            <a:pPr fontAlgn="base"/>
            <a:r>
              <a:rPr lang="en-IN" b="1" dirty="0">
                <a:latin typeface="Times New Roman" panose="02020603050405020304" pitchFamily="18" charset="0"/>
                <a:cs typeface="Times New Roman" panose="02020603050405020304" pitchFamily="18" charset="0"/>
              </a:rPr>
              <a:t>Angel Investors: </a:t>
            </a:r>
            <a:r>
              <a:rPr lang="en-IN" dirty="0">
                <a:latin typeface="Times New Roman" panose="02020603050405020304" pitchFamily="18" charset="0"/>
                <a:cs typeface="Times New Roman" panose="02020603050405020304" pitchFamily="18" charset="0"/>
              </a:rPr>
              <a:t>Angel investors are individuals who invest their money into high potential </a:t>
            </a:r>
            <a:r>
              <a:rPr lang="en-IN" dirty="0" err="1">
                <a:latin typeface="Times New Roman" panose="02020603050405020304" pitchFamily="18" charset="0"/>
                <a:cs typeface="Times New Roman" panose="02020603050405020304" pitchFamily="18" charset="0"/>
              </a:rPr>
              <a:t>startups</a:t>
            </a:r>
            <a:r>
              <a:rPr lang="en-IN" dirty="0">
                <a:latin typeface="Times New Roman" panose="02020603050405020304" pitchFamily="18" charset="0"/>
                <a:cs typeface="Times New Roman" panose="02020603050405020304" pitchFamily="18" charset="0"/>
              </a:rPr>
              <a:t> in return for equity. Reach out to angel networks such as Indian Angel Network, Mumbai Angels, Lead Angels, Chennai Angels, etc. or relevant industrialists for this.</a:t>
            </a:r>
          </a:p>
          <a:p>
            <a:pPr fontAlgn="base"/>
            <a:r>
              <a:rPr lang="en-IN" b="1" dirty="0">
                <a:latin typeface="Times New Roman" panose="02020603050405020304" pitchFamily="18" charset="0"/>
                <a:cs typeface="Times New Roman" panose="02020603050405020304" pitchFamily="18" charset="0"/>
              </a:rPr>
              <a:t>Crowd funding:</a:t>
            </a:r>
            <a:r>
              <a:rPr lang="en-IN" dirty="0">
                <a:latin typeface="Times New Roman" panose="02020603050405020304" pitchFamily="18" charset="0"/>
                <a:cs typeface="Times New Roman" panose="02020603050405020304" pitchFamily="18" charset="0"/>
              </a:rPr>
              <a:t> Crowdfunding refers to raising money from a large number of people who each contribute a relatively small amount. This is typically done via online crowdfunding platforms</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4926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latin typeface="Times New Roman" panose="02020603050405020304" pitchFamily="18" charset="0"/>
                <a:cs typeface="Times New Roman" panose="02020603050405020304" pitchFamily="18" charset="0"/>
              </a:rPr>
              <a:t>Stages of </a:t>
            </a:r>
            <a:r>
              <a:rPr lang="en-IN" b="1" dirty="0" err="1" smtClean="0">
                <a:effectLst/>
                <a:latin typeface="Times New Roman" panose="02020603050405020304" pitchFamily="18" charset="0"/>
                <a:cs typeface="Times New Roman" panose="02020603050405020304" pitchFamily="18" charset="0"/>
              </a:rPr>
              <a:t>Startups</a:t>
            </a:r>
            <a:endParaRPr lang="en-IN" dirty="0">
              <a:latin typeface="Georgia" panose="02040502050405020303" pitchFamily="18" charset="0"/>
            </a:endParaRPr>
          </a:p>
        </p:txBody>
      </p:sp>
      <p:sp>
        <p:nvSpPr>
          <p:cNvPr id="3" name="Content Placeholder 2"/>
          <p:cNvSpPr>
            <a:spLocks noGrp="1"/>
          </p:cNvSpPr>
          <p:nvPr>
            <p:ph idx="1"/>
          </p:nvPr>
        </p:nvSpPr>
        <p:spPr/>
        <p:txBody>
          <a:bodyPr>
            <a:noAutofit/>
          </a:bodyPr>
          <a:lstStyle/>
          <a:p>
            <a:pPr fontAlgn="base"/>
            <a:r>
              <a:rPr lang="en-IN" sz="1200" b="1" dirty="0">
                <a:latin typeface="Times New Roman" panose="02020603050405020304" pitchFamily="18" charset="0"/>
                <a:cs typeface="Times New Roman" panose="02020603050405020304" pitchFamily="18" charset="0"/>
              </a:rPr>
              <a:t>Early Traction/Series A Stage</a:t>
            </a:r>
          </a:p>
          <a:p>
            <a:pPr fontAlgn="base"/>
            <a:r>
              <a:rPr lang="en-IN" sz="1200" dirty="0">
                <a:latin typeface="Times New Roman" panose="02020603050405020304" pitchFamily="18" charset="0"/>
                <a:cs typeface="Times New Roman" panose="02020603050405020304" pitchFamily="18" charset="0"/>
              </a:rPr>
              <a:t>This is the stage where your </a:t>
            </a:r>
            <a:r>
              <a:rPr lang="en-IN" sz="1200" dirty="0" err="1">
                <a:latin typeface="Times New Roman" panose="02020603050405020304" pitchFamily="18" charset="0"/>
                <a:cs typeface="Times New Roman" panose="02020603050405020304" pitchFamily="18" charset="0"/>
              </a:rPr>
              <a:t>startup’s</a:t>
            </a:r>
            <a:r>
              <a:rPr lang="en-IN" sz="1200" dirty="0">
                <a:latin typeface="Times New Roman" panose="02020603050405020304" pitchFamily="18" charset="0"/>
                <a:cs typeface="Times New Roman" panose="02020603050405020304" pitchFamily="18" charset="0"/>
              </a:rPr>
              <a:t> products or services have been launched in the market. Key performance indicators such as customer base, revenue, app downloads, etc. become important at this stage. Funds are raised at this stage to further grow user base, product offerings, expand to new geographies, etc. Common funding sources utilized by </a:t>
            </a:r>
            <a:r>
              <a:rPr lang="en-IN" sz="1200" dirty="0" err="1">
                <a:latin typeface="Times New Roman" panose="02020603050405020304" pitchFamily="18" charset="0"/>
                <a:cs typeface="Times New Roman" panose="02020603050405020304" pitchFamily="18" charset="0"/>
              </a:rPr>
              <a:t>startups</a:t>
            </a:r>
            <a:r>
              <a:rPr lang="en-IN" sz="1200" dirty="0">
                <a:latin typeface="Times New Roman" panose="02020603050405020304" pitchFamily="18" charset="0"/>
                <a:cs typeface="Times New Roman" panose="02020603050405020304" pitchFamily="18" charset="0"/>
              </a:rPr>
              <a:t> in this stage are:</a:t>
            </a:r>
          </a:p>
          <a:p>
            <a:pPr fontAlgn="base"/>
            <a:r>
              <a:rPr lang="en-IN" sz="1200" b="1" dirty="0">
                <a:latin typeface="Times New Roman" panose="02020603050405020304" pitchFamily="18" charset="0"/>
                <a:cs typeface="Times New Roman" panose="02020603050405020304" pitchFamily="18" charset="0"/>
              </a:rPr>
              <a:t>Venture Capital Funds:</a:t>
            </a:r>
            <a:r>
              <a:rPr lang="en-IN" sz="1200" dirty="0">
                <a:latin typeface="Times New Roman" panose="02020603050405020304" pitchFamily="18" charset="0"/>
                <a:cs typeface="Times New Roman" panose="02020603050405020304" pitchFamily="18" charset="0"/>
              </a:rPr>
              <a:t> Venture capital (VC) funds are professionally managed investment funds that invest exclusively in high-growth </a:t>
            </a:r>
            <a:r>
              <a:rPr lang="en-IN" sz="1200" dirty="0" err="1">
                <a:latin typeface="Times New Roman" panose="02020603050405020304" pitchFamily="18" charset="0"/>
                <a:cs typeface="Times New Roman" panose="02020603050405020304" pitchFamily="18" charset="0"/>
              </a:rPr>
              <a:t>startups</a:t>
            </a:r>
            <a:r>
              <a:rPr lang="en-IN" sz="1200" dirty="0">
                <a:latin typeface="Times New Roman" panose="02020603050405020304" pitchFamily="18" charset="0"/>
                <a:cs typeface="Times New Roman" panose="02020603050405020304" pitchFamily="18" charset="0"/>
              </a:rPr>
              <a:t>. Each VC fund has its own investment thesis – preferred sectors, stage of </a:t>
            </a:r>
            <a:r>
              <a:rPr lang="en-IN" sz="1200" dirty="0" err="1">
                <a:latin typeface="Times New Roman" panose="02020603050405020304" pitchFamily="18" charset="0"/>
                <a:cs typeface="Times New Roman" panose="02020603050405020304" pitchFamily="18" charset="0"/>
              </a:rPr>
              <a:t>startup</a:t>
            </a:r>
            <a:r>
              <a:rPr lang="en-IN" sz="1200" dirty="0">
                <a:latin typeface="Times New Roman" panose="02020603050405020304" pitchFamily="18" charset="0"/>
                <a:cs typeface="Times New Roman" panose="02020603050405020304" pitchFamily="18" charset="0"/>
              </a:rPr>
              <a:t>, and funding amount – which should align with your </a:t>
            </a:r>
            <a:r>
              <a:rPr lang="en-IN" sz="1200" dirty="0" err="1">
                <a:latin typeface="Times New Roman" panose="02020603050405020304" pitchFamily="18" charset="0"/>
                <a:cs typeface="Times New Roman" panose="02020603050405020304" pitchFamily="18" charset="0"/>
              </a:rPr>
              <a:t>startup</a:t>
            </a:r>
            <a:r>
              <a:rPr lang="en-IN" sz="1200" dirty="0">
                <a:latin typeface="Times New Roman" panose="02020603050405020304" pitchFamily="18" charset="0"/>
                <a:cs typeface="Times New Roman" panose="02020603050405020304" pitchFamily="18" charset="0"/>
              </a:rPr>
              <a:t>. VCs take </a:t>
            </a:r>
            <a:r>
              <a:rPr lang="en-IN" sz="1200" dirty="0" err="1">
                <a:latin typeface="Times New Roman" panose="02020603050405020304" pitchFamily="18" charset="0"/>
                <a:cs typeface="Times New Roman" panose="02020603050405020304" pitchFamily="18" charset="0"/>
              </a:rPr>
              <a:t>startup</a:t>
            </a:r>
            <a:r>
              <a:rPr lang="en-IN" sz="1200" dirty="0">
                <a:latin typeface="Times New Roman" panose="02020603050405020304" pitchFamily="18" charset="0"/>
                <a:cs typeface="Times New Roman" panose="02020603050405020304" pitchFamily="18" charset="0"/>
              </a:rPr>
              <a:t> equity in return for their investments and actively engage in mentorship of their investee </a:t>
            </a:r>
            <a:r>
              <a:rPr lang="en-IN" sz="1200" dirty="0" err="1">
                <a:latin typeface="Times New Roman" panose="02020603050405020304" pitchFamily="18" charset="0"/>
                <a:cs typeface="Times New Roman" panose="02020603050405020304" pitchFamily="18" charset="0"/>
              </a:rPr>
              <a:t>startups</a:t>
            </a:r>
            <a:r>
              <a:rPr lang="en-IN" sz="1200" dirty="0">
                <a:latin typeface="Times New Roman" panose="02020603050405020304" pitchFamily="18" charset="0"/>
                <a:cs typeface="Times New Roman" panose="02020603050405020304" pitchFamily="18" charset="0"/>
              </a:rPr>
              <a:t>.</a:t>
            </a:r>
          </a:p>
          <a:p>
            <a:pPr fontAlgn="base"/>
            <a:r>
              <a:rPr lang="en-IN" sz="1200" b="1" dirty="0">
                <a:latin typeface="Times New Roman" panose="02020603050405020304" pitchFamily="18" charset="0"/>
                <a:cs typeface="Times New Roman" panose="02020603050405020304" pitchFamily="18" charset="0"/>
              </a:rPr>
              <a:t>Banks/NBFCs:</a:t>
            </a:r>
            <a:r>
              <a:rPr lang="en-IN" sz="1200" dirty="0">
                <a:latin typeface="Times New Roman" panose="02020603050405020304" pitchFamily="18" charset="0"/>
                <a:cs typeface="Times New Roman" panose="02020603050405020304" pitchFamily="18" charset="0"/>
              </a:rPr>
              <a:t> Formal debt can be raised from banks and NBFCs at this stage as the </a:t>
            </a:r>
            <a:r>
              <a:rPr lang="en-IN" sz="1200" dirty="0" err="1">
                <a:latin typeface="Times New Roman" panose="02020603050405020304" pitchFamily="18" charset="0"/>
                <a:cs typeface="Times New Roman" panose="02020603050405020304" pitchFamily="18" charset="0"/>
              </a:rPr>
              <a:t>startup</a:t>
            </a:r>
            <a:r>
              <a:rPr lang="en-IN" sz="1200" dirty="0">
                <a:latin typeface="Times New Roman" panose="02020603050405020304" pitchFamily="18" charset="0"/>
                <a:cs typeface="Times New Roman" panose="02020603050405020304" pitchFamily="18" charset="0"/>
              </a:rPr>
              <a:t> can show market traction and revenue to validate their ability to finance interest payment obligations. This is especially applicable for working capital. Some entrepreneurs might prefer debt over equity as they debt funding does not dilute equity stake</a:t>
            </a:r>
          </a:p>
          <a:p>
            <a:pPr fontAlgn="base"/>
            <a:r>
              <a:rPr lang="en-IN" sz="1200" b="1" dirty="0">
                <a:latin typeface="Times New Roman" panose="02020603050405020304" pitchFamily="18" charset="0"/>
                <a:cs typeface="Times New Roman" panose="02020603050405020304" pitchFamily="18" charset="0"/>
              </a:rPr>
              <a:t>Venture Debt Funds:</a:t>
            </a:r>
            <a:r>
              <a:rPr lang="en-IN" sz="1200" dirty="0">
                <a:latin typeface="Times New Roman" panose="02020603050405020304" pitchFamily="18" charset="0"/>
                <a:cs typeface="Times New Roman" panose="02020603050405020304" pitchFamily="18" charset="0"/>
              </a:rPr>
              <a:t> Venture Debt funds are private investment funds that invest money in </a:t>
            </a:r>
            <a:r>
              <a:rPr lang="en-IN" sz="1200" dirty="0" err="1">
                <a:latin typeface="Times New Roman" panose="02020603050405020304" pitchFamily="18" charset="0"/>
                <a:cs typeface="Times New Roman" panose="02020603050405020304" pitchFamily="18" charset="0"/>
              </a:rPr>
              <a:t>startups</a:t>
            </a:r>
            <a:r>
              <a:rPr lang="en-IN" sz="1200" dirty="0">
                <a:latin typeface="Times New Roman" panose="02020603050405020304" pitchFamily="18" charset="0"/>
                <a:cs typeface="Times New Roman" panose="02020603050405020304" pitchFamily="18" charset="0"/>
              </a:rPr>
              <a:t> primarily in the form of debt. Debt funds typically invest along with an angel or VC round.</a:t>
            </a:r>
          </a:p>
          <a:p>
            <a:pPr fontAlgn="base"/>
            <a:r>
              <a:rPr lang="en-IN" sz="1200" b="1" dirty="0" err="1">
                <a:latin typeface="Times New Roman" panose="02020603050405020304" pitchFamily="18" charset="0"/>
                <a:cs typeface="Times New Roman" panose="02020603050405020304" pitchFamily="18" charset="0"/>
              </a:rPr>
              <a:t>TReDs</a:t>
            </a:r>
            <a:r>
              <a:rPr lang="en-IN" sz="1200" dirty="0">
                <a:latin typeface="Times New Roman" panose="02020603050405020304" pitchFamily="18" charset="0"/>
                <a:cs typeface="Times New Roman" panose="02020603050405020304" pitchFamily="18" charset="0"/>
              </a:rPr>
              <a:t>: To decrease the financing concerns faced by MSMEs in India, RBI introduced the concept of </a:t>
            </a:r>
            <a:r>
              <a:rPr lang="en-IN" sz="1200" dirty="0" err="1">
                <a:latin typeface="Times New Roman" panose="02020603050405020304" pitchFamily="18" charset="0"/>
                <a:cs typeface="Times New Roman" panose="02020603050405020304" pitchFamily="18" charset="0"/>
              </a:rPr>
              <a:t>TReDS</a:t>
            </a:r>
            <a:r>
              <a:rPr lang="en-IN" sz="1200" dirty="0">
                <a:latin typeface="Times New Roman" panose="02020603050405020304" pitchFamily="18" charset="0"/>
                <a:cs typeface="Times New Roman" panose="02020603050405020304" pitchFamily="18" charset="0"/>
              </a:rPr>
              <a:t> in 2014, an institutional mechanism for financing trade receivables on a secure digital platform. Trade Receivable Exchanges such as M1xchange, standardizes the process of funding MSMEs via Invoice Discounting. </a:t>
            </a:r>
            <a:r>
              <a:rPr lang="en-IN" sz="1200" dirty="0" err="1">
                <a:latin typeface="Times New Roman" panose="02020603050405020304" pitchFamily="18" charset="0"/>
                <a:cs typeface="Times New Roman" panose="02020603050405020304" pitchFamily="18" charset="0"/>
              </a:rPr>
              <a:t>TReDS</a:t>
            </a:r>
            <a:r>
              <a:rPr lang="en-IN" sz="1200" dirty="0">
                <a:latin typeface="Times New Roman" panose="02020603050405020304" pitchFamily="18" charset="0"/>
                <a:cs typeface="Times New Roman" panose="02020603050405020304" pitchFamily="18" charset="0"/>
              </a:rPr>
              <a:t> addresses the gaps in MSME industry as enterprises face challenges in getting their payments on time, thus creating working capital discrepancies. </a:t>
            </a:r>
            <a:r>
              <a:rPr lang="en-IN" sz="1200" dirty="0" err="1">
                <a:latin typeface="Times New Roman" panose="02020603050405020304" pitchFamily="18" charset="0"/>
                <a:cs typeface="Times New Roman" panose="02020603050405020304" pitchFamily="18" charset="0"/>
              </a:rPr>
              <a:t>TReDS</a:t>
            </a:r>
            <a:r>
              <a:rPr lang="en-IN" sz="1200" dirty="0">
                <a:latin typeface="Times New Roman" panose="02020603050405020304" pitchFamily="18" charset="0"/>
                <a:cs typeface="Times New Roman" panose="02020603050405020304" pitchFamily="18" charset="0"/>
              </a:rPr>
              <a:t> is a timely and effective solution to drive the MSME sector to the next phase of Indian economy</a:t>
            </a:r>
            <a:r>
              <a:rPr lang="en-IN" sz="1200" dirty="0" smtClean="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26360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1703</Words>
  <Application>Microsoft Office PowerPoint</Application>
  <PresentationFormat>On-screen Show (16:9)</PresentationFormat>
  <Paragraphs>108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Georgia</vt:lpstr>
      <vt:lpstr>Times New Roman</vt:lpstr>
      <vt:lpstr>Office Theme</vt:lpstr>
      <vt:lpstr>Copyright@Ashis Kumar Pradhan</vt:lpstr>
      <vt:lpstr>Portal for Startups in India</vt:lpstr>
      <vt:lpstr>Solution for the Startups</vt:lpstr>
      <vt:lpstr>Solution for the Mentors</vt:lpstr>
      <vt:lpstr>Fundraising</vt:lpstr>
      <vt:lpstr>Fundraising Types</vt:lpstr>
      <vt:lpstr>Stages of Startups</vt:lpstr>
      <vt:lpstr>Stages of Startups</vt:lpstr>
      <vt:lpstr>Stages of Startups</vt:lpstr>
      <vt:lpstr>Stages of Startups</vt:lpstr>
      <vt:lpstr>Initial Public Offering</vt:lpstr>
      <vt:lpstr>State Policies</vt:lpstr>
      <vt:lpstr>How to raise Funding?</vt:lpstr>
      <vt:lpstr>How to raise Funding?</vt:lpstr>
      <vt:lpstr>How to raise Funding?</vt:lpstr>
      <vt:lpstr>How to raise Funding?</vt:lpstr>
      <vt:lpstr>How to raise Funding?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2021-03-15T17:27:42Z</dcterms:modified>
</cp:coreProperties>
</file>