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2"/>
  </p:notesMasterIdLst>
  <p:handoutMasterIdLst>
    <p:handoutMasterId r:id="rId33"/>
  </p:handoutMasterIdLst>
  <p:sldIdLst>
    <p:sldId id="269" r:id="rId5"/>
    <p:sldId id="271" r:id="rId6"/>
    <p:sldId id="285" r:id="rId7"/>
    <p:sldId id="286" r:id="rId8"/>
    <p:sldId id="272" r:id="rId9"/>
    <p:sldId id="296" r:id="rId10"/>
    <p:sldId id="295" r:id="rId11"/>
    <p:sldId id="284" r:id="rId12"/>
    <p:sldId id="273" r:id="rId13"/>
    <p:sldId id="275" r:id="rId14"/>
    <p:sldId id="280" r:id="rId15"/>
    <p:sldId id="281" r:id="rId16"/>
    <p:sldId id="276" r:id="rId17"/>
    <p:sldId id="277" r:id="rId18"/>
    <p:sldId id="282" r:id="rId19"/>
    <p:sldId id="278" r:id="rId20"/>
    <p:sldId id="283" r:id="rId21"/>
    <p:sldId id="279" r:id="rId22"/>
    <p:sldId id="274" r:id="rId23"/>
    <p:sldId id="287" r:id="rId24"/>
    <p:sldId id="291" r:id="rId25"/>
    <p:sldId id="292" r:id="rId26"/>
    <p:sldId id="288" r:id="rId27"/>
    <p:sldId id="293" r:id="rId28"/>
    <p:sldId id="294" r:id="rId29"/>
    <p:sldId id="289" r:id="rId30"/>
    <p:sldId id="290" r:id="rId3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de Goodwin" userId="ddbc60fafcde40b3" providerId="LiveId" clId="{3EEFC7E6-2DE3-4CC8-9D57-23A7224F88F3}"/>
    <pc:docChg chg="modSld">
      <pc:chgData name="Jade Goodwin" userId="ddbc60fafcde40b3" providerId="LiveId" clId="{3EEFC7E6-2DE3-4CC8-9D57-23A7224F88F3}" dt="2025-05-30T15:49:58.989" v="83" actId="20577"/>
      <pc:docMkLst>
        <pc:docMk/>
      </pc:docMkLst>
      <pc:sldChg chg="modSp mod">
        <pc:chgData name="Jade Goodwin" userId="ddbc60fafcde40b3" providerId="LiveId" clId="{3EEFC7E6-2DE3-4CC8-9D57-23A7224F88F3}" dt="2025-05-30T15:49:32.427" v="40" actId="20577"/>
        <pc:sldMkLst>
          <pc:docMk/>
          <pc:sldMk cId="288708291" sldId="269"/>
        </pc:sldMkLst>
        <pc:spChg chg="mod">
          <ac:chgData name="Jade Goodwin" userId="ddbc60fafcde40b3" providerId="LiveId" clId="{3EEFC7E6-2DE3-4CC8-9D57-23A7224F88F3}" dt="2025-05-30T15:49:32.427" v="40" actId="20577"/>
          <ac:spMkLst>
            <pc:docMk/>
            <pc:sldMk cId="288708291" sldId="269"/>
            <ac:spMk id="5" creationId="{00000000-0000-0000-0000-000000000000}"/>
          </ac:spMkLst>
        </pc:spChg>
      </pc:sldChg>
      <pc:sldChg chg="modSp mod">
        <pc:chgData name="Jade Goodwin" userId="ddbc60fafcde40b3" providerId="LiveId" clId="{3EEFC7E6-2DE3-4CC8-9D57-23A7224F88F3}" dt="2025-05-30T15:49:58.989" v="83" actId="20577"/>
        <pc:sldMkLst>
          <pc:docMk/>
          <pc:sldMk cId="3655425126" sldId="296"/>
        </pc:sldMkLst>
        <pc:spChg chg="mod">
          <ac:chgData name="Jade Goodwin" userId="ddbc60fafcde40b3" providerId="LiveId" clId="{3EEFC7E6-2DE3-4CC8-9D57-23A7224F88F3}" dt="2025-05-30T15:49:58.989" v="83" actId="20577"/>
          <ac:spMkLst>
            <pc:docMk/>
            <pc:sldMk cId="3655425126" sldId="296"/>
            <ac:spMk id="5" creationId="{BB28F875-18D3-C4B6-A4E7-B08BC1EF30B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5/30/2025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27:48.12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50191 12250 16383 0 0,'4'0'0'0'0,"4"0"0"0"0,3 0 0 0 0,5 0 0 0 0,2 0 0 0 0,1 0 0 0 0,1 0 0 0 0,0 0 0 0 0,1 0 0 0 0,-1 0 0 0 0,0 0 0 0 0,0 0 0 0 0,0 0 0 0 0,-1 0 0 0 0,1 0 0 0 0,0 0 0 0 0,-1 0 0 0 0,1 0 0 0 0,-1 0 0 0 0,1 0 0 0 0,-1 0 0 0 0,1 0 0 0 0,-1 0 0 0 0,1 0 0 0 0,-1 0 0 0 0,1 0 0 0 0,0 0 0 0 0,-1 0 0 0 0,1 0 0 0 0,-1 0 0 0 0,1 0 0 0 0,-1 0 0 0 0,1 0 0 0 0,-1 0 0 0 0,1 0 0 0 0,0 0 0 0 0,-1 0 0 0 0,1 0 0 0 0,-1 0 0 0 0,1 0 0 0 0,-1 0 0 0 0,1 0 0 0 0,0 0 0 0 0,-1 0 0 0 0,1 0 0 0 0,-1 0 0 0 0,1 0 0 0 0,-1 0 0 0 0,1 0 0 0 0,-1 0 0 0 0,1 0 0 0 0,0 0 0 0 0,-4 0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48:43.938"/>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49953 13785 16383 0 0,'4'0'0'0'0,"3"0"0"0"0,5 0 0 0 0,4 0 0 0 0,2 0 0 0 0,-3 3 0 0 0,1 2 0 0 0,0-1 0 0 0,1-1 0 0 0,1 0 0 0 0,1-2 0 0 0,0 0 0 0 0,0-1 0 0 0,1 0 0 0 0,0 0 0 0 0,-1 0 0 0 0,1 0 0 0 0,0 0 0 0 0,-1-1 0 0 0,1 1 0 0 0,0 0 0 0 0,-1 0 0 0 0,1 0 0 0 0,-1 0 0 0 0,1 0 0 0 0,-1 0 0 0 0,1 0 0 0 0,-1 0 0 0 0,1 0 0 0 0,0 0 0 0 0,-1 0 0 0 0,-3 4 0 0 0,-1 0 0 0 0,1 0 0 0 0,0 0 0 0 0,1-2 0 0 0,1 0 0 0 0,1-2 0 0 0,-3 4 0 0 0,-1 1 0 0 0,0-1 0 0 0,2-1 0 0 0,0-1 0 0 0,-2-1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48:43.939"/>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49953 9128 16383 0 0,'0'3'0'0'0,"4"2"0"0"0,3-1 0 0 0,5-1 0 0 0,4 0 0 0 0,2-2 0 0 0,1 0 0 0 0,-2 3 0 0 0,-1 0 0 0 0,-4 4 0 0 0,1-1 0 0 0,0 0 0 0 0,2-2 0 0 0,2-2 0 0 0,1-2 0 0 0,0 0 0 0 0,2-1 0 0 0,-1 0 0 0 0,1 0 0 0 0,-3 3 0 0 0,-2 1 0 0 0,1 0 0 0 0,0-1 0 0 0,1 0 0 0 0,1-2 0 0 0,1 0 0 0 0,0-1 0 0 0,1 0 0 0 0,0 0 0 0 0,-1 0 0 0 0,1 0 0 0 0,-4 3 0 0 0,0 1 0 0 0,-1 0 0 0 0,1 0 0 0 0,1-2 0 0 0,2 0 0 0 0,-1-2 0 0 0,2 1 0 0 0,-1-1 0 0 0,1 0 0 0 0,0-1 0 0 0,-1 1 0 0 0,1 0 0 0 0,0 0 0 0 0,-1 0 0 0 0,1 0 0 0 0,-1 0 0 0 0,1 0 0 0 0,0 0 0 0 0,-1 0 0 0 0,1 0 0 0 0,-4-3 0 0 0,-1-2 0 0 0,0 1 0 0 0,1 1 0 0 0,2 0 0 0 0,0 2 0 0 0,0 0 0 0 0,-2 1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48:43.940"/>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49980 23262 16383 0 0,'3'0'0'0'0,"2"-3"0"0"0,2-1 0 0 0,4-1 0 0 0,4 2 0 0 0,1 1 0 0 0,3 0 0 0 0,1 1 0 0 0,-4-2 0 0 0,0-2 0 0 0,0 1 0 0 0,1 1 0 0 0,0 1 0 0 0,2 0 0 0 0,0 2 0 0 0,0-1 0 0 0,0 1 0 0 0,1 1 0 0 0,0-1 0 0 0,0 0 0 0 0,-1 0 0 0 0,-2-3 0 0 0,-2-2 0 0 0,0 1 0 0 0,1 1 0 0 0,1 0 0 0 0,2 2 0 0 0,-1 0 0 0 0,2 1 0 0 0,-1 0 0 0 0,1 0 0 0 0,0 0 0 0 0,-1 0 0 0 0,1 0 0 0 0,0 1 0 0 0,-1-1 0 0 0,1 0 0 0 0,-1 0 0 0 0,1 0 0 0 0,0 0 0 0 0,-1 0 0 0 0,1 0 0 0 0,-1 0 0 0 0,-3 0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35:41.12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50086 4419 16383 0 0,'3'0'0'0'0,"5"0"0"0"0,4 0 0 0 0,0 3 0 0 0,1 1 0 0 0,2 1 0 0 0,2-2 0 0 0,1-1 0 0 0,1 0 0 0 0,-3 2 0 0 0,-1 1 0 0 0,1-1 0 0 0,0-1 0 0 0,2-1 0 0 0,0 0 0 0 0,1-2 0 0 0,0 1 0 0 0,1-1 0 0 0,0-1 0 0 0,-1 1 0 0 0,1 0 0 0 0,0 0 0 0 0,-1 0 0 0 0,1 0 0 0 0,0 0 0 0 0,-1 0 0 0 0,1 0 0 0 0,-1 0 0 0 0,1-4 0 0 0,-1 0 0 0 0,1 0 0 0 0,-1 0 0 0 0,1 2 0 0 0,0 0 0 0 0,-1 2 0 0 0,1-1 0 0 0,-1 1 0 0 0,1 0 0 0 0,-1 1 0 0 0,1-1 0 0 0,-1 0 0 0 0,1 0 0 0 0,0 0 0 0 0,-1 3 0 0 0,1 2 0 0 0,-1-1 0 0 0,1-1 0 0 0,-1 3 0 0 0,1 0 0 0 0,-1-1 0 0 0,1-1 0 0 0,0-2 0 0 0,-1 0 0 0 0,1-2 0 0 0,-1 0 0 0 0,1 0 0 0 0,-1 0 0 0 0,1 0 0 0 0,-1 0 0 0 0,1-1 0 0 0,-4 1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35:41.13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49900 8546 16383 0 0,'4'0'0'0'0,"3"0"0"0"0,5 0 0 0 0,4 0 0 0 0,2 0 0 0 0,1 0 0 0 0,1 0 0 0 0,0 0 0 0 0,1 0 0 0 0,2 3 0 0 0,2 2 0 0 0,-1-1 0 0 0,-1-1 0 0 0,3 0 0 0 0,-1-2 0 0 0,0 3 0 0 0,-2 1 0 0 0,2-1 0 0 0,0 0 0 0 0,3-2 0 0 0,0-1 0 0 0,-2 0 0 0 0,-2-1 0 0 0,-2 0 0 0 0,0 0 0 0 0,-2 0 0 0 0,-1-1 0 0 0,1 1 0 0 0,-1 0 0 0 0,0 0 0 0 0,0 0 0 0 0,1 0 0 0 0,-1 0 0 0 0,1 0 0 0 0,-1 0 0 0 0,1 0 0 0 0,-1 0 0 0 0,1 0 0 0 0,-4-3 0 0 0,-1-2 0 0 0,1 1 0 0 0,0 1 0 0 0,1 0 0 0 0,1 2 0 0 0,1 0 0 0 0,0 1 0 0 0,1 0 0 0 0,-1 0 0 0 0,1 0 0 0 0,0 0 0 0 0,-1 0 0 0 0,1 1 0 0 0,0-1 0 0 0,-1 0 0 0 0,1 0 0 0 0,-1 0 0 0 0,1 0 0 0 0,0 0 0 0 0,-1 0 0 0 0,1 0 0 0 0,-1 0 0 0 0,1 0 0 0 0,-1 0 0 0 0,1 0 0 0 0,-1 0 0 0 0,1 0 0 0 0,-4 0 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35:41.13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49953 9948 16383 0 0,'4'0'0'0'0,"3"0"0"0"0,5 0 0 0 0,4 0 0 0 0,2 0 0 0 0,1 0 0 0 0,1 0 0 0 0,0 0 0 0 0,4 0 0 0 0,1 0 0 0 0,-1 0 0 0 0,-1 0 0 0 0,-1 0 0 0 0,0 0 0 0 0,1 0 0 0 0,2 0 0 0 0,-2 0 0 0 0,3 0 0 0 0,1 0 0 0 0,1 0 0 0 0,0 0 0 0 0,-2 0 0 0 0,-1 0 0 0 0,-3 0 0 0 0,0 0 0 0 0,1 0 0 0 0,1 0 0 0 0,0 0 0 0 0,-2 0 0 0 0,0 0 0 0 0,-1 0 0 0 0,-1 0 0 0 0,-1 0 0 0 0,1 0 0 0 0,-1 0 0 0 0,1 0 0 0 0,-1 0 0 0 0,1 0 0 0 0,2 0 0 0 0,2 0 0 0 0,-3 4 0 0 0,-3 0 0 0 0,0 0 0 0 0,0 0 0 0 0,0-2 0 0 0,0 3 0 0 0,1 0 0 0 0,0 0 0 0 0,0-2 0 0 0,1-1 0 0 0,-1 0 0 0 0,1-2 0 0 0,0 0 0 0 0,-1 0 0 0 0,1 0 0 0 0,-1 0 0 0 0,1 0 0 0 0,0 0 0 0 0,-1 0 0 0 0,1-1 0 0 0,-1 1 0 0 0,1 0 0 0 0,-1 0 0 0 0,1 0 0 0 0,-1 0 0 0 0,1 0 0 0 0,0 0 0 0 0,-1 0 0 0 0,1 0 0 0 0,-4 0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35:50.15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50033 15240 16383 0 0,'3'0'0'0'0,"5"0"0"0"0,4 0 0 0 0,3 3 0 0 0,3 2 0 0 0,1-1 0 0 0,1-1 0 0 0,1 3 0 0 0,-1 0 0 0 0,0-1 0 0 0,0-1 0 0 0,0-2 0 0 0,0 0 0 0 0,0-2 0 0 0,-1 0 0 0 0,1 0 0 0 0,-1 0 0 0 0,1 0 0 0 0,-4 3 0 0 0,-1 1 0 0 0,1 0 0 0 0,0-1 0 0 0,1 0 0 0 0,1-2 0 0 0,1 0 0 0 0,0-1 0 0 0,0 1 0 0 0,1-2 0 0 0,-3 5 0 0 0,-2 0 0 0 0,0 0 0 0 0,2-1 0 0 0,0-1 0 0 0,1 0 0 0 0,1-1 0 0 0,0-1 0 0 0,0 0 0 0 0,1 0 0 0 0,0 0 0 0 0,0 0 0 0 0,-1-1 0 0 0,1 1 0 0 0,0 0 0 0 0,-1 0 0 0 0,1 0 0 0 0,-1 0 0 0 0,1 0 0 0 0,-1 0 0 0 0,1 0 0 0 0,0 0 0 0 0,-1 0 0 0 0,1 0 0 0 0,-1 0 0 0 0,1 0 0 0 0,-1 0 0 0 0,1 0 0 0 0,-1 0 0 0 0,1 0 0 0 0,0 0 0 0 0,-1 0 0 0 0,1 0 0 0 0,-1 0 0 0 0,1 0 0 0 0,-1 0 0 0 0,1 0 0 0 0,-1 0 0 0 0,1 0 0 0 0,0 0 0 0 0,-1 0 0 0 0,1 0 0 0 0,-1 0 0 0 0,1 0 0 0 0,-1 0 0 0 0,1 0 0 0 0,-4 0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35:50.15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50006 24659 16383 0 0,'4'0'0'0'0,"3"0"0"0"0,5 0 0 0 0,4 0 0 0 0,1 0 0 0 0,3 0 0 0 0,0 0 0 0 0,-3 3 0 0 0,-1 2 0 0 0,0-1 0 0 0,1 0 0 0 0,0-2 0 0 0,1-1 0 0 0,4 0 0 0 0,2 0 0 0 0,0-1 0 0 0,-1-1 0 0 0,-1 1 0 0 0,-1 0 0 0 0,0 0 0 0 0,-1 0 0 0 0,-1 0 0 0 0,1 0 0 0 0,-1 0 0 0 0,1 0 0 0 0,-1 0 0 0 0,0 0 0 0 0,1 0 0 0 0,-1 0 0 0 0,1 0 0 0 0,0 0 0 0 0,-1 0 0 0 0,1 0 0 0 0,-1 0 0 0 0,1 0 0 0 0,-1 0 0 0 0,1 0 0 0 0,0 0 0 0 0,-1 0 0 0 0,1 0 0 0 0,-1 0 0 0 0,1 0 0 0 0,-1 0 0 0 0,1 0 0 0 0,-1 0 0 0 0,1 0 0 0 0,0 0 0 0 0,-1 0 0 0 0,1 0 0 0 0,-1 0 0 0 0,1 0 0 0 0,-1 0 0 0 0,1 3 0 0 0,-1 1 0 0 0,1 1 0 0 0,0-2 0 0 0,-1 0 0 0 0,1-2 0 0 0,-1 0 0 0 0,1-1 0 0 0,-1 0 0 0 0,1 0 0 0 0,-1 0 0 0 0,1 0 0 0 0,0-1 0 0 0,-1 1 0 0 0,1 0 0 0 0,-1 0 0 0 0,1 0 0 0 0,-4 0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35:59.05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49768 26199 16383 0 0,'3'0'0'0'0,"5"0"0"0"0,4 0 0 0 0,4 0 0 0 0,1 0 0 0 0,-1-3 0 0 0,0-2 0 0 0,0 1 0 0 0,1 1 0 0 0,1 0 0 0 0,1 2 0 0 0,0 0 0 0 0,0 1 0 0 0,1 0 0 0 0,-1 0 0 0 0,1 0 0 0 0,0 0 0 0 0,0 0 0 0 0,-1-3 0 0 0,1-1 0 0 0,-1 0 0 0 0,1 0 0 0 0,-1 2 0 0 0,-2-3 0 0 0,-2 0 0 0 0,0 0 0 0 0,1 2 0 0 0,1 1 0 0 0,2 0 0 0 0,-1 2 0 0 0,2-1 0 0 0,-1 2 0 0 0,1-1 0 0 0,0 0 0 0 0,-1 0 0 0 0,1 0 0 0 0,0 0 0 0 0,-1 0 0 0 0,1 1 0 0 0,-1-1 0 0 0,1 0 0 0 0,0 0 0 0 0,-1-1 0 0 0,1 1 0 0 0,-1 0 0 0 0,1 0 0 0 0,-1 0 0 0 0,1 0 0 0 0,-1 0 0 0 0,1 0 0 0 0,0 0 0 0 0,-1 0 0 0 0,1 0 0 0 0,-1 0 0 0 0,1 0 0 0 0,-1 0 0 0 0,-2 4 0 0 0,-2 0 0 0 0,0 0 0 0 0,1 0 0 0 0,1-2 0 0 0,1 0 0 0 0,1-1 0 0 0,0-1 0 0 0,1 0 0 0 0,0 0 0 0 0,-1 0 0 0 0,1-1 0 0 0,0 1 0 0 0,-4 0 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51:30.73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50086 7064 16383 0 0,'0'4'0'0'0,"3"0"0"0"0,5 4 0 0 0,4-1 0 0 0,3 0 0 0 0,3-2 0 0 0,4 2 0 0 0,3-1 0 0 0,0-1 0 0 0,-2-2 0 0 0,0 0 0 0 0,-1-2 0 0 0,-2 3 0 0 0,0 0 0 0 0,0 0 0 0 0,-1-1 0 0 0,1-1 0 0 0,-1 3 0 0 0,1 0 0 0 0,-1-1 0 0 0,0 0 0 0 0,1-2 0 0 0,-1-1 0 0 0,1 0 0 0 0,0-1 0 0 0,-1 0 0 0 0,1 0 0 0 0,-1 0 0 0 0,1-1 0 0 0,-1 1 0 0 0,1 0 0 0 0,0 0 0 0 0,-1 0 0 0 0,1 0 0 0 0,-1 0 0 0 0,1 0 0 0 0,-1 0 0 0 0,1 0 0 0 0,-1 0 0 0 0,1 0 0 0 0,0 0 0 0 0,-1 0 0 0 0,1 0 0 0 0,-1 0 0 0 0,1 0 0 0 0,-1 0 0 0 0,1 0 0 0 0,-1 0 0 0 0,1 0 0 0 0,0 0 0 0 0,-1 0 0 0 0,1 0 0 0 0,-1 0 0 0 0,1 0 0 0 0,-1 0 0 0 0,1 0 0 0 0,-1 0 0 0 0,1 0 0 0 0,0 0 0 0 0,-4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27:48.12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50271 18468 16383 0 0,'3'0'0'0'0,"5"0"0"0"0,4 0 0 0 0,3 0 0 0 0,3 0 0 0 0,1 0 0 0 0,1 0 0 0 0,1 0 0 0 0,-1 0 0 0 0,0 0 0 0 0,1 0 0 0 0,-2 0 0 0 0,1 0 0 0 0,0 0 0 0 0,-1 0 0 0 0,-2 3 0 0 0,-2 2 0 0 0,0-1 0 0 0,1-1 0 0 0,1 0 0 0 0,1 2 0 0 0,1 0 0 0 0,0-1 0 0 0,1 0 0 0 0,0-2 0 0 0,-1-1 0 0 0,1 3 0 0 0,0 1 0 0 0,-1-1 0 0 0,1-1 0 0 0,0-1 0 0 0,-1 0 0 0 0,1-2 0 0 0,-1 0 0 0 0,1 0 0 0 0,-1 0 0 0 0,1 0 0 0 0,0 0 0 0 0,-1 0 0 0 0,1 0 0 0 0,-1 0 0 0 0,1 0 0 0 0,-1 0 0 0 0,1 0 0 0 0,-1 0 0 0 0,1 0 0 0 0,0 0 0 0 0,-1 0 0 0 0,-3 0 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51:30.73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50059 21847 16383 0 0,'3'0'0'0'0,"5"0"0"0"0,4 0 0 0 0,4 0 0 0 0,1 0 0 0 0,3 0 0 0 0,0 0 0 0 0,0 0 0 0 0,1 0 0 0 0,-1 4 0 0 0,0 0 0 0 0,0 0 0 0 0,0 0 0 0 0,-1-2 0 0 0,1 0 0 0 0,-1-2 0 0 0,1 1 0 0 0,-1-1 0 0 0,1 0 0 0 0,-1-1 0 0 0,1 1 0 0 0,-1 0 0 0 0,1 0 0 0 0,0 0 0 0 0,-1 0 0 0 0,1 0 0 0 0,-1 0 0 0 0,1 0 0 0 0,-1 0 0 0 0,-2-3 0 0 0,-2-2 0 0 0,0 1 0 0 0,1 1 0 0 0,1 0 0 0 0,1 2 0 0 0,1 0 0 0 0,0 1 0 0 0,1 0 0 0 0,0 0 0 0 0,-1 0 0 0 0,1 0 0 0 0,0 0 0 0 0,0 0 0 0 0,-1 0 0 0 0,1 0 0 0 0,-1 0 0 0 0,1 0 0 0 0,-1 0 0 0 0,1 0 0 0 0,0 0 0 0 0,-1 0 0 0 0,1 0 0 0 0,-4-3 0 0 0,-1-1 0 0 0,0-1 0 0 0,2 2 0 0 0,0 1 0 0 0,1 0 0 0 0,1 1 0 0 0,0 1 0 0 0,0 0 0 0 0,1 0 0 0 0,0 0 0 0 0,-1 0 0 0 0,1 1 0 0 0,0-1 0 0 0,-1 0 0 0 0,1 0 0 0 0,0 0 0 0 0,-1 0 0 0 0,-3 0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50:50.37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50086 4419 16383 0 0,'3'0'0'0'0,"5"0"0"0"0,4 0 0 0 0,0 3 0 0 0,1 1 0 0 0,2 1 0 0 0,2-2 0 0 0,1-1 0 0 0,1 0 0 0 0,-3 2 0 0 0,-1 1 0 0 0,1-1 0 0 0,0-1 0 0 0,2-1 0 0 0,0 0 0 0 0,1-2 0 0 0,0 1 0 0 0,1-1 0 0 0,0-1 0 0 0,-1 1 0 0 0,1 0 0 0 0,0 0 0 0 0,-1 0 0 0 0,1 0 0 0 0,0 0 0 0 0,-1 0 0 0 0,1 0 0 0 0,-1 0 0 0 0,1-4 0 0 0,-1 0 0 0 0,1 0 0 0 0,-1 0 0 0 0,1 2 0 0 0,0 0 0 0 0,-1 2 0 0 0,1-1 0 0 0,-1 1 0 0 0,1 0 0 0 0,-1 1 0 0 0,1-1 0 0 0,-1 0 0 0 0,1 0 0 0 0,0 0 0 0 0,-1 3 0 0 0,1 2 0 0 0,-1-1 0 0 0,1-1 0 0 0,-1 3 0 0 0,1 0 0 0 0,-1-1 0 0 0,1-1 0 0 0,0-2 0 0 0,-1 0 0 0 0,1-2 0 0 0,-1 0 0 0 0,1 0 0 0 0,-1 0 0 0 0,1 0 0 0 0,-1 0 0 0 0,1-1 0 0 0,-4 1 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50:50.37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49900 8546 16383 0 0,'4'0'0'0'0,"3"0"0"0"0,5 0 0 0 0,4 0 0 0 0,2 0 0 0 0,1 0 0 0 0,1 0 0 0 0,0 0 0 0 0,1 0 0 0 0,2 3 0 0 0,2 2 0 0 0,-1-1 0 0 0,-1-1 0 0 0,3 0 0 0 0,-1-2 0 0 0,0 3 0 0 0,-2 1 0 0 0,2-1 0 0 0,0 0 0 0 0,3-2 0 0 0,0-1 0 0 0,-2 0 0 0 0,-2-1 0 0 0,-2 0 0 0 0,0 0 0 0 0,-2 0 0 0 0,-1-1 0 0 0,1 1 0 0 0,-1 0 0 0 0,0 0 0 0 0,0 0 0 0 0,1 0 0 0 0,-1 0 0 0 0,1 0 0 0 0,-1 0 0 0 0,1 0 0 0 0,-1 0 0 0 0,1 0 0 0 0,-4-3 0 0 0,-1-2 0 0 0,1 1 0 0 0,0 1 0 0 0,1 0 0 0 0,1 2 0 0 0,1 0 0 0 0,0 1 0 0 0,1 0 0 0 0,-1 0 0 0 0,1 0 0 0 0,0 0 0 0 0,-1 0 0 0 0,1 1 0 0 0,0-1 0 0 0,-1 0 0 0 0,1 0 0 0 0,-1 0 0 0 0,1 0 0 0 0,0 0 0 0 0,-1 0 0 0 0,1 0 0 0 0,-1 0 0 0 0,1 0 0 0 0,-1 0 0 0 0,1 0 0 0 0,-1 0 0 0 0,1 0 0 0 0,-4 0 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50:50.37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49953 9948 16383 0 0,'4'0'0'0'0,"3"0"0"0"0,5 0 0 0 0,4 0 0 0 0,2 0 0 0 0,1 0 0 0 0,1 0 0 0 0,0 0 0 0 0,4 0 0 0 0,1 0 0 0 0,-1 0 0 0 0,-1 0 0 0 0,-1 0 0 0 0,0 0 0 0 0,1 0 0 0 0,2 0 0 0 0,-2 0 0 0 0,3 0 0 0 0,1 0 0 0 0,1 0 0 0 0,0 0 0 0 0,-2 0 0 0 0,-1 0 0 0 0,-3 0 0 0 0,0 0 0 0 0,1 0 0 0 0,1 0 0 0 0,0 0 0 0 0,-2 0 0 0 0,0 0 0 0 0,-1 0 0 0 0,-1 0 0 0 0,-1 0 0 0 0,1 0 0 0 0,-1 0 0 0 0,1 0 0 0 0,-1 0 0 0 0,1 0 0 0 0,2 0 0 0 0,2 0 0 0 0,-3 4 0 0 0,-3 0 0 0 0,0 0 0 0 0,0 0 0 0 0,0-2 0 0 0,0 3 0 0 0,1 0 0 0 0,0 0 0 0 0,0-2 0 0 0,1-1 0 0 0,-1 0 0 0 0,1-2 0 0 0,0 0 0 0 0,-1 0 0 0 0,1 0 0 0 0,-1 0 0 0 0,1 0 0 0 0,0 0 0 0 0,-1 0 0 0 0,1-1 0 0 0,-1 1 0 0 0,1 0 0 0 0,-1 0 0 0 0,1 0 0 0 0,-1 0 0 0 0,1 0 0 0 0,0 0 0 0 0,-1 0 0 0 0,1 0 0 0 0,-4 0 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50:50.37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50033 15240 16383 0 0,'3'0'0'0'0,"5"0"0"0"0,4 0 0 0 0,3 3 0 0 0,3 2 0 0 0,1-1 0 0 0,1-1 0 0 0,1 3 0 0 0,-1 0 0 0 0,0-1 0 0 0,0-1 0 0 0,0-2 0 0 0,0 0 0 0 0,0-2 0 0 0,-1 0 0 0 0,1 0 0 0 0,-1 0 0 0 0,1 0 0 0 0,-4 3 0 0 0,-1 1 0 0 0,1 0 0 0 0,0-1 0 0 0,1 0 0 0 0,1-2 0 0 0,1 0 0 0 0,0-1 0 0 0,0 1 0 0 0,1-2 0 0 0,-3 5 0 0 0,-2 0 0 0 0,0 0 0 0 0,2-1 0 0 0,0-1 0 0 0,1 0 0 0 0,1-1 0 0 0,0-1 0 0 0,0 0 0 0 0,1 0 0 0 0,0 0 0 0 0,0 0 0 0 0,-1-1 0 0 0,1 1 0 0 0,0 0 0 0 0,-1 0 0 0 0,1 0 0 0 0,-1 0 0 0 0,1 0 0 0 0,-1 0 0 0 0,1 0 0 0 0,0 0 0 0 0,-1 0 0 0 0,1 0 0 0 0,-1 0 0 0 0,1 0 0 0 0,-1 0 0 0 0,1 0 0 0 0,-1 0 0 0 0,1 0 0 0 0,0 0 0 0 0,-1 0 0 0 0,1 0 0 0 0,-1 0 0 0 0,1 0 0 0 0,-1 0 0 0 0,1 0 0 0 0,-1 0 0 0 0,1 0 0 0 0,0 0 0 0 0,-1 0 0 0 0,1 0 0 0 0,-1 0 0 0 0,1 0 0 0 0,-1 0 0 0 0,1 0 0 0 0,-4 0 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50:50.37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50006 24659 16383 0 0,'4'0'0'0'0,"3"0"0"0"0,5 0 0 0 0,4 0 0 0 0,1 0 0 0 0,3 0 0 0 0,0 0 0 0 0,-3 3 0 0 0,-1 2 0 0 0,0-1 0 0 0,1 0 0 0 0,0-2 0 0 0,1-1 0 0 0,4 0 0 0 0,2 0 0 0 0,0-1 0 0 0,-1-1 0 0 0,-1 1 0 0 0,-1 0 0 0 0,0 0 0 0 0,-1 0 0 0 0,-1 0 0 0 0,1 0 0 0 0,-1 0 0 0 0,1 0 0 0 0,-1 0 0 0 0,0 0 0 0 0,1 0 0 0 0,-1 0 0 0 0,1 0 0 0 0,0 0 0 0 0,-1 0 0 0 0,1 0 0 0 0,-1 0 0 0 0,1 0 0 0 0,-1 0 0 0 0,1 0 0 0 0,0 0 0 0 0,-1 0 0 0 0,1 0 0 0 0,-1 0 0 0 0,1 0 0 0 0,-1 0 0 0 0,1 0 0 0 0,-1 0 0 0 0,1 0 0 0 0,0 0 0 0 0,-1 0 0 0 0,1 0 0 0 0,-1 0 0 0 0,1 0 0 0 0,-1 0 0 0 0,1 3 0 0 0,-1 1 0 0 0,1 1 0 0 0,0-2 0 0 0,-1 0 0 0 0,1-2 0 0 0,-1 0 0 0 0,1-1 0 0 0,-1 0 0 0 0,1 0 0 0 0,-1 0 0 0 0,1 0 0 0 0,0-1 0 0 0,-1 1 0 0 0,1 0 0 0 0,-1 0 0 0 0,1 0 0 0 0,-4 0 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50:50.37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49768 26199 16383 0 0,'3'0'0'0'0,"5"0"0"0"0,4 0 0 0 0,4 0 0 0 0,1 0 0 0 0,-1-3 0 0 0,0-2 0 0 0,0 1 0 0 0,1 1 0 0 0,1 0 0 0 0,1 2 0 0 0,0 0 0 0 0,0 1 0 0 0,1 0 0 0 0,-1 0 0 0 0,1 0 0 0 0,0 0 0 0 0,0 0 0 0 0,-1-3 0 0 0,1-1 0 0 0,-1 0 0 0 0,1 0 0 0 0,-1 2 0 0 0,-2-3 0 0 0,-2 0 0 0 0,0 0 0 0 0,1 2 0 0 0,1 1 0 0 0,2 0 0 0 0,-1 2 0 0 0,2-1 0 0 0,-1 2 0 0 0,1-1 0 0 0,0 0 0 0 0,-1 0 0 0 0,1 0 0 0 0,0 0 0 0 0,-1 0 0 0 0,1 1 0 0 0,-1-1 0 0 0,1 0 0 0 0,0 0 0 0 0,-1-1 0 0 0,1 1 0 0 0,-1 0 0 0 0,1 0 0 0 0,-1 0 0 0 0,1 0 0 0 0,-1 0 0 0 0,1 0 0 0 0,0 0 0 0 0,-1 0 0 0 0,1 0 0 0 0,-1 0 0 0 0,1 0 0 0 0,-1 0 0 0 0,-2 4 0 0 0,-2 0 0 0 0,0 0 0 0 0,1 0 0 0 0,1-2 0 0 0,1 0 0 0 0,1-1 0 0 0,0-1 0 0 0,1 0 0 0 0,0 0 0 0 0,-1 0 0 0 0,1-1 0 0 0,0 1 0 0 0,-4 0 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51:57.96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50112 7117 16383 0 0,'3'0'0'0'0,"5"0"0"0"0,4 0 0 0 0,0 4 0 0 0,2 0 0 0 0,1 0 0 0 0,1 0 0 0 0,2-2 0 0 0,1 0 0 0 0,1-2 0 0 0,-1 1 0 0 0,1-1 0 0 0,0 0 0 0 0,0-1 0 0 0,0 1 0 0 0,-1 0 0 0 0,1 0 0 0 0,0 0 0 0 0,-4 3 0 0 0,-1 2 0 0 0,0-1 0 0 0,2-1 0 0 0,0 0 0 0 0,1-2 0 0 0,0 0 0 0 0,2-1 0 0 0,-1 0 0 0 0,1 0 0 0 0,0 0 0 0 0,-1 0 0 0 0,1 0 0 0 0,0-1 0 0 0,-1 5 0 0 0,1 0 0 0 0,0 0 0 0 0,-1 0 0 0 0,1-2 0 0 0,-1 0 0 0 0,1 2 0 0 0,3 1 0 0 0,1-1 0 0 0,-1-1 0 0 0,0 3 0 0 0,-1-1 0 0 0,-1 0 0 0 0,0-1 0 0 0,-1-2 0 0 0,-1 0 0 0 0,1-2 0 0 0,-1 0 0 0 0,0 0 0 0 0,1 0 0 0 0,-4 3 0 0 0,-1 1 0 0 0,-3 0 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52:07.231"/>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50191 21987 16383 0 0,'4'0'0'0'0,"4"0"0"0"0,3 0 0 0 0,5 0 0 0 0,2 0 0 0 0,1 0 0 0 0,1 0 0 0 0,0 0 0 0 0,1 0 0 0 0,-1 0 0 0 0,0 0 0 0 0,0 0 0 0 0,0 0 0 0 0,-1 0 0 0 0,1 0 0 0 0,0 0 0 0 0,-1 0 0 0 0,1 0 0 0 0,-1 0 0 0 0,4 0 0 0 0,1 0 0 0 0,0 3 0 0 0,-1 2 0 0 0,-1-1 0 0 0,-1-1 0 0 0,-1 0 0 0 0,3-2 0 0 0,1 0 0 0 0,0-1 0 0 0,-1 0 0 0 0,-2 0 0 0 0,0 0 0 0 0,3 0 0 0 0,0 0 0 0 0,0 0 0 0 0,2-1 0 0 0,0 1 0 0 0,-1 0 0 0 0,-1 0 0 0 0,-2 0 0 0 0,-1 0 0 0 0,-1 0 0 0 0,0 0 0 0 0,-1 0 0 0 0,1 0 0 0 0,-1 0 0 0 0,-3 0 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50:50.37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50086 4419 16383 0 0,'3'0'0'0'0,"5"0"0"0"0,4 0 0 0 0,0 3 0 0 0,1 1 0 0 0,2 1 0 0 0,2-2 0 0 0,1-1 0 0 0,1 0 0 0 0,-3 2 0 0 0,-1 1 0 0 0,1-1 0 0 0,0-1 0 0 0,2-1 0 0 0,0 0 0 0 0,1-2 0 0 0,0 1 0 0 0,1-1 0 0 0,0-1 0 0 0,-1 1 0 0 0,1 0 0 0 0,0 0 0 0 0,-1 0 0 0 0,1 0 0 0 0,0 0 0 0 0,-1 0 0 0 0,1 0 0 0 0,-1 0 0 0 0,1-4 0 0 0,-1 0 0 0 0,1 0 0 0 0,-1 0 0 0 0,1 2 0 0 0,0 0 0 0 0,-1 2 0 0 0,1-1 0 0 0,-1 1 0 0 0,1 0 0 0 0,-1 1 0 0 0,1-1 0 0 0,-1 0 0 0 0,1 0 0 0 0,0 0 0 0 0,-1 3 0 0 0,1 2 0 0 0,-1-1 0 0 0,1-1 0 0 0,-1 3 0 0 0,1 0 0 0 0,-1-1 0 0 0,1-1 0 0 0,0-2 0 0 0,-1 0 0 0 0,1-2 0 0 0,-1 0 0 0 0,1 0 0 0 0,-1 0 0 0 0,1 0 0 0 0,-1 0 0 0 0,1-1 0 0 0,-4 1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27:48.1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50244 24850 16383 0 0,'4'0'0'0'0,"3"0"0"0"0,5 0 0 0 0,4 0 0 0 0,2 0 0 0 0,1 0 0 0 0,-2 3 0 0 0,-1 1 0 0 0,0 1 0 0 0,1-2 0 0 0,0-1 0 0 0,2 0 0 0 0,0-1 0 0 0,0-1 0 0 0,1 0 0 0 0,-1 0 0 0 0,1 0 0 0 0,0 0 0 0 0,-1-1 0 0 0,1 1 0 0 0,0 0 0 0 0,-1 0 0 0 0,1 0 0 0 0,-1 0 0 0 0,1 0 0 0 0,-1 0 0 0 0,1 0 0 0 0,-1 0 0 0 0,1 0 0 0 0,0 0 0 0 0,-1 0 0 0 0,1-3 0 0 0,-1-2 0 0 0,1 1 0 0 0,-1 1 0 0 0,-2-3 0 0 0,-2 0 0 0 0,0 1 0 0 0,1 1 0 0 0,-2-1 0 0 0,0-1 0 0 0,0 1 0 0 0,-1-2 0 0 0,-1 1 0 0 0,2 0 0 0 0,2 2 0 0 0,1 2 0 0 0,1 0 0 0 0,1 2 0 0 0,-3 0 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50:50.37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49900 8546 16383 0 0,'4'0'0'0'0,"3"0"0"0"0,5 0 0 0 0,4 0 0 0 0,2 0 0 0 0,1 0 0 0 0,1 0 0 0 0,0 0 0 0 0,1 0 0 0 0,2 3 0 0 0,2 2 0 0 0,-1-1 0 0 0,-1-1 0 0 0,3 0 0 0 0,-1-2 0 0 0,0 3 0 0 0,-2 1 0 0 0,2-1 0 0 0,0 0 0 0 0,3-2 0 0 0,0-1 0 0 0,-2 0 0 0 0,-2-1 0 0 0,-2 0 0 0 0,0 0 0 0 0,-2 0 0 0 0,-1-1 0 0 0,1 1 0 0 0,-1 0 0 0 0,0 0 0 0 0,0 0 0 0 0,1 0 0 0 0,-1 0 0 0 0,1 0 0 0 0,-1 0 0 0 0,1 0 0 0 0,-1 0 0 0 0,1 0 0 0 0,-4-3 0 0 0,-1-2 0 0 0,1 1 0 0 0,0 1 0 0 0,1 0 0 0 0,1 2 0 0 0,1 0 0 0 0,0 1 0 0 0,1 0 0 0 0,-1 0 0 0 0,1 0 0 0 0,0 0 0 0 0,-1 0 0 0 0,1 1 0 0 0,0-1 0 0 0,-1 0 0 0 0,1 0 0 0 0,-1 0 0 0 0,1 0 0 0 0,0 0 0 0 0,-1 0 0 0 0,1 0 0 0 0,-1 0 0 0 0,1 0 0 0 0,-1 0 0 0 0,1 0 0 0 0,-1 0 0 0 0,1 0 0 0 0,-4 0 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50:50.37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49953 9948 16383 0 0,'4'0'0'0'0,"3"0"0"0"0,5 0 0 0 0,4 0 0 0 0,2 0 0 0 0,1 0 0 0 0,1 0 0 0 0,0 0 0 0 0,4 0 0 0 0,1 0 0 0 0,-1 0 0 0 0,-1 0 0 0 0,-1 0 0 0 0,0 0 0 0 0,1 0 0 0 0,2 0 0 0 0,-2 0 0 0 0,3 0 0 0 0,1 0 0 0 0,1 0 0 0 0,0 0 0 0 0,-2 0 0 0 0,-1 0 0 0 0,-3 0 0 0 0,0 0 0 0 0,1 0 0 0 0,1 0 0 0 0,0 0 0 0 0,-2 0 0 0 0,0 0 0 0 0,-1 0 0 0 0,-1 0 0 0 0,-1 0 0 0 0,1 0 0 0 0,-1 0 0 0 0,1 0 0 0 0,-1 0 0 0 0,1 0 0 0 0,2 0 0 0 0,2 0 0 0 0,-3 4 0 0 0,-3 0 0 0 0,0 0 0 0 0,0 0 0 0 0,0-2 0 0 0,0 3 0 0 0,1 0 0 0 0,0 0 0 0 0,0-2 0 0 0,1-1 0 0 0,-1 0 0 0 0,1-2 0 0 0,0 0 0 0 0,-1 0 0 0 0,1 0 0 0 0,-1 0 0 0 0,1 0 0 0 0,0 0 0 0 0,-1 0 0 0 0,1-1 0 0 0,-1 1 0 0 0,1 0 0 0 0,-1 0 0 0 0,1 0 0 0 0,-1 0 0 0 0,1 0 0 0 0,0 0 0 0 0,-1 0 0 0 0,1 0 0 0 0,-4 0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50:50.37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50033 15240 16383 0 0,'3'0'0'0'0,"5"0"0"0"0,4 0 0 0 0,3 3 0 0 0,3 2 0 0 0,1-1 0 0 0,1-1 0 0 0,1 3 0 0 0,-1 0 0 0 0,0-1 0 0 0,0-1 0 0 0,0-2 0 0 0,0 0 0 0 0,0-2 0 0 0,-1 0 0 0 0,1 0 0 0 0,-1 0 0 0 0,1 0 0 0 0,-4 3 0 0 0,-1 1 0 0 0,1 0 0 0 0,0-1 0 0 0,1 0 0 0 0,1-2 0 0 0,1 0 0 0 0,0-1 0 0 0,0 1 0 0 0,1-2 0 0 0,-3 5 0 0 0,-2 0 0 0 0,0 0 0 0 0,2-1 0 0 0,0-1 0 0 0,1 0 0 0 0,1-1 0 0 0,0-1 0 0 0,0 0 0 0 0,1 0 0 0 0,0 0 0 0 0,0 0 0 0 0,-1-1 0 0 0,1 1 0 0 0,0 0 0 0 0,-1 0 0 0 0,1 0 0 0 0,-1 0 0 0 0,1 0 0 0 0,-1 0 0 0 0,1 0 0 0 0,0 0 0 0 0,-1 0 0 0 0,1 0 0 0 0,-1 0 0 0 0,1 0 0 0 0,-1 0 0 0 0,1 0 0 0 0,-1 0 0 0 0,1 0 0 0 0,0 0 0 0 0,-1 0 0 0 0,1 0 0 0 0,-1 0 0 0 0,1 0 0 0 0,-1 0 0 0 0,1 0 0 0 0,-1 0 0 0 0,1 0 0 0 0,0 0 0 0 0,-1 0 0 0 0,1 0 0 0 0,-1 0 0 0 0,1 0 0 0 0,-1 0 0 0 0,1 0 0 0 0,-4 0 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50:50.37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50006 24659 16383 0 0,'4'0'0'0'0,"3"0"0"0"0,5 0 0 0 0,4 0 0 0 0,1 0 0 0 0,3 0 0 0 0,0 0 0 0 0,-3 3 0 0 0,-1 2 0 0 0,0-1 0 0 0,1 0 0 0 0,0-2 0 0 0,1-1 0 0 0,4 0 0 0 0,2 0 0 0 0,0-1 0 0 0,-1-1 0 0 0,-1 1 0 0 0,-1 0 0 0 0,0 0 0 0 0,-1 0 0 0 0,-1 0 0 0 0,1 0 0 0 0,-1 0 0 0 0,1 0 0 0 0,-1 0 0 0 0,0 0 0 0 0,1 0 0 0 0,-1 0 0 0 0,1 0 0 0 0,0 0 0 0 0,-1 0 0 0 0,1 0 0 0 0,-1 0 0 0 0,1 0 0 0 0,-1 0 0 0 0,1 0 0 0 0,0 0 0 0 0,-1 0 0 0 0,1 0 0 0 0,-1 0 0 0 0,1 0 0 0 0,-1 0 0 0 0,1 0 0 0 0,-1 0 0 0 0,1 0 0 0 0,0 0 0 0 0,-1 0 0 0 0,1 0 0 0 0,-1 0 0 0 0,1 0 0 0 0,-1 0 0 0 0,1 3 0 0 0,-1 1 0 0 0,1 1 0 0 0,0-2 0 0 0,-1 0 0 0 0,1-2 0 0 0,-1 0 0 0 0,1-1 0 0 0,-1 0 0 0 0,1 0 0 0 0,-1 0 0 0 0,1 0 0 0 0,0-1 0 0 0,-1 1 0 0 0,1 0 0 0 0,-1 0 0 0 0,1 0 0 0 0,-4 0 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50:50.37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49768 26199 16383 0 0,'3'0'0'0'0,"5"0"0"0"0,4 0 0 0 0,4 0 0 0 0,1 0 0 0 0,-1-3 0 0 0,0-2 0 0 0,0 1 0 0 0,1 1 0 0 0,1 0 0 0 0,1 2 0 0 0,0 0 0 0 0,0 1 0 0 0,1 0 0 0 0,-1 0 0 0 0,1 0 0 0 0,0 0 0 0 0,0 0 0 0 0,-1-3 0 0 0,1-1 0 0 0,-1 0 0 0 0,1 0 0 0 0,-1 2 0 0 0,-2-3 0 0 0,-2 0 0 0 0,0 0 0 0 0,1 2 0 0 0,1 1 0 0 0,2 0 0 0 0,-1 2 0 0 0,2-1 0 0 0,-1 2 0 0 0,1-1 0 0 0,0 0 0 0 0,-1 0 0 0 0,1 0 0 0 0,0 0 0 0 0,-1 0 0 0 0,1 1 0 0 0,-1-1 0 0 0,1 0 0 0 0,0 0 0 0 0,-1-1 0 0 0,1 1 0 0 0,-1 0 0 0 0,1 0 0 0 0,-1 0 0 0 0,1 0 0 0 0,-1 0 0 0 0,1 0 0 0 0,0 0 0 0 0,-1 0 0 0 0,1 0 0 0 0,-1 0 0 0 0,1 0 0 0 0,-1 0 0 0 0,-2 4 0 0 0,-2 0 0 0 0,0 0 0 0 0,1 0 0 0 0,1-2 0 0 0,1 0 0 0 0,1-1 0 0 0,0-1 0 0 0,1 0 0 0 0,0 0 0 0 0,-1 0 0 0 0,1-1 0 0 0,0 1 0 0 0,-4 0 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52:52.407"/>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50112 21855 16383 0 0,'0'3'0'0'0,"3"1"0"0"0,5 1 0 0 0,4-2 0 0 0,3 3 0 0 0,3 0 0 0 0,2-1 0 0 0,0-2 0 0 0,0 0 0 0 0,0-2 0 0 0,1 0 0 0 0,-1-1 0 0 0,-4 3 0 0 0,0 1 0 0 0,-1 0 0 0 0,1-1 0 0 0,1 0 0 0 0,1 1 0 0 0,1 2 0 0 0,0-2 0 0 0,1-1 0 0 0,0 0 0 0 0,-1-2 0 0 0,1 0 0 0 0,3 2 0 0 0,1 1 0 0 0,0 1 0 0 0,-1-2 0 0 0,-1-1 0 0 0,-1-1 0 0 0,-1 0 0 0 0,0-1 0 0 0,0 0 0 0 0,-1 0 0 0 0,1 0 0 0 0,-1 0 0 0 0,0 0 0 0 0,1-1 0 0 0,-1 1 0 0 0,1 0 0 0 0,-1 0 0 0 0,1 0 0 0 0,0 0 0 0 0,-1 0 0 0 0,1 0 0 0 0,-1 0 0 0 0,1 4 0 0 0,-1 0 0 0 0,1 0 0 0 0,-1 0 0 0 0,1-2 0 0 0,0 0 0 0 0,-1-2 0 0 0,1 1 0 0 0,-1-1 0 0 0,1 0 0 0 0,-4-1 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53:01.33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50033 7209 16383 0 0,'3'0'0'0'0,"5"0"0"0"0,4 0 0 0 0,3 0 0 0 0,3 0 0 0 0,1 0 0 0 0,1 0 0 0 0,1 0 0 0 0,-1 0 0 0 0,0 3 0 0 0,0 2 0 0 0,0-1 0 0 0,0-1 0 0 0,0 0 0 0 0,-1-2 0 0 0,1 3 0 0 0,-1 1 0 0 0,1-1 0 0 0,-1 0 0 0 0,1-2 0 0 0,-1-1 0 0 0,1 0 0 0 0,0-1 0 0 0,-1 0 0 0 0,1 0 0 0 0,-1 0 0 0 0,1-1 0 0 0,-1 1 0 0 0,1 0 0 0 0,-1 0 0 0 0,1 0 0 0 0,0 0 0 0 0,-1 0 0 0 0,1 0 0 0 0,-1 0 0 0 0,-2-3 0 0 0,-2-2 0 0 0,0 1 0 0 0,1-3 0 0 0,1 1 0 0 0,1 0 0 0 0,1 2 0 0 0,0 1 0 0 0,1 1 0 0 0,0 2 0 0 0,-1 0 0 0 0,1 0 0 0 0,0-3 0 0 0,-1-1 0 0 0,1 0 0 0 0,0 0 0 0 0,-1 2 0 0 0,1 1 0 0 0,-4-3 0 0 0,-1-1 0 0 0,1 1 0 0 0,0 0 0 0 0,1 2 0 0 0,1 1 0 0 0,1 0 0 0 0,0 1 0 0 0,0 0 0 0 0,1 0 0 0 0,0 0 0 0 0,0 1 0 0 0,-1-1 0 0 0,1 0 0 0 0,0 0 0 0 0,-1 0 0 0 0,4 0 0 0 0,1 0 0 0 0,0 0 0 0 0,-1 0 0 0 0,-1 0 0 0 0,-1 0 0 0 0,2 0 0 0 0,2 0 0 0 0,-5 0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48:43.938"/>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49953 13785 16383 0 0,'4'0'0'0'0,"3"0"0"0"0,5 0 0 0 0,4 0 0 0 0,2 0 0 0 0,-3 3 0 0 0,1 2 0 0 0,0-1 0 0 0,1-1 0 0 0,1 0 0 0 0,1-2 0 0 0,0 0 0 0 0,0-1 0 0 0,1 0 0 0 0,0 0 0 0 0,-1 0 0 0 0,1 0 0 0 0,0 0 0 0 0,-1-1 0 0 0,1 1 0 0 0,0 0 0 0 0,-1 0 0 0 0,1 0 0 0 0,-1 0 0 0 0,1 0 0 0 0,-1 0 0 0 0,1 0 0 0 0,-1 0 0 0 0,1 0 0 0 0,0 0 0 0 0,-1 0 0 0 0,-3 4 0 0 0,-1 0 0 0 0,1 0 0 0 0,0 0 0 0 0,1-2 0 0 0,1 0 0 0 0,1-2 0 0 0,-3 4 0 0 0,-1 1 0 0 0,0-1 0 0 0,2-1 0 0 0,0-1 0 0 0,-2-1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48:43.939"/>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49953 9128 16383 0 0,'0'3'0'0'0,"4"2"0"0"0,3-1 0 0 0,5-1 0 0 0,4 0 0 0 0,2-2 0 0 0,1 0 0 0 0,-2 3 0 0 0,-1 0 0 0 0,-4 4 0 0 0,1-1 0 0 0,0 0 0 0 0,2-2 0 0 0,2-2 0 0 0,1-2 0 0 0,0 0 0 0 0,2-1 0 0 0,-1 0 0 0 0,1 0 0 0 0,-3 3 0 0 0,-2 1 0 0 0,1 0 0 0 0,0-1 0 0 0,1 0 0 0 0,1-2 0 0 0,1 0 0 0 0,0-1 0 0 0,1 0 0 0 0,0 0 0 0 0,-1 0 0 0 0,1 0 0 0 0,-4 3 0 0 0,0 1 0 0 0,-1 0 0 0 0,1 0 0 0 0,1-2 0 0 0,2 0 0 0 0,-1-2 0 0 0,2 1 0 0 0,-1-1 0 0 0,1 0 0 0 0,0-1 0 0 0,-1 1 0 0 0,1 0 0 0 0,0 0 0 0 0,-1 0 0 0 0,1 0 0 0 0,-1 0 0 0 0,1 0 0 0 0,0 0 0 0 0,-1 0 0 0 0,1 0 0 0 0,-4-3 0 0 0,-1-2 0 0 0,0 1 0 0 0,1 1 0 0 0,2 0 0 0 0,0 2 0 0 0,0 0 0 0 0,-2 1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48:43.940"/>
    </inkml:context>
    <inkml:brush xml:id="br0">
      <inkml:brushProperty name="width" value="0.3" units="cm"/>
      <inkml:brushProperty name="height" value="0.6" units="cm"/>
      <inkml:brushProperty name="color" value="#A9D8FF"/>
      <inkml:brushProperty name="tip" value="rectangle"/>
      <inkml:brushProperty name="rasterOp" value="maskPen"/>
    </inkml:brush>
  </inkml:definitions>
  <inkml:trace contextRef="#ctx0" brushRef="#br0">49980 23262 16383 0 0,'3'0'0'0'0,"2"-3"0"0"0,2-1 0 0 0,4-1 0 0 0,4 2 0 0 0,1 1 0 0 0,3 0 0 0 0,1 1 0 0 0,-4-2 0 0 0,0-2 0 0 0,0 1 0 0 0,1 1 0 0 0,0 1 0 0 0,2 0 0 0 0,0 2 0 0 0,0-1 0 0 0,0 1 0 0 0,1 1 0 0 0,0-1 0 0 0,0 0 0 0 0,-1 0 0 0 0,-2-3 0 0 0,-2-2 0 0 0,0 1 0 0 0,1 1 0 0 0,1 0 0 0 0,2 2 0 0 0,-1 0 0 0 0,2 1 0 0 0,-1 0 0 0 0,1 0 0 0 0,0 0 0 0 0,-1 0 0 0 0,1 0 0 0 0,0 1 0 0 0,-1-1 0 0 0,1 0 0 0 0,-1 0 0 0 0,1 0 0 0 0,0 0 0 0 0,-1 0 0 0 0,1 0 0 0 0,-1 0 0 0 0,-3 0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48:43.93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50191 12250 16383 0 0,'4'0'0'0'0,"4"0"0"0"0,3 0 0 0 0,5 0 0 0 0,2 0 0 0 0,1 0 0 0 0,1 0 0 0 0,0 0 0 0 0,1 0 0 0 0,-1 0 0 0 0,0 0 0 0 0,0 0 0 0 0,0 0 0 0 0,-1 0 0 0 0,1 0 0 0 0,0 0 0 0 0,-1 0 0 0 0,1 0 0 0 0,-1 0 0 0 0,1 0 0 0 0,-1 0 0 0 0,1 0 0 0 0,-1 0 0 0 0,1 0 0 0 0,-1 0 0 0 0,1 0 0 0 0,0 0 0 0 0,-1 0 0 0 0,1 0 0 0 0,-1 0 0 0 0,1 0 0 0 0,-1 0 0 0 0,1 0 0 0 0,-1 0 0 0 0,1 0 0 0 0,0 0 0 0 0,-1 0 0 0 0,1 0 0 0 0,-1 0 0 0 0,1 0 0 0 0,-1 0 0 0 0,1 0 0 0 0,0 0 0 0 0,-1 0 0 0 0,1 0 0 0 0,-1 0 0 0 0,1 0 0 0 0,-1 0 0 0 0,1 0 0 0 0,-1 0 0 0 0,1 0 0 0 0,0 0 0 0 0,-4 0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48:43.93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50271 18468 16383 0 0,'3'0'0'0'0,"5"0"0"0"0,4 0 0 0 0,3 0 0 0 0,3 0 0 0 0,1 0 0 0 0,1 0 0 0 0,1 0 0 0 0,-1 0 0 0 0,0 0 0 0 0,1 0 0 0 0,-2 0 0 0 0,1 0 0 0 0,0 0 0 0 0,-1 0 0 0 0,-2 3 0 0 0,-2 2 0 0 0,0-1 0 0 0,1-1 0 0 0,1 0 0 0 0,1 2 0 0 0,1 0 0 0 0,0-1 0 0 0,1 0 0 0 0,0-2 0 0 0,-1-1 0 0 0,1 3 0 0 0,0 1 0 0 0,-1-1 0 0 0,1-1 0 0 0,0-1 0 0 0,-1 0 0 0 0,1-2 0 0 0,-1 0 0 0 0,1 0 0 0 0,-1 0 0 0 0,1 0 0 0 0,0 0 0 0 0,-1 0 0 0 0,1 0 0 0 0,-1 0 0 0 0,1 0 0 0 0,-1 0 0 0 0,1 0 0 0 0,-1 0 0 0 0,1 0 0 0 0,0 0 0 0 0,-1 0 0 0 0,-3 0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22T14:48:43.93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50244 24850 16383 0 0,'4'0'0'0'0,"3"0"0"0"0,5 0 0 0 0,4 0 0 0 0,2 0 0 0 0,1 0 0 0 0,-2 3 0 0 0,-1 1 0 0 0,0 1 0 0 0,1-2 0 0 0,0-1 0 0 0,2 0 0 0 0,0-1 0 0 0,0-1 0 0 0,1 0 0 0 0,-1 0 0 0 0,1 0 0 0 0,0 0 0 0 0,-1-1 0 0 0,1 1 0 0 0,0 0 0 0 0,-1 0 0 0 0,1 0 0 0 0,-1 0 0 0 0,1 0 0 0 0,-1 0 0 0 0,1 0 0 0 0,-1 0 0 0 0,1 0 0 0 0,0 0 0 0 0,-1 0 0 0 0,1-3 0 0 0,-1-2 0 0 0,1 1 0 0 0,-1 1 0 0 0,-2-3 0 0 0,-2 0 0 0 0,0 1 0 0 0,1 1 0 0 0,-2-1 0 0 0,0-1 0 0 0,0 1 0 0 0,-1-2 0 0 0,-1 1 0 0 0,2 0 0 0 0,2 2 0 0 0,1 2 0 0 0,1 0 0 0 0,1 2 0 0 0,-3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5/30/2025</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C971FF-EF28-4195-A575-329446EFAA55}" type="slidenum">
              <a:rPr lang="en-US" smtClean="0"/>
              <a:t>8</a:t>
            </a:fld>
            <a:endParaRPr lang="en-US"/>
          </a:p>
        </p:txBody>
      </p:sp>
    </p:spTree>
    <p:extLst>
      <p:ext uri="{BB962C8B-B14F-4D97-AF65-F5344CB8AC3E}">
        <p14:creationId xmlns:p14="http://schemas.microsoft.com/office/powerpoint/2010/main" val="1893406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a:t>P-Value [Acc &gt; NIR]: 1 [HF1]</a:t>
            </a:r>
            <a:endParaRPr lang="en-US"/>
          </a:p>
          <a:p>
            <a:pPr>
              <a:buFont typeface="Arial" panose="020B0604020202020204" pitchFamily="34" charset="0"/>
              <a:buChar char="•"/>
            </a:pPr>
            <a:r>
              <a:rPr lang="en-US"/>
              <a:t>. A value of 1 implies no evidence that the model's performance is better than simply guessing the majority class. </a:t>
            </a:r>
          </a:p>
          <a:p>
            <a:pPr>
              <a:buFont typeface="Arial" panose="020B0604020202020204" pitchFamily="34" charset="0"/>
              <a:buChar char="•"/>
            </a:pPr>
            <a:r>
              <a:rPr lang="en-US" b="1"/>
              <a:t>Sensitivity: 0.6791 </a:t>
            </a:r>
            <a:r>
              <a:rPr lang="en-US"/>
              <a:t>Decreased</a:t>
            </a:r>
            <a:r>
              <a:rPr lang="en-US" b="0"/>
              <a:t>, </a:t>
            </a:r>
            <a:r>
              <a:rPr lang="en-US" b="1"/>
              <a:t>Specificity: 0.6308</a:t>
            </a:r>
            <a:r>
              <a:rPr lang="en-US"/>
              <a:t>. This increase from the previous model where specificity was very low. The model is now doing a better job of distinguishing the failures. </a:t>
            </a:r>
          </a:p>
          <a:p>
            <a:pPr>
              <a:buNone/>
            </a:pPr>
            <a:r>
              <a:rPr lang="en-US" b="1"/>
              <a:t>Balanced Accuracy: 0.6550</a:t>
            </a:r>
            <a:endParaRPr lang="en-US"/>
          </a:p>
          <a:p>
            <a:pPr>
              <a:buFont typeface="Arial" panose="020B0604020202020204" pitchFamily="34" charset="0"/>
              <a:buChar char="•"/>
            </a:pPr>
            <a:r>
              <a:rPr lang="en-US"/>
              <a:t>The average of sensitivity and specificity is 65.50%. This metric gives equal weight to both classes and provides a better indication of the model's performance on both the positive and negative classes, especially in imbalanced datasets. A balanced accuracy of 0.6550 is moderately better than random guessing (0.5). Improvement from previous models</a:t>
            </a:r>
          </a:p>
          <a:p>
            <a:endParaRPr lang="en-US"/>
          </a:p>
        </p:txBody>
      </p:sp>
      <p:sp>
        <p:nvSpPr>
          <p:cNvPr id="4" name="Slide Number Placeholder 3"/>
          <p:cNvSpPr>
            <a:spLocks noGrp="1"/>
          </p:cNvSpPr>
          <p:nvPr>
            <p:ph type="sldNum" sz="quarter" idx="5"/>
          </p:nvPr>
        </p:nvSpPr>
        <p:spPr/>
        <p:txBody>
          <a:bodyPr/>
          <a:lstStyle/>
          <a:p>
            <a:fld id="{69C971FF-EF28-4195-A575-329446EFAA55}" type="slidenum">
              <a:rPr lang="en-US" smtClean="0"/>
              <a:t>18</a:t>
            </a:fld>
            <a:endParaRPr lang="en-US"/>
          </a:p>
        </p:txBody>
      </p:sp>
    </p:spTree>
    <p:extLst>
      <p:ext uri="{BB962C8B-B14F-4D97-AF65-F5344CB8AC3E}">
        <p14:creationId xmlns:p14="http://schemas.microsoft.com/office/powerpoint/2010/main" val="2365437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nSpc>
                <a:spcPct val="115000"/>
              </a:lnSpc>
              <a:spcAft>
                <a:spcPts val="800"/>
              </a:spcAft>
              <a:buFontTx/>
              <a:buChar char="-"/>
            </a:pPr>
            <a:r>
              <a:rPr lang="en-US" sz="1800" kern="100">
                <a:effectLst/>
                <a:latin typeface="Times New Roman" panose="02020603050405020304" pitchFamily="18" charset="0"/>
                <a:ea typeface="Aptos" panose="020B0004020202020204" pitchFamily="34" charset="0"/>
                <a:cs typeface="Arial" panose="020B0604020202020204" pitchFamily="34" charset="0"/>
              </a:rPr>
              <a:t>A full logistic regression model was constructed and includes predictors </a:t>
            </a:r>
            <a:r>
              <a:rPr lang="en-US" sz="1800" kern="100" err="1">
                <a:effectLst/>
                <a:latin typeface="Times New Roman" panose="02020603050405020304" pitchFamily="18" charset="0"/>
                <a:ea typeface="Aptos" panose="020B0004020202020204" pitchFamily="34" charset="0"/>
                <a:cs typeface="Arial" panose="020B0604020202020204" pitchFamily="34" charset="0"/>
              </a:rPr>
              <a:t>nperps</a:t>
            </a:r>
            <a:r>
              <a:rPr lang="en-US" sz="1800" kern="100">
                <a:effectLst/>
                <a:latin typeface="Times New Roman" panose="02020603050405020304" pitchFamily="18" charset="0"/>
                <a:ea typeface="Aptos" panose="020B0004020202020204" pitchFamily="34" charset="0"/>
                <a:cs typeface="Arial" panose="020B0604020202020204" pitchFamily="34" charset="0"/>
              </a:rPr>
              <a:t>, suicide, attacktype1, region, weaptype1, and targtype1. </a:t>
            </a:r>
          </a:p>
          <a:p>
            <a:pPr marL="285750" marR="0" indent="-285750">
              <a:lnSpc>
                <a:spcPct val="115000"/>
              </a:lnSpc>
              <a:spcAft>
                <a:spcPts val="800"/>
              </a:spcAft>
              <a:buFontTx/>
              <a:buChar char="-"/>
            </a:pPr>
            <a:r>
              <a:rPr lang="en-US" sz="1800" kern="100">
                <a:effectLst/>
                <a:latin typeface="Times New Roman" panose="02020603050405020304" pitchFamily="18" charset="0"/>
                <a:ea typeface="Aptos" panose="020B0004020202020204" pitchFamily="34" charset="0"/>
                <a:cs typeface="Arial" panose="020B0604020202020204" pitchFamily="34" charset="0"/>
              </a:rPr>
              <a:t>Stepwise model selection was used. First attacktype1 was added to the null model, then weaptype1 was added, then targtype1 was added then region, and finally suicide. The AIC of the full model is 9736.034</a:t>
            </a:r>
            <a:endParaRPr lang="en-US" sz="1800" kern="100">
              <a:effectLst/>
              <a:latin typeface="Aptos" panose="020B0004020202020204" pitchFamily="34" charset="0"/>
              <a:ea typeface="Aptos" panose="020B0004020202020204" pitchFamily="34" charset="0"/>
              <a:cs typeface="Arial" panose="020B0604020202020204" pitchFamily="34" charset="0"/>
            </a:endParaRPr>
          </a:p>
          <a:p>
            <a:pPr>
              <a:buNone/>
            </a:pPr>
            <a:r>
              <a:rPr lang="en-US" sz="1800">
                <a:effectLst/>
                <a:latin typeface="Times New Roman" panose="02020603050405020304" pitchFamily="18" charset="0"/>
                <a:ea typeface="Aptos" panose="020B0004020202020204" pitchFamily="34" charset="0"/>
              </a:rPr>
              <a:t> - The logistic regression model with the lowest AIC according to stepwise model selection was with 5 predictors: attacktype1, weaptype1, targtype1, region, and suicide. Forward selection and backward elimination methods also had the same results. </a:t>
            </a:r>
          </a:p>
          <a:p>
            <a:pPr>
              <a:buNone/>
            </a:pPr>
            <a:r>
              <a:rPr lang="en-US" sz="1800">
                <a:effectLst/>
                <a:latin typeface="Times New Roman" panose="02020603050405020304" pitchFamily="18" charset="0"/>
                <a:ea typeface="Aptos" panose="020B0004020202020204" pitchFamily="34" charset="0"/>
              </a:rPr>
              <a:t>-The AIC of the five-predictor model is 9734.113. </a:t>
            </a:r>
          </a:p>
          <a:p>
            <a:pPr>
              <a:buNone/>
            </a:pPr>
            <a:r>
              <a:rPr lang="en-US" sz="1800">
                <a:effectLst/>
                <a:latin typeface="Times New Roman" panose="02020603050405020304" pitchFamily="18" charset="0"/>
                <a:ea typeface="Aptos" panose="020B0004020202020204" pitchFamily="34" charset="0"/>
              </a:rPr>
              <a:t>-A table of the 5-variable logistic regression model standard errors was created. The standard errors for the variable weaptype1 are incredibly large in magnitude. This is an indication of numerical instability or multicollinearity. Removal of the variable is best for the rest of the analysis. Thus, the chosen model is a four-predictor model with attacktype1, region, suicide, and </a:t>
            </a:r>
            <a:r>
              <a:rPr lang="en-US" sz="1800" err="1">
                <a:effectLst/>
                <a:latin typeface="Times New Roman" panose="02020603050405020304" pitchFamily="18" charset="0"/>
                <a:ea typeface="Aptos" panose="020B0004020202020204" pitchFamily="34" charset="0"/>
              </a:rPr>
              <a:t>targtype</a:t>
            </a:r>
            <a:r>
              <a:rPr lang="en-US" sz="1800">
                <a:effectLst/>
                <a:latin typeface="Times New Roman" panose="02020603050405020304" pitchFamily="18" charset="0"/>
                <a:ea typeface="Aptos" panose="020B0004020202020204" pitchFamily="34" charset="0"/>
              </a:rPr>
              <a:t> (Appendix B). </a:t>
            </a:r>
            <a:endParaRPr lang="en-US"/>
          </a:p>
        </p:txBody>
      </p:sp>
      <p:sp>
        <p:nvSpPr>
          <p:cNvPr id="4" name="Slide Number Placeholder 3"/>
          <p:cNvSpPr>
            <a:spLocks noGrp="1"/>
          </p:cNvSpPr>
          <p:nvPr>
            <p:ph type="sldNum" sz="quarter" idx="5"/>
          </p:nvPr>
        </p:nvSpPr>
        <p:spPr/>
        <p:txBody>
          <a:bodyPr/>
          <a:lstStyle/>
          <a:p>
            <a:fld id="{69C971FF-EF28-4195-A575-329446EFAA55}" type="slidenum">
              <a:rPr lang="en-US" smtClean="0"/>
              <a:t>10</a:t>
            </a:fld>
            <a:endParaRPr lang="en-US"/>
          </a:p>
        </p:txBody>
      </p:sp>
    </p:spTree>
    <p:extLst>
      <p:ext uri="{BB962C8B-B14F-4D97-AF65-F5344CB8AC3E}">
        <p14:creationId xmlns:p14="http://schemas.microsoft.com/office/powerpoint/2010/main" val="1910114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a:effectLst/>
                <a:latin typeface="Times New Roman" panose="02020603050405020304" pitchFamily="18" charset="0"/>
                <a:ea typeface="Aptos" panose="020B0004020202020204" pitchFamily="34" charset="0"/>
                <a:cs typeface="Arial" panose="020B0604020202020204" pitchFamily="34" charset="0"/>
              </a:rPr>
              <a:t>All the attacktype1 categories were highly significant with positive coefficients, meaning that certain attack types have varying increasing effects on the probability of attack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a:effectLst/>
              <a:latin typeface="Times New Roman" panose="02020603050405020304" pitchFamily="18" charset="0"/>
              <a:ea typeface="Aptos" panose="020B00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a:effectLst/>
                <a:latin typeface="Times New Roman" panose="02020603050405020304" pitchFamily="18" charset="0"/>
                <a:ea typeface="Aptos" panose="020B0004020202020204" pitchFamily="34" charset="0"/>
                <a:cs typeface="Arial" panose="020B0604020202020204" pitchFamily="34" charset="0"/>
              </a:rPr>
              <a:t>The region categories Central America/Caribbean, South America, Southeast Asia, Eastern Europe, Middle East/North Africa, and Sub-Saharan Africa were all statistically significant and positive, indicating that in these regions there is a higher probability of attack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a:effectLst/>
              <a:latin typeface="Times New Roman" panose="02020603050405020304" pitchFamily="18" charset="0"/>
              <a:ea typeface="Aptos" panose="020B00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a:effectLst/>
                <a:latin typeface="Times New Roman" panose="02020603050405020304" pitchFamily="18" charset="0"/>
                <a:ea typeface="Aptos" panose="020B0004020202020204" pitchFamily="34" charset="0"/>
                <a:cs typeface="Arial" panose="020B0604020202020204" pitchFamily="34" charset="0"/>
              </a:rPr>
              <a:t>The suicide predictor is also highly significant and positive, meaning that suicide attacks increase the probability of attack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a:effectLst/>
              <a:latin typeface="Times New Roman" panose="02020603050405020304" pitchFamily="18" charset="0"/>
              <a:ea typeface="Aptos" panose="020B00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a:effectLst/>
                <a:latin typeface="Times New Roman" panose="02020603050405020304" pitchFamily="18" charset="0"/>
                <a:ea typeface="Aptos" panose="020B0004020202020204" pitchFamily="34" charset="0"/>
                <a:cs typeface="Arial" panose="020B0604020202020204" pitchFamily="34" charset="0"/>
              </a:rPr>
              <a:t>The targtype1 statistically significant categories include Government, Police, Abortion Related, Airports, Diplomatic, Maritime, and Transportation are significant and vary on being positive or negative. Note that the targtype1 category Food and Water Supply has a very large coefficient and standard error and is not significant.</a:t>
            </a:r>
            <a:endParaRPr lang="en-US" sz="1800" kern="100">
              <a:effectLst/>
              <a:latin typeface="Aptos" panose="020B0004020202020204" pitchFamily="34" charset="0"/>
              <a:ea typeface="Aptos" panose="020B0004020202020204" pitchFamily="34" charset="0"/>
              <a:cs typeface="Arial" panose="020B0604020202020204" pitchFamily="34" charset="0"/>
            </a:endParaRPr>
          </a:p>
          <a:p>
            <a:endParaRPr lang="en-US"/>
          </a:p>
        </p:txBody>
      </p:sp>
      <p:sp>
        <p:nvSpPr>
          <p:cNvPr id="4" name="Slide Number Placeholder 3"/>
          <p:cNvSpPr>
            <a:spLocks noGrp="1"/>
          </p:cNvSpPr>
          <p:nvPr>
            <p:ph type="sldNum" sz="quarter" idx="5"/>
          </p:nvPr>
        </p:nvSpPr>
        <p:spPr/>
        <p:txBody>
          <a:bodyPr/>
          <a:lstStyle/>
          <a:p>
            <a:fld id="{69C971FF-EF28-4195-A575-329446EFAA55}" type="slidenum">
              <a:rPr lang="en-US" smtClean="0"/>
              <a:t>11</a:t>
            </a:fld>
            <a:endParaRPr lang="en-US"/>
          </a:p>
        </p:txBody>
      </p:sp>
    </p:spTree>
    <p:extLst>
      <p:ext uri="{BB962C8B-B14F-4D97-AF65-F5344CB8AC3E}">
        <p14:creationId xmlns:p14="http://schemas.microsoft.com/office/powerpoint/2010/main" val="2904579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2BF63-0DDC-5FDB-94FA-684B62D338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9F2CEF-DFA9-9452-6FE3-C220FBB717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D041C8-D447-4A9E-1FEB-8A1F205A20B7}"/>
              </a:ext>
            </a:extLst>
          </p:cNvPr>
          <p:cNvSpPr>
            <a:spLocks noGrp="1"/>
          </p:cNvSpPr>
          <p:nvPr>
            <p:ph type="body" idx="1"/>
          </p:nvPr>
        </p:nvSpPr>
        <p:spPr/>
        <p:txBody>
          <a:bodyPr/>
          <a:lstStyle/>
          <a:p>
            <a:r>
              <a:rPr lang="en-US"/>
              <a:t>-</a:t>
            </a:r>
            <a:r>
              <a:rPr lang="en-US" sz="1800">
                <a:effectLst/>
                <a:latin typeface="Times New Roman" panose="02020603050405020304" pitchFamily="18" charset="0"/>
                <a:ea typeface="Aptos" panose="020B0004020202020204" pitchFamily="34" charset="0"/>
              </a:rPr>
              <a:t>To test the prediction abilities of the logistic regression model, the data was split into training and test datasets using the 80-20 method. Using a threshold of 0.5, with a probability less than 0.5 classified as a failure and greater than 0.5 classified as a success</a:t>
            </a:r>
          </a:p>
          <a:p>
            <a:endParaRPr lang="en-US" sz="1800">
              <a:effectLst/>
              <a:latin typeface="Times New Roman" panose="02020603050405020304" pitchFamily="18" charset="0"/>
              <a:ea typeface="Aptos" panose="020B0004020202020204" pitchFamily="34" charset="0"/>
            </a:endParaRPr>
          </a:p>
          <a:p>
            <a:r>
              <a:rPr lang="en-US" sz="1800">
                <a:effectLst/>
                <a:latin typeface="Times New Roman" panose="02020603050405020304" pitchFamily="18" charset="0"/>
                <a:ea typeface="Aptos" panose="020B0004020202020204" pitchFamily="34" charset="0"/>
              </a:rPr>
              <a:t>-The overall accuracy of the model is 0.8558 with a 95% confidence interval of [0.8418,0.869] on the test dataset. There is an evident numerical imbalance in the success variable, with significantly more successes than failures indicated by shading in the confusion matrix.</a:t>
            </a:r>
          </a:p>
          <a:p>
            <a:endParaRPr lang="en-US"/>
          </a:p>
        </p:txBody>
      </p:sp>
      <p:sp>
        <p:nvSpPr>
          <p:cNvPr id="4" name="Slide Number Placeholder 3">
            <a:extLst>
              <a:ext uri="{FF2B5EF4-FFF2-40B4-BE49-F238E27FC236}">
                <a16:creationId xmlns:a16="http://schemas.microsoft.com/office/drawing/2014/main" id="{16AD4711-8A68-7F89-F526-98B83763A63A}"/>
              </a:ext>
            </a:extLst>
          </p:cNvPr>
          <p:cNvSpPr>
            <a:spLocks noGrp="1"/>
          </p:cNvSpPr>
          <p:nvPr>
            <p:ph type="sldNum" sz="quarter" idx="5"/>
          </p:nvPr>
        </p:nvSpPr>
        <p:spPr/>
        <p:txBody>
          <a:bodyPr/>
          <a:lstStyle/>
          <a:p>
            <a:fld id="{69C971FF-EF28-4195-A575-329446EFAA55}" type="slidenum">
              <a:rPr lang="en-US" smtClean="0"/>
              <a:t>12</a:t>
            </a:fld>
            <a:endParaRPr lang="en-US"/>
          </a:p>
        </p:txBody>
      </p:sp>
    </p:spTree>
    <p:extLst>
      <p:ext uri="{BB962C8B-B14F-4D97-AF65-F5344CB8AC3E}">
        <p14:creationId xmlns:p14="http://schemas.microsoft.com/office/powerpoint/2010/main" val="3829307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the p-value from a compares the accuracy to the No Information Rate. A high p-value (typically &gt; 0.05) indicates that there's not enough statistical evidence to say the model's accuracy is significantly better than simply guessing the majority class. In this case, with a p-value of 0.6227, your model's overall accuracy isn't statistically significantly better than the baseline</a:t>
            </a:r>
          </a:p>
          <a:p>
            <a:endParaRPr lang="en-US"/>
          </a:p>
          <a:p>
            <a:r>
              <a:rPr lang="en-US"/>
              <a:t>-</a:t>
            </a:r>
            <a:r>
              <a:rPr lang="en-US" sz="1800">
                <a:effectLst/>
                <a:latin typeface="Times New Roman" panose="02020603050405020304" pitchFamily="18" charset="0"/>
                <a:ea typeface="Aptos" panose="020B0004020202020204" pitchFamily="34" charset="0"/>
              </a:rPr>
              <a:t>The results show a very high sensitivity but an extremely low specificity. High sensitivity means that the model is good at classifying cases of success (top right square of the </a:t>
            </a:r>
            <a:r>
              <a:rPr lang="en-US" sz="1800" err="1">
                <a:effectLst/>
                <a:latin typeface="Times New Roman" panose="02020603050405020304" pitchFamily="18" charset="0"/>
                <a:ea typeface="Aptos" panose="020B0004020202020204" pitchFamily="34" charset="0"/>
              </a:rPr>
              <a:t>confsion</a:t>
            </a:r>
            <a:r>
              <a:rPr lang="en-US" sz="1800">
                <a:effectLst/>
                <a:latin typeface="Times New Roman" panose="02020603050405020304" pitchFamily="18" charset="0"/>
                <a:ea typeface="Aptos" panose="020B0004020202020204" pitchFamily="34" charset="0"/>
              </a:rPr>
              <a:t> matrix). Low specificity indicates that the model is not good at classifying failures (bottom left square of confusion matrix). </a:t>
            </a:r>
          </a:p>
          <a:p>
            <a:endParaRPr lang="en-US"/>
          </a:p>
          <a:p>
            <a:r>
              <a:rPr lang="en-US"/>
              <a:t>-The model seems to be heavily biased towards predicting the positive class, which explains the high detection prevalence and the low specificity and NPV.</a:t>
            </a:r>
          </a:p>
        </p:txBody>
      </p:sp>
      <p:sp>
        <p:nvSpPr>
          <p:cNvPr id="4" name="Slide Number Placeholder 3"/>
          <p:cNvSpPr>
            <a:spLocks noGrp="1"/>
          </p:cNvSpPr>
          <p:nvPr>
            <p:ph type="sldNum" sz="quarter" idx="5"/>
          </p:nvPr>
        </p:nvSpPr>
        <p:spPr/>
        <p:txBody>
          <a:bodyPr/>
          <a:lstStyle/>
          <a:p>
            <a:fld id="{69C971FF-EF28-4195-A575-329446EFAA55}" type="slidenum">
              <a:rPr lang="en-US" smtClean="0"/>
              <a:t>13</a:t>
            </a:fld>
            <a:endParaRPr lang="en-US"/>
          </a:p>
        </p:txBody>
      </p:sp>
    </p:spTree>
    <p:extLst>
      <p:ext uri="{BB962C8B-B14F-4D97-AF65-F5344CB8AC3E}">
        <p14:creationId xmlns:p14="http://schemas.microsoft.com/office/powerpoint/2010/main" val="3532737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a:t>We used CV for more reliable, less biased, and more robust assessment of a model's performance and so it can be easier to generalize to new data. </a:t>
            </a:r>
            <a:endParaRPr lang="en-US" sz="1800" kern="100">
              <a:effectLst/>
              <a:latin typeface="Times New Roman" panose="02020603050405020304" pitchFamily="18" charset="0"/>
              <a:ea typeface="Aptos" panose="020B00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a:effectLst/>
              <a:latin typeface="Times New Roman" panose="02020603050405020304" pitchFamily="18" charset="0"/>
              <a:ea typeface="Aptos" panose="020B00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a:effectLst/>
                <a:latin typeface="Times New Roman" panose="02020603050405020304" pitchFamily="18" charset="0"/>
                <a:ea typeface="Aptos" panose="020B0004020202020204" pitchFamily="34" charset="0"/>
                <a:cs typeface="Arial" panose="020B0604020202020204" pitchFamily="34" charset="0"/>
              </a:rPr>
              <a:t>The overall accuracy of the cross-validated model is 0.854 with a 95% confidence interval of [0.8483,0.0.8605], very similar to the previous model. </a:t>
            </a:r>
            <a:endParaRPr lang="en-US" sz="1800" kern="100">
              <a:effectLst/>
              <a:latin typeface="Aptos" panose="020B0004020202020204" pitchFamily="34" charset="0"/>
              <a:ea typeface="Aptos" panose="020B0004020202020204" pitchFamily="34" charset="0"/>
              <a:cs typeface="Arial" panose="020B0604020202020204" pitchFamily="34" charset="0"/>
            </a:endParaRPr>
          </a:p>
          <a:p>
            <a:endParaRPr lang="en-US"/>
          </a:p>
        </p:txBody>
      </p:sp>
      <p:sp>
        <p:nvSpPr>
          <p:cNvPr id="4" name="Slide Number Placeholder 3"/>
          <p:cNvSpPr>
            <a:spLocks noGrp="1"/>
          </p:cNvSpPr>
          <p:nvPr>
            <p:ph type="sldNum" sz="quarter" idx="5"/>
          </p:nvPr>
        </p:nvSpPr>
        <p:spPr/>
        <p:txBody>
          <a:bodyPr/>
          <a:lstStyle/>
          <a:p>
            <a:fld id="{69C971FF-EF28-4195-A575-329446EFAA55}" type="slidenum">
              <a:rPr lang="en-US" smtClean="0"/>
              <a:t>14</a:t>
            </a:fld>
            <a:endParaRPr lang="en-US"/>
          </a:p>
        </p:txBody>
      </p:sp>
    </p:spTree>
    <p:extLst>
      <p:ext uri="{BB962C8B-B14F-4D97-AF65-F5344CB8AC3E}">
        <p14:creationId xmlns:p14="http://schemas.microsoft.com/office/powerpoint/2010/main" val="2642562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F7836-6325-53A5-FEC4-99F50D589C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B9016E-0F35-F6D4-287E-FDF14393E6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4069F8-9379-5A60-FA7B-352B4941E48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a:effectLst/>
                <a:latin typeface="Times New Roman" panose="02020603050405020304" pitchFamily="18" charset="0"/>
                <a:ea typeface="Aptos" panose="020B0004020202020204" pitchFamily="34" charset="0"/>
                <a:cs typeface="Arial" panose="020B0604020202020204" pitchFamily="34" charset="0"/>
              </a:rPr>
              <a:t>The sensitivity, specificity, PPV, and NPV are very similar to the previous estimates without cross-validation, which is what we anticipated.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a:effectLst/>
                <a:latin typeface="Times New Roman" panose="02020603050405020304" pitchFamily="18" charset="0"/>
                <a:ea typeface="Aptos" panose="020B0004020202020204" pitchFamily="34" charset="0"/>
                <a:cs typeface="Arial" panose="020B0604020202020204" pitchFamily="34" charset="0"/>
              </a:rPr>
              <a:t>-Very slight improvements in balanced accuracy and NPV and specificity though.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a:effectLst/>
                <a:latin typeface="Times New Roman" panose="02020603050405020304" pitchFamily="18" charset="0"/>
                <a:ea typeface="Aptos" panose="020B0004020202020204" pitchFamily="34" charset="0"/>
                <a:cs typeface="Arial" panose="020B0604020202020204" pitchFamily="34" charset="0"/>
              </a:rPr>
              <a:t>- The p-value did decrease using the cross-validated model, but it is still much larger than 0.05, indicating that there is not enough evidence to say that the model accuracy is significantly better than the accuracy from guessing the most frequent class.</a:t>
            </a:r>
            <a:endParaRPr lang="en-US" sz="1800" kern="100">
              <a:effectLst/>
              <a:latin typeface="Aptos" panose="020B0004020202020204" pitchFamily="34" charset="0"/>
              <a:ea typeface="Aptos" panose="020B0004020202020204" pitchFamily="34" charset="0"/>
              <a:cs typeface="Arial" panose="020B0604020202020204" pitchFamily="34" charset="0"/>
            </a:endParaRPr>
          </a:p>
          <a:p>
            <a:endParaRPr lang="en-US"/>
          </a:p>
        </p:txBody>
      </p:sp>
      <p:sp>
        <p:nvSpPr>
          <p:cNvPr id="4" name="Slide Number Placeholder 3">
            <a:extLst>
              <a:ext uri="{FF2B5EF4-FFF2-40B4-BE49-F238E27FC236}">
                <a16:creationId xmlns:a16="http://schemas.microsoft.com/office/drawing/2014/main" id="{2E072CA8-35C5-1723-9B8B-E74374F301E1}"/>
              </a:ext>
            </a:extLst>
          </p:cNvPr>
          <p:cNvSpPr>
            <a:spLocks noGrp="1"/>
          </p:cNvSpPr>
          <p:nvPr>
            <p:ph type="sldNum" sz="quarter" idx="5"/>
          </p:nvPr>
        </p:nvSpPr>
        <p:spPr/>
        <p:txBody>
          <a:bodyPr/>
          <a:lstStyle/>
          <a:p>
            <a:fld id="{69C971FF-EF28-4195-A575-329446EFAA55}" type="slidenum">
              <a:rPr lang="en-US" smtClean="0"/>
              <a:t>15</a:t>
            </a:fld>
            <a:endParaRPr lang="en-US"/>
          </a:p>
        </p:txBody>
      </p:sp>
    </p:spTree>
    <p:extLst>
      <p:ext uri="{BB962C8B-B14F-4D97-AF65-F5344CB8AC3E}">
        <p14:creationId xmlns:p14="http://schemas.microsoft.com/office/powerpoint/2010/main" val="1085453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effectLst/>
                <a:latin typeface="Times New Roman" panose="02020603050405020304" pitchFamily="18" charset="0"/>
                <a:ea typeface="Aptos" panose="020B0004020202020204" pitchFamily="34" charset="0"/>
              </a:rPr>
              <a:t>-An ROC curve was constructed to visualize the cross-validated model tradeoff between sensitivity and false positive rate</a:t>
            </a:r>
          </a:p>
          <a:p>
            <a:r>
              <a:rPr lang="en-US" b="0" i="0">
                <a:solidFill>
                  <a:srgbClr val="333333"/>
                </a:solidFill>
                <a:effectLst/>
                <a:latin typeface="Helvetica Neue"/>
              </a:rPr>
              <a:t>The AUC ranges from 0 to 1</a:t>
            </a:r>
            <a:r>
              <a:rPr lang="en-US" sz="1800" b="0" i="0">
                <a:solidFill>
                  <a:srgbClr val="333333"/>
                </a:solidFill>
                <a:effectLst/>
                <a:latin typeface="Times New Roman" panose="02020603050405020304" pitchFamily="18" charset="0"/>
              </a:rPr>
              <a:t> , </a:t>
            </a:r>
            <a:r>
              <a:rPr lang="en-US" b="0" i="0">
                <a:solidFill>
                  <a:srgbClr val="333333"/>
                </a:solidFill>
                <a:effectLst/>
                <a:latin typeface="Helvetica Neue"/>
              </a:rPr>
              <a:t>An AUC greater than 0.7 is generally considered good. An AUC close to 1 indicates excellent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effectLst/>
                <a:latin typeface="Times New Roman" panose="02020603050405020304" pitchFamily="18" charset="0"/>
                <a:ea typeface="Aptos" panose="020B0004020202020204" pitchFamily="34" charset="0"/>
              </a:rPr>
              <a:t>-The AUC= 0.70411, which is considered good model performance in the trade-off between sensitivity and specificity. </a:t>
            </a:r>
          </a:p>
          <a:p>
            <a:r>
              <a:rPr lang="en-US" b="0" i="0">
                <a:solidFill>
                  <a:srgbClr val="333333"/>
                </a:solidFill>
                <a:effectLst/>
                <a:latin typeface="Helvetica Neue"/>
              </a:rPr>
              <a:t>-We used the AUC to calculate Youden’s J in R for the optimal threshold in the next slide to try and correct the class imbalance problems with the  model.</a:t>
            </a:r>
          </a:p>
        </p:txBody>
      </p:sp>
      <p:sp>
        <p:nvSpPr>
          <p:cNvPr id="4" name="Slide Number Placeholder 3"/>
          <p:cNvSpPr>
            <a:spLocks noGrp="1"/>
          </p:cNvSpPr>
          <p:nvPr>
            <p:ph type="sldNum" sz="quarter" idx="5"/>
          </p:nvPr>
        </p:nvSpPr>
        <p:spPr/>
        <p:txBody>
          <a:bodyPr/>
          <a:lstStyle/>
          <a:p>
            <a:fld id="{69C971FF-EF28-4195-A575-329446EFAA55}" type="slidenum">
              <a:rPr lang="en-US" smtClean="0"/>
              <a:t>16</a:t>
            </a:fld>
            <a:endParaRPr lang="en-US"/>
          </a:p>
        </p:txBody>
      </p:sp>
    </p:spTree>
    <p:extLst>
      <p:ext uri="{BB962C8B-B14F-4D97-AF65-F5344CB8AC3E}">
        <p14:creationId xmlns:p14="http://schemas.microsoft.com/office/powerpoint/2010/main" val="616589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A10ED-A596-EC35-B3E7-3D5005BD34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4AFFE9-319A-35BF-5723-73A63401D0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C7FDE7-6D88-740D-2B55-509296DBDB67}"/>
              </a:ext>
            </a:extLst>
          </p:cNvPr>
          <p:cNvSpPr>
            <a:spLocks noGrp="1"/>
          </p:cNvSpPr>
          <p:nvPr>
            <p:ph type="body" idx="1"/>
          </p:nvPr>
        </p:nvSpPr>
        <p:spPr/>
        <p:txBody>
          <a:bodyPr/>
          <a:lstStyle/>
          <a:p>
            <a:r>
              <a:rPr lang="en-US" sz="1800">
                <a:effectLst/>
                <a:latin typeface="Times New Roman" panose="02020603050405020304" pitchFamily="18" charset="0"/>
                <a:ea typeface="Aptos" panose="020B0004020202020204" pitchFamily="34" charset="0"/>
              </a:rPr>
              <a:t>-Youden’s J statistic was calculated to be 0.8534 as the new threshold, maximizing the sum of sensitivity and specificity</a:t>
            </a:r>
          </a:p>
          <a:p>
            <a:r>
              <a:rPr lang="en-US" sz="1800">
                <a:effectLst/>
                <a:latin typeface="Times New Roman" panose="02020603050405020304" pitchFamily="18" charset="0"/>
              </a:rPr>
              <a:t>-</a:t>
            </a:r>
            <a:r>
              <a:rPr lang="en-US" sz="1800">
                <a:effectLst/>
                <a:latin typeface="Times New Roman" panose="02020603050405020304" pitchFamily="18" charset="0"/>
                <a:ea typeface="Aptos" panose="020B0004020202020204" pitchFamily="34" charset="0"/>
              </a:rPr>
              <a:t>The overall model accuracy is 0.6721 with a 95% confidence interval of [0.664,0.6801]. This is a decrease in accuracy compared to the previous models. As you can see there are many more observations on the left side of the confusion matrix now shown by the shading of the matrix. The sensitivity and specificity are close to even as well, due to the nature of Youden’s J. </a:t>
            </a:r>
            <a:endParaRPr lang="en-US"/>
          </a:p>
        </p:txBody>
      </p:sp>
      <p:sp>
        <p:nvSpPr>
          <p:cNvPr id="4" name="Slide Number Placeholder 3">
            <a:extLst>
              <a:ext uri="{FF2B5EF4-FFF2-40B4-BE49-F238E27FC236}">
                <a16:creationId xmlns:a16="http://schemas.microsoft.com/office/drawing/2014/main" id="{0A62BDE1-DD24-922F-1C97-2B600368192B}"/>
              </a:ext>
            </a:extLst>
          </p:cNvPr>
          <p:cNvSpPr>
            <a:spLocks noGrp="1"/>
          </p:cNvSpPr>
          <p:nvPr>
            <p:ph type="sldNum" sz="quarter" idx="5"/>
          </p:nvPr>
        </p:nvSpPr>
        <p:spPr/>
        <p:txBody>
          <a:bodyPr/>
          <a:lstStyle/>
          <a:p>
            <a:fld id="{69C971FF-EF28-4195-A575-329446EFAA55}" type="slidenum">
              <a:rPr lang="en-US" smtClean="0"/>
              <a:t>17</a:t>
            </a:fld>
            <a:endParaRPr lang="en-US"/>
          </a:p>
        </p:txBody>
      </p:sp>
    </p:spTree>
    <p:extLst>
      <p:ext uri="{BB962C8B-B14F-4D97-AF65-F5344CB8AC3E}">
        <p14:creationId xmlns:p14="http://schemas.microsoft.com/office/powerpoint/2010/main" val="168921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5/30/2025</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5/30/2025</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5/30/2025</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5/30/2025</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5/30/2025</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5/30/2025</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5/30/2025</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5/30/2025</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5/30/2025</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5/30/2025</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5/30/2025</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5/30/2025</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ustomXml" Target="../ink/ink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5.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customXml" Target="../ink/ink12.xml"/><Relationship Id="rId3" Type="http://schemas.openxmlformats.org/officeDocument/2006/relationships/customXml" Target="../ink/ink7.xml"/><Relationship Id="rId7" Type="http://schemas.openxmlformats.org/officeDocument/2006/relationships/customXml" Target="../ink/ink9.xml"/><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customXml" Target="../ink/ink11.xml"/><Relationship Id="rId5" Type="http://schemas.openxmlformats.org/officeDocument/2006/relationships/customXml" Target="../ink/ink8.xm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customXml" Target="../ink/ink10.xml"/><Relationship Id="rId14" Type="http://schemas.openxmlformats.org/officeDocument/2006/relationships/image" Target="../media/image15.png"/></Relationships>
</file>

<file path=ppt/slides/_rels/slide23.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image" Target="../media/image22.png"/><Relationship Id="rId18" Type="http://schemas.openxmlformats.org/officeDocument/2006/relationships/customXml" Target="../ink/ink20.xml"/><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customXml" Target="../ink/ink17.xml"/><Relationship Id="rId17" Type="http://schemas.openxmlformats.org/officeDocument/2006/relationships/image" Target="../media/image24.png"/><Relationship Id="rId2" Type="http://schemas.openxmlformats.org/officeDocument/2006/relationships/image" Target="../media/image16.png"/><Relationship Id="rId16" Type="http://schemas.openxmlformats.org/officeDocument/2006/relationships/customXml" Target="../ink/ink19.xml"/><Relationship Id="rId1" Type="http://schemas.openxmlformats.org/officeDocument/2006/relationships/slideLayout" Target="../slideLayouts/slideLayout2.xml"/><Relationship Id="rId6" Type="http://schemas.openxmlformats.org/officeDocument/2006/relationships/customXml" Target="../ink/ink14.xml"/><Relationship Id="rId11" Type="http://schemas.openxmlformats.org/officeDocument/2006/relationships/image" Target="../media/image21.png"/><Relationship Id="rId5" Type="http://schemas.openxmlformats.org/officeDocument/2006/relationships/image" Target="../media/image18.png"/><Relationship Id="rId15" Type="http://schemas.openxmlformats.org/officeDocument/2006/relationships/image" Target="../media/image23.png"/><Relationship Id="rId10" Type="http://schemas.openxmlformats.org/officeDocument/2006/relationships/customXml" Target="../ink/ink16.xml"/><Relationship Id="rId19" Type="http://schemas.openxmlformats.org/officeDocument/2006/relationships/image" Target="../media/image25.png"/><Relationship Id="rId4" Type="http://schemas.openxmlformats.org/officeDocument/2006/relationships/customXml" Target="../ink/ink13.xml"/><Relationship Id="rId9" Type="http://schemas.openxmlformats.org/officeDocument/2006/relationships/image" Target="../media/image20.png"/><Relationship Id="rId14" Type="http://schemas.openxmlformats.org/officeDocument/2006/relationships/customXml" Target="../ink/ink18.xml"/></Relationships>
</file>

<file path=ppt/slides/_rels/slide24.xml.rels><?xml version="1.0" encoding="UTF-8" standalone="yes"?>
<Relationships xmlns="http://schemas.openxmlformats.org/package/2006/relationships"><Relationship Id="rId8" Type="http://schemas.openxmlformats.org/officeDocument/2006/relationships/customXml" Target="../ink/ink23.xml"/><Relationship Id="rId13" Type="http://schemas.openxmlformats.org/officeDocument/2006/relationships/image" Target="../media/image22.png"/><Relationship Id="rId18" Type="http://schemas.openxmlformats.org/officeDocument/2006/relationships/customXml" Target="../ink/ink28.xml"/><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customXml" Target="../ink/ink25.xml"/><Relationship Id="rId17" Type="http://schemas.openxmlformats.org/officeDocument/2006/relationships/image" Target="../media/image26.png"/><Relationship Id="rId2" Type="http://schemas.openxmlformats.org/officeDocument/2006/relationships/image" Target="../media/image16.png"/><Relationship Id="rId16" Type="http://schemas.openxmlformats.org/officeDocument/2006/relationships/customXml" Target="../ink/ink27.xml"/><Relationship Id="rId1" Type="http://schemas.openxmlformats.org/officeDocument/2006/relationships/slideLayout" Target="../slideLayouts/slideLayout2.xml"/><Relationship Id="rId6" Type="http://schemas.openxmlformats.org/officeDocument/2006/relationships/customXml" Target="../ink/ink22.xml"/><Relationship Id="rId11" Type="http://schemas.openxmlformats.org/officeDocument/2006/relationships/image" Target="../media/image21.png"/><Relationship Id="rId5" Type="http://schemas.openxmlformats.org/officeDocument/2006/relationships/image" Target="../media/image18.png"/><Relationship Id="rId15" Type="http://schemas.openxmlformats.org/officeDocument/2006/relationships/image" Target="../media/image23.png"/><Relationship Id="rId10" Type="http://schemas.openxmlformats.org/officeDocument/2006/relationships/customXml" Target="../ink/ink24.xml"/><Relationship Id="rId19" Type="http://schemas.openxmlformats.org/officeDocument/2006/relationships/image" Target="../media/image27.png"/><Relationship Id="rId4" Type="http://schemas.openxmlformats.org/officeDocument/2006/relationships/customXml" Target="../ink/ink21.xml"/><Relationship Id="rId9" Type="http://schemas.openxmlformats.org/officeDocument/2006/relationships/image" Target="../media/image20.png"/><Relationship Id="rId14" Type="http://schemas.openxmlformats.org/officeDocument/2006/relationships/customXml" Target="../ink/ink26.xml"/></Relationships>
</file>

<file path=ppt/slides/_rels/slide25.xml.rels><?xml version="1.0" encoding="UTF-8" standalone="yes"?>
<Relationships xmlns="http://schemas.openxmlformats.org/package/2006/relationships"><Relationship Id="rId8" Type="http://schemas.openxmlformats.org/officeDocument/2006/relationships/customXml" Target="../ink/ink31.xml"/><Relationship Id="rId13" Type="http://schemas.openxmlformats.org/officeDocument/2006/relationships/image" Target="../media/image22.png"/><Relationship Id="rId18" Type="http://schemas.openxmlformats.org/officeDocument/2006/relationships/customXml" Target="../ink/ink36.xml"/><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customXml" Target="../ink/ink33.xml"/><Relationship Id="rId17" Type="http://schemas.openxmlformats.org/officeDocument/2006/relationships/image" Target="../media/image28.png"/><Relationship Id="rId2" Type="http://schemas.openxmlformats.org/officeDocument/2006/relationships/image" Target="../media/image16.png"/><Relationship Id="rId16" Type="http://schemas.openxmlformats.org/officeDocument/2006/relationships/customXml" Target="../ink/ink35.xml"/><Relationship Id="rId1" Type="http://schemas.openxmlformats.org/officeDocument/2006/relationships/slideLayout" Target="../slideLayouts/slideLayout2.xml"/><Relationship Id="rId6" Type="http://schemas.openxmlformats.org/officeDocument/2006/relationships/customXml" Target="../ink/ink30.xml"/><Relationship Id="rId11" Type="http://schemas.openxmlformats.org/officeDocument/2006/relationships/image" Target="../media/image21.png"/><Relationship Id="rId5" Type="http://schemas.openxmlformats.org/officeDocument/2006/relationships/image" Target="../media/image18.png"/><Relationship Id="rId15" Type="http://schemas.openxmlformats.org/officeDocument/2006/relationships/image" Target="../media/image23.png"/><Relationship Id="rId10" Type="http://schemas.openxmlformats.org/officeDocument/2006/relationships/customXml" Target="../ink/ink32.xml"/><Relationship Id="rId19" Type="http://schemas.openxmlformats.org/officeDocument/2006/relationships/image" Target="../media/image29.png"/><Relationship Id="rId4" Type="http://schemas.openxmlformats.org/officeDocument/2006/relationships/customXml" Target="../ink/ink29.xml"/><Relationship Id="rId9" Type="http://schemas.openxmlformats.org/officeDocument/2006/relationships/image" Target="../media/image20.png"/><Relationship Id="rId14" Type="http://schemas.openxmlformats.org/officeDocument/2006/relationships/customXml" Target="../ink/ink3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Predicting the Success of Terrorist Attacks Using logistic Regression Analysis</a:t>
            </a:r>
          </a:p>
        </p:txBody>
      </p:sp>
      <p:sp>
        <p:nvSpPr>
          <p:cNvPr id="5" name="Subtitle 4"/>
          <p:cNvSpPr>
            <a:spLocks noGrp="1"/>
          </p:cNvSpPr>
          <p:nvPr>
            <p:ph type="subTitle" idx="1"/>
          </p:nvPr>
        </p:nvSpPr>
        <p:spPr/>
        <p:txBody>
          <a:bodyPr/>
          <a:lstStyle/>
          <a:p>
            <a:r>
              <a:rPr lang="en-US" dirty="0"/>
              <a:t>Jaden Goodwin</a:t>
            </a:r>
          </a:p>
          <a:p>
            <a:r>
              <a:rPr lang="en-US" dirty="0"/>
              <a:t>STA3180</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E2921-A790-5034-8FB7-C07A1CDEF7EF}"/>
              </a:ext>
            </a:extLst>
          </p:cNvPr>
          <p:cNvSpPr>
            <a:spLocks noGrp="1"/>
          </p:cNvSpPr>
          <p:nvPr>
            <p:ph type="title"/>
          </p:nvPr>
        </p:nvSpPr>
        <p:spPr/>
        <p:txBody>
          <a:bodyPr/>
          <a:lstStyle/>
          <a:p>
            <a:r>
              <a:rPr lang="en-US"/>
              <a:t>Logistic Regression</a:t>
            </a:r>
          </a:p>
        </p:txBody>
      </p:sp>
      <p:sp>
        <p:nvSpPr>
          <p:cNvPr id="3" name="Content Placeholder 2">
            <a:extLst>
              <a:ext uri="{FF2B5EF4-FFF2-40B4-BE49-F238E27FC236}">
                <a16:creationId xmlns:a16="http://schemas.microsoft.com/office/drawing/2014/main" id="{7FAF1B3D-4AE0-AD8D-8F19-3A0EBA82B9EE}"/>
              </a:ext>
            </a:extLst>
          </p:cNvPr>
          <p:cNvSpPr>
            <a:spLocks noGrp="1"/>
          </p:cNvSpPr>
          <p:nvPr>
            <p:ph idx="1"/>
          </p:nvPr>
        </p:nvSpPr>
        <p:spPr/>
        <p:txBody>
          <a:bodyPr/>
          <a:lstStyle/>
          <a:p>
            <a:r>
              <a:rPr lang="en-US"/>
              <a:t>Binary response: success </a:t>
            </a:r>
          </a:p>
          <a:p>
            <a:r>
              <a:rPr lang="en-US"/>
              <a:t>Model reduction: stepwise selection</a:t>
            </a:r>
          </a:p>
          <a:p>
            <a:r>
              <a:rPr lang="en-US"/>
              <a:t>Chosen model: 5 predictors: suicide, attacktype1, region, weaptype1, and targtype1</a:t>
            </a:r>
          </a:p>
          <a:p>
            <a:r>
              <a:rPr lang="en-US"/>
              <a:t>Unstable estimates for predictor weaptype1: large standard errors and coefficients</a:t>
            </a:r>
          </a:p>
          <a:p>
            <a:endParaRPr lang="en-US"/>
          </a:p>
          <a:p>
            <a:endParaRPr lang="en-US"/>
          </a:p>
        </p:txBody>
      </p:sp>
      <p:pic>
        <p:nvPicPr>
          <p:cNvPr id="5" name="Picture 4" descr="A screenshot of a computer&#10;&#10;AI-generated content may be incorrect.">
            <a:extLst>
              <a:ext uri="{FF2B5EF4-FFF2-40B4-BE49-F238E27FC236}">
                <a16:creationId xmlns:a16="http://schemas.microsoft.com/office/drawing/2014/main" id="{ECBC751F-4C8B-8463-C8DF-B12D161FAC99}"/>
              </a:ext>
            </a:extLst>
          </p:cNvPr>
          <p:cNvPicPr>
            <a:picLocks noChangeAspect="1"/>
          </p:cNvPicPr>
          <p:nvPr/>
        </p:nvPicPr>
        <p:blipFill>
          <a:blip r:embed="rId3"/>
          <a:srcRect l="6296" t="40000" r="31481" b="38889"/>
          <a:stretch/>
        </p:blipFill>
        <p:spPr>
          <a:xfrm>
            <a:off x="3960812" y="4887912"/>
            <a:ext cx="7411453" cy="1676400"/>
          </a:xfrm>
          <a:prstGeom prst="rect">
            <a:avLst/>
          </a:prstGeom>
        </p:spPr>
      </p:pic>
    </p:spTree>
    <p:extLst>
      <p:ext uri="{BB962C8B-B14F-4D97-AF65-F5344CB8AC3E}">
        <p14:creationId xmlns:p14="http://schemas.microsoft.com/office/powerpoint/2010/main" val="3012022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9411C-3A01-DC05-A8AB-A4C4621B6F83}"/>
              </a:ext>
            </a:extLst>
          </p:cNvPr>
          <p:cNvSpPr>
            <a:spLocks noGrp="1"/>
          </p:cNvSpPr>
          <p:nvPr>
            <p:ph type="title"/>
          </p:nvPr>
        </p:nvSpPr>
        <p:spPr>
          <a:xfrm>
            <a:off x="1217614" y="274638"/>
            <a:ext cx="5105398" cy="1325562"/>
          </a:xfrm>
        </p:spPr>
        <p:txBody>
          <a:bodyPr/>
          <a:lstStyle/>
          <a:p>
            <a:r>
              <a:rPr lang="en-US"/>
              <a:t>Logistic Regression</a:t>
            </a:r>
          </a:p>
        </p:txBody>
      </p:sp>
      <p:sp>
        <p:nvSpPr>
          <p:cNvPr id="3" name="Content Placeholder 2">
            <a:extLst>
              <a:ext uri="{FF2B5EF4-FFF2-40B4-BE49-F238E27FC236}">
                <a16:creationId xmlns:a16="http://schemas.microsoft.com/office/drawing/2014/main" id="{29EE17A6-DA0B-0F68-1AEE-CF145F72E961}"/>
              </a:ext>
            </a:extLst>
          </p:cNvPr>
          <p:cNvSpPr>
            <a:spLocks noGrp="1"/>
          </p:cNvSpPr>
          <p:nvPr>
            <p:ph idx="1"/>
          </p:nvPr>
        </p:nvSpPr>
        <p:spPr>
          <a:xfrm>
            <a:off x="1217614" y="1828800"/>
            <a:ext cx="4724398" cy="4343400"/>
          </a:xfrm>
        </p:spPr>
        <p:txBody>
          <a:bodyPr/>
          <a:lstStyle/>
          <a:p>
            <a:r>
              <a:rPr lang="en-US"/>
              <a:t>Final model with four predictors: attacktype1, region, suicide, and targtype1</a:t>
            </a:r>
          </a:p>
        </p:txBody>
      </p:sp>
      <p:pic>
        <p:nvPicPr>
          <p:cNvPr id="4" name="Picture 3" descr="A screenshot of a computer&#10;&#10;AI-generated content may be incorrect.">
            <a:extLst>
              <a:ext uri="{FF2B5EF4-FFF2-40B4-BE49-F238E27FC236}">
                <a16:creationId xmlns:a16="http://schemas.microsoft.com/office/drawing/2014/main" id="{37145961-EFC9-CD9D-B4FC-E68CFB0728D8}"/>
              </a:ext>
            </a:extLst>
          </p:cNvPr>
          <p:cNvPicPr>
            <a:picLocks noChangeAspect="1"/>
          </p:cNvPicPr>
          <p:nvPr/>
        </p:nvPicPr>
        <p:blipFill rotWithShape="1">
          <a:blip r:embed="rId3">
            <a:extLst>
              <a:ext uri="{28A0092B-C50C-407E-A947-70E740481C1C}">
                <a14:useLocalDpi xmlns:a14="http://schemas.microsoft.com/office/drawing/2010/main" val="0"/>
              </a:ext>
            </a:extLst>
          </a:blip>
          <a:srcRect t="7852" r="76816" b="5449"/>
          <a:stretch/>
        </p:blipFill>
        <p:spPr bwMode="auto">
          <a:xfrm>
            <a:off x="6094412" y="138241"/>
            <a:ext cx="2667000" cy="6650216"/>
          </a:xfrm>
          <a:prstGeom prst="rect">
            <a:avLst/>
          </a:prstGeom>
          <a:ln>
            <a:noFill/>
          </a:ln>
          <a:extLst>
            <a:ext uri="{53640926-AAD7-44D8-BBD7-CCE9431645EC}">
              <a14:shadowObscured xmlns:a14="http://schemas.microsoft.com/office/drawing/2010/main"/>
            </a:ext>
          </a:extLst>
        </p:spPr>
      </p:pic>
      <p:pic>
        <p:nvPicPr>
          <p:cNvPr id="5" name="Picture 4" descr="A screenshot of a computer&#10;&#10;AI-generated content may be incorrect.">
            <a:extLst>
              <a:ext uri="{FF2B5EF4-FFF2-40B4-BE49-F238E27FC236}">
                <a16:creationId xmlns:a16="http://schemas.microsoft.com/office/drawing/2014/main" id="{8B86011E-9F7E-A6F2-2623-4899CB56ACF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0256" r="77457" b="4487"/>
          <a:stretch/>
        </p:blipFill>
        <p:spPr bwMode="auto">
          <a:xfrm>
            <a:off x="8761412" y="464780"/>
            <a:ext cx="2508252" cy="632367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90024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7C948F-8A76-D4D8-D2B6-7CEE97C3F8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C26526-6CED-1AAF-7BD3-5CC2B084D2D6}"/>
              </a:ext>
            </a:extLst>
          </p:cNvPr>
          <p:cNvSpPr>
            <a:spLocks noGrp="1"/>
          </p:cNvSpPr>
          <p:nvPr>
            <p:ph type="title"/>
          </p:nvPr>
        </p:nvSpPr>
        <p:spPr>
          <a:xfrm>
            <a:off x="1217614" y="274638"/>
            <a:ext cx="9753600" cy="1325562"/>
          </a:xfrm>
        </p:spPr>
        <p:txBody>
          <a:bodyPr anchor="b">
            <a:normAutofit/>
          </a:bodyPr>
          <a:lstStyle/>
          <a:p>
            <a:r>
              <a:rPr lang="en-US"/>
              <a:t>Test Data Confusion Matrix</a:t>
            </a:r>
          </a:p>
        </p:txBody>
      </p:sp>
      <p:sp>
        <p:nvSpPr>
          <p:cNvPr id="9" name="Content Placeholder 2">
            <a:extLst>
              <a:ext uri="{FF2B5EF4-FFF2-40B4-BE49-F238E27FC236}">
                <a16:creationId xmlns:a16="http://schemas.microsoft.com/office/drawing/2014/main" id="{27F5467F-7FF3-0CB1-1076-3FCD29E18FB1}"/>
              </a:ext>
            </a:extLst>
          </p:cNvPr>
          <p:cNvSpPr>
            <a:spLocks noGrp="1"/>
          </p:cNvSpPr>
          <p:nvPr>
            <p:ph sz="half" idx="1"/>
          </p:nvPr>
        </p:nvSpPr>
        <p:spPr>
          <a:xfrm>
            <a:off x="1233279" y="1828800"/>
            <a:ext cx="3946733" cy="2514600"/>
          </a:xfrm>
        </p:spPr>
        <p:txBody>
          <a:bodyPr/>
          <a:lstStyle/>
          <a:p>
            <a:r>
              <a:rPr lang="en-US"/>
              <a:t>80-20 training and test datasets</a:t>
            </a:r>
          </a:p>
          <a:p>
            <a:r>
              <a:rPr lang="en-US"/>
              <a:t>Threshold: 0.5</a:t>
            </a:r>
          </a:p>
          <a:p>
            <a:r>
              <a:rPr lang="en-US"/>
              <a:t>Accuracy 0.8558</a:t>
            </a:r>
          </a:p>
          <a:p>
            <a:r>
              <a:rPr lang="en-US"/>
              <a:t>95% CI: </a:t>
            </a:r>
            <a:r>
              <a:rPr lang="en-US" sz="1800">
                <a:effectLst/>
                <a:latin typeface="+mj-lt"/>
                <a:ea typeface="Aptos" panose="020B0004020202020204" pitchFamily="34" charset="0"/>
              </a:rPr>
              <a:t>[0.8418,0.869] </a:t>
            </a:r>
            <a:endParaRPr lang="en-US">
              <a:latin typeface="+mj-lt"/>
            </a:endParaRPr>
          </a:p>
          <a:p>
            <a:endParaRPr lang="en-US"/>
          </a:p>
          <a:p>
            <a:endParaRPr lang="en-US"/>
          </a:p>
        </p:txBody>
      </p:sp>
      <p:pic>
        <p:nvPicPr>
          <p:cNvPr id="4" name="Picture 3" descr="A blue squares with black text&#10;&#10;AI-generated content may be incorrect.">
            <a:extLst>
              <a:ext uri="{FF2B5EF4-FFF2-40B4-BE49-F238E27FC236}">
                <a16:creationId xmlns:a16="http://schemas.microsoft.com/office/drawing/2014/main" id="{1728FBDE-E0BE-1D0A-B3C3-F02BE007E8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103812" y="1905000"/>
            <a:ext cx="6694498" cy="4133850"/>
          </a:xfrm>
          <a:prstGeom prst="rect">
            <a:avLst/>
          </a:prstGeom>
          <a:noFill/>
        </p:spPr>
      </p:pic>
    </p:spTree>
    <p:extLst>
      <p:ext uri="{BB962C8B-B14F-4D97-AF65-F5344CB8AC3E}">
        <p14:creationId xmlns:p14="http://schemas.microsoft.com/office/powerpoint/2010/main" val="4118226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100BA-C7D7-B458-54E0-AEDF2CF42F1B}"/>
              </a:ext>
            </a:extLst>
          </p:cNvPr>
          <p:cNvSpPr>
            <a:spLocks noGrp="1"/>
          </p:cNvSpPr>
          <p:nvPr>
            <p:ph type="title"/>
          </p:nvPr>
        </p:nvSpPr>
        <p:spPr>
          <a:xfrm>
            <a:off x="1217614" y="274638"/>
            <a:ext cx="9753600" cy="1325562"/>
          </a:xfrm>
        </p:spPr>
        <p:txBody>
          <a:bodyPr anchor="b">
            <a:normAutofit/>
          </a:bodyPr>
          <a:lstStyle/>
          <a:p>
            <a:r>
              <a:rPr lang="en-US"/>
              <a:t>Test Data Confusion Matrix</a:t>
            </a:r>
          </a:p>
        </p:txBody>
      </p:sp>
      <p:graphicFrame>
        <p:nvGraphicFramePr>
          <p:cNvPr id="3" name="Content Placeholder 2">
            <a:extLst>
              <a:ext uri="{FF2B5EF4-FFF2-40B4-BE49-F238E27FC236}">
                <a16:creationId xmlns:a16="http://schemas.microsoft.com/office/drawing/2014/main" id="{B826B697-F868-99A4-EC77-A4B9666A8AD8}"/>
              </a:ext>
            </a:extLst>
          </p:cNvPr>
          <p:cNvGraphicFramePr>
            <a:graphicFrameLocks noGrp="1"/>
          </p:cNvGraphicFramePr>
          <p:nvPr>
            <p:ph sz="half" idx="1"/>
            <p:extLst>
              <p:ext uri="{D42A27DB-BD31-4B8C-83A1-F6EECF244321}">
                <p14:modId xmlns:p14="http://schemas.microsoft.com/office/powerpoint/2010/main" val="844685867"/>
              </p:ext>
            </p:extLst>
          </p:nvPr>
        </p:nvGraphicFramePr>
        <p:xfrm>
          <a:off x="1674812" y="1828800"/>
          <a:ext cx="3362576" cy="4343397"/>
        </p:xfrm>
        <a:graphic>
          <a:graphicData uri="http://schemas.openxmlformats.org/drawingml/2006/table">
            <a:tbl>
              <a:tblPr firstRow="1" firstCol="1" bandRow="1">
                <a:tableStyleId>{3B4B98B0-60AC-42C2-AFA5-B58CD77FA1E5}</a:tableStyleId>
              </a:tblPr>
              <a:tblGrid>
                <a:gridCol w="1681288">
                  <a:extLst>
                    <a:ext uri="{9D8B030D-6E8A-4147-A177-3AD203B41FA5}">
                      <a16:colId xmlns:a16="http://schemas.microsoft.com/office/drawing/2014/main" val="3844932834"/>
                    </a:ext>
                  </a:extLst>
                </a:gridCol>
                <a:gridCol w="1681288">
                  <a:extLst>
                    <a:ext uri="{9D8B030D-6E8A-4147-A177-3AD203B41FA5}">
                      <a16:colId xmlns:a16="http://schemas.microsoft.com/office/drawing/2014/main" val="268488175"/>
                    </a:ext>
                  </a:extLst>
                </a:gridCol>
              </a:tblGrid>
              <a:tr h="282714">
                <a:tc gridSpan="2">
                  <a:txBody>
                    <a:bodyPr/>
                    <a:lstStyle/>
                    <a:p>
                      <a:pPr marL="0" marR="0">
                        <a:lnSpc>
                          <a:spcPct val="115000"/>
                        </a:lnSpc>
                        <a:spcAft>
                          <a:spcPts val="800"/>
                        </a:spcAft>
                        <a:buNone/>
                      </a:pPr>
                      <a:r>
                        <a:rPr lang="en-US" sz="1100" kern="100">
                          <a:effectLst/>
                        </a:rPr>
                        <a:t>Performance by Class</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3478" marR="63478" marT="0" marB="0"/>
                </a:tc>
                <a:tc hMerge="1">
                  <a:txBody>
                    <a:bodyPr/>
                    <a:lstStyle/>
                    <a:p>
                      <a:endParaRPr lang="en-US"/>
                    </a:p>
                  </a:txBody>
                  <a:tcPr/>
                </a:tc>
                <a:extLst>
                  <a:ext uri="{0D108BD9-81ED-4DB2-BD59-A6C34878D82A}">
                    <a16:rowId xmlns:a16="http://schemas.microsoft.com/office/drawing/2014/main" val="2121981621"/>
                  </a:ext>
                </a:extLst>
              </a:tr>
              <a:tr h="278012">
                <a:tc>
                  <a:txBody>
                    <a:bodyPr/>
                    <a:lstStyle/>
                    <a:p>
                      <a:pPr marL="0" marR="0">
                        <a:lnSpc>
                          <a:spcPct val="115000"/>
                        </a:lnSpc>
                        <a:spcAft>
                          <a:spcPts val="800"/>
                        </a:spcAft>
                        <a:buNone/>
                      </a:pPr>
                      <a:r>
                        <a:rPr lang="en-US" sz="1100" kern="100">
                          <a:effectLst/>
                        </a:rPr>
                        <a:t>Metric</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3478" marR="63478" marT="0" marB="0"/>
                </a:tc>
                <a:tc>
                  <a:txBody>
                    <a:bodyPr/>
                    <a:lstStyle/>
                    <a:p>
                      <a:pPr marL="0" marR="0">
                        <a:lnSpc>
                          <a:spcPct val="115000"/>
                        </a:lnSpc>
                        <a:spcAft>
                          <a:spcPts val="800"/>
                        </a:spcAft>
                        <a:buNone/>
                      </a:pPr>
                      <a:r>
                        <a:rPr lang="en-US" sz="1100" kern="100">
                          <a:effectLst/>
                        </a:rPr>
                        <a:t>Results</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3478" marR="63478" marT="0" marB="0"/>
                </a:tc>
                <a:extLst>
                  <a:ext uri="{0D108BD9-81ED-4DB2-BD59-A6C34878D82A}">
                    <a16:rowId xmlns:a16="http://schemas.microsoft.com/office/drawing/2014/main" val="3986644185"/>
                  </a:ext>
                </a:extLst>
              </a:tr>
              <a:tr h="573011">
                <a:tc>
                  <a:txBody>
                    <a:bodyPr/>
                    <a:lstStyle/>
                    <a:p>
                      <a:pPr marL="0" marR="0">
                        <a:lnSpc>
                          <a:spcPct val="115000"/>
                        </a:lnSpc>
                        <a:spcAft>
                          <a:spcPts val="800"/>
                        </a:spcAft>
                        <a:buNone/>
                      </a:pPr>
                      <a:r>
                        <a:rPr lang="en-US" sz="1100" kern="100">
                          <a:effectLst/>
                        </a:rPr>
                        <a:t>No Information Rate</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3478" marR="63478" marT="0" marB="0"/>
                </a:tc>
                <a:tc>
                  <a:txBody>
                    <a:bodyPr/>
                    <a:lstStyle/>
                    <a:p>
                      <a:pPr marL="0" marR="0">
                        <a:lnSpc>
                          <a:spcPct val="115000"/>
                        </a:lnSpc>
                        <a:spcAft>
                          <a:spcPts val="800"/>
                        </a:spcAft>
                        <a:buNone/>
                      </a:pPr>
                      <a:r>
                        <a:rPr lang="en-US" sz="1100" kern="100">
                          <a:effectLst/>
                        </a:rPr>
                        <a:t>0.858         </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3478" marR="63478" marT="0" marB="0"/>
                </a:tc>
                <a:extLst>
                  <a:ext uri="{0D108BD9-81ED-4DB2-BD59-A6C34878D82A}">
                    <a16:rowId xmlns:a16="http://schemas.microsoft.com/office/drawing/2014/main" val="851976117"/>
                  </a:ext>
                </a:extLst>
              </a:tr>
              <a:tr h="378344">
                <a:tc>
                  <a:txBody>
                    <a:bodyPr/>
                    <a:lstStyle/>
                    <a:p>
                      <a:pPr marL="0" marR="0">
                        <a:lnSpc>
                          <a:spcPct val="115000"/>
                        </a:lnSpc>
                        <a:spcAft>
                          <a:spcPts val="800"/>
                        </a:spcAft>
                        <a:buNone/>
                      </a:pPr>
                      <a:r>
                        <a:rPr lang="en-US" sz="1100" kern="100">
                          <a:effectLst/>
                        </a:rPr>
                        <a:t>P-Value [Acc&gt;NIR]</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3478" marR="63478" marT="0" marB="0"/>
                </a:tc>
                <a:tc>
                  <a:txBody>
                    <a:bodyPr/>
                    <a:lstStyle/>
                    <a:p>
                      <a:pPr marL="0" marR="0">
                        <a:lnSpc>
                          <a:spcPct val="115000"/>
                        </a:lnSpc>
                        <a:spcAft>
                          <a:spcPts val="800"/>
                        </a:spcAft>
                        <a:buNone/>
                      </a:pPr>
                      <a:r>
                        <a:rPr lang="en-US" sz="1100" kern="100">
                          <a:effectLst/>
                        </a:rPr>
                        <a:t>0.6227</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3478" marR="63478" marT="0" marB="0"/>
                </a:tc>
                <a:extLst>
                  <a:ext uri="{0D108BD9-81ED-4DB2-BD59-A6C34878D82A}">
                    <a16:rowId xmlns:a16="http://schemas.microsoft.com/office/drawing/2014/main" val="4191128902"/>
                  </a:ext>
                </a:extLst>
              </a:tr>
              <a:tr h="282714">
                <a:tc>
                  <a:txBody>
                    <a:bodyPr/>
                    <a:lstStyle/>
                    <a:p>
                      <a:pPr marL="0" marR="0">
                        <a:lnSpc>
                          <a:spcPct val="115000"/>
                        </a:lnSpc>
                        <a:spcAft>
                          <a:spcPts val="800"/>
                        </a:spcAft>
                        <a:buNone/>
                      </a:pPr>
                      <a:r>
                        <a:rPr lang="en-US" sz="1100" kern="100">
                          <a:effectLst/>
                        </a:rPr>
                        <a:t>Sensitivity</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3478" marR="63478" marT="0" marB="0"/>
                </a:tc>
                <a:tc>
                  <a:txBody>
                    <a:bodyPr/>
                    <a:lstStyle/>
                    <a:p>
                      <a:pPr marL="0" marR="0">
                        <a:lnSpc>
                          <a:spcPct val="115000"/>
                        </a:lnSpc>
                        <a:spcAft>
                          <a:spcPts val="800"/>
                        </a:spcAft>
                        <a:buNone/>
                      </a:pPr>
                      <a:r>
                        <a:rPr lang="en-US" sz="1100" kern="100">
                          <a:effectLst/>
                        </a:rPr>
                        <a:t>0.996</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3478" marR="63478" marT="0" marB="0"/>
                </a:tc>
                <a:extLst>
                  <a:ext uri="{0D108BD9-81ED-4DB2-BD59-A6C34878D82A}">
                    <a16:rowId xmlns:a16="http://schemas.microsoft.com/office/drawing/2014/main" val="3079895464"/>
                  </a:ext>
                </a:extLst>
              </a:tr>
              <a:tr h="282714">
                <a:tc>
                  <a:txBody>
                    <a:bodyPr/>
                    <a:lstStyle/>
                    <a:p>
                      <a:pPr marL="0" marR="0">
                        <a:lnSpc>
                          <a:spcPct val="115000"/>
                        </a:lnSpc>
                        <a:spcAft>
                          <a:spcPts val="800"/>
                        </a:spcAft>
                        <a:buNone/>
                      </a:pPr>
                      <a:r>
                        <a:rPr lang="en-US" sz="1100" kern="100">
                          <a:effectLst/>
                        </a:rPr>
                        <a:t>Specificity</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3478" marR="63478" marT="0" marB="0"/>
                </a:tc>
                <a:tc>
                  <a:txBody>
                    <a:bodyPr/>
                    <a:lstStyle/>
                    <a:p>
                      <a:pPr marL="0" marR="0">
                        <a:lnSpc>
                          <a:spcPct val="115000"/>
                        </a:lnSpc>
                        <a:spcAft>
                          <a:spcPts val="800"/>
                        </a:spcAft>
                        <a:buNone/>
                      </a:pPr>
                      <a:r>
                        <a:rPr lang="en-US" sz="1100" kern="100">
                          <a:effectLst/>
                        </a:rPr>
                        <a:t>0.011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3478" marR="63478" marT="0" marB="0"/>
                </a:tc>
                <a:extLst>
                  <a:ext uri="{0D108BD9-81ED-4DB2-BD59-A6C34878D82A}">
                    <a16:rowId xmlns:a16="http://schemas.microsoft.com/office/drawing/2014/main" val="179353285"/>
                  </a:ext>
                </a:extLst>
              </a:tr>
              <a:tr h="282714">
                <a:tc>
                  <a:txBody>
                    <a:bodyPr/>
                    <a:lstStyle/>
                    <a:p>
                      <a:pPr marL="0" marR="0">
                        <a:lnSpc>
                          <a:spcPct val="115000"/>
                        </a:lnSpc>
                        <a:spcAft>
                          <a:spcPts val="800"/>
                        </a:spcAft>
                        <a:buNone/>
                      </a:pPr>
                      <a:r>
                        <a:rPr lang="en-US" sz="1100" kern="100">
                          <a:effectLst/>
                        </a:rPr>
                        <a:t>PPV</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3478" marR="63478" marT="0" marB="0"/>
                </a:tc>
                <a:tc>
                  <a:txBody>
                    <a:bodyPr/>
                    <a:lstStyle/>
                    <a:p>
                      <a:pPr marL="0" marR="0">
                        <a:lnSpc>
                          <a:spcPct val="115000"/>
                        </a:lnSpc>
                        <a:spcAft>
                          <a:spcPts val="800"/>
                        </a:spcAft>
                        <a:buNone/>
                      </a:pPr>
                      <a:r>
                        <a:rPr lang="en-US" sz="1100" kern="100">
                          <a:effectLst/>
                        </a:rPr>
                        <a:t>0.859</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3478" marR="63478" marT="0" marB="0"/>
                </a:tc>
                <a:extLst>
                  <a:ext uri="{0D108BD9-81ED-4DB2-BD59-A6C34878D82A}">
                    <a16:rowId xmlns:a16="http://schemas.microsoft.com/office/drawing/2014/main" val="3796884901"/>
                  </a:ext>
                </a:extLst>
              </a:tr>
              <a:tr h="282714">
                <a:tc>
                  <a:txBody>
                    <a:bodyPr/>
                    <a:lstStyle/>
                    <a:p>
                      <a:pPr marL="0" marR="0">
                        <a:lnSpc>
                          <a:spcPct val="115000"/>
                        </a:lnSpc>
                        <a:spcAft>
                          <a:spcPts val="800"/>
                        </a:spcAft>
                        <a:buNone/>
                      </a:pPr>
                      <a:r>
                        <a:rPr lang="en-US" sz="1100" kern="100">
                          <a:effectLst/>
                        </a:rPr>
                        <a:t>NPV</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3478" marR="63478" marT="0" marB="0"/>
                </a:tc>
                <a:tc>
                  <a:txBody>
                    <a:bodyPr/>
                    <a:lstStyle/>
                    <a:p>
                      <a:pPr marL="0" marR="0">
                        <a:lnSpc>
                          <a:spcPct val="115000"/>
                        </a:lnSpc>
                        <a:spcAft>
                          <a:spcPts val="800"/>
                        </a:spcAft>
                        <a:buNone/>
                      </a:pPr>
                      <a:r>
                        <a:rPr lang="en-US" sz="1100" kern="100">
                          <a:effectLst/>
                        </a:rPr>
                        <a:t>0.308</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3478" marR="63478" marT="0" marB="0"/>
                </a:tc>
                <a:extLst>
                  <a:ext uri="{0D108BD9-81ED-4DB2-BD59-A6C34878D82A}">
                    <a16:rowId xmlns:a16="http://schemas.microsoft.com/office/drawing/2014/main" val="3681832166"/>
                  </a:ext>
                </a:extLst>
              </a:tr>
              <a:tr h="282714">
                <a:tc>
                  <a:txBody>
                    <a:bodyPr/>
                    <a:lstStyle/>
                    <a:p>
                      <a:pPr marL="0" marR="0">
                        <a:lnSpc>
                          <a:spcPct val="115000"/>
                        </a:lnSpc>
                        <a:spcAft>
                          <a:spcPts val="800"/>
                        </a:spcAft>
                        <a:buNone/>
                      </a:pPr>
                      <a:r>
                        <a:rPr lang="en-US" sz="1100" kern="100">
                          <a:effectLst/>
                        </a:rPr>
                        <a:t>F1</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3478" marR="63478" marT="0" marB="0"/>
                </a:tc>
                <a:tc>
                  <a:txBody>
                    <a:bodyPr/>
                    <a:lstStyle/>
                    <a:p>
                      <a:pPr marL="0" marR="0">
                        <a:lnSpc>
                          <a:spcPct val="115000"/>
                        </a:lnSpc>
                        <a:spcAft>
                          <a:spcPts val="800"/>
                        </a:spcAft>
                        <a:buNone/>
                      </a:pPr>
                      <a:r>
                        <a:rPr lang="en-US" sz="1100" kern="100">
                          <a:effectLst/>
                        </a:rPr>
                        <a:t>0.922</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3478" marR="63478" marT="0" marB="0"/>
                </a:tc>
                <a:extLst>
                  <a:ext uri="{0D108BD9-81ED-4DB2-BD59-A6C34878D82A}">
                    <a16:rowId xmlns:a16="http://schemas.microsoft.com/office/drawing/2014/main" val="2772657567"/>
                  </a:ext>
                </a:extLst>
              </a:tr>
              <a:tr h="282714">
                <a:tc>
                  <a:txBody>
                    <a:bodyPr/>
                    <a:lstStyle/>
                    <a:p>
                      <a:pPr marL="0" marR="0">
                        <a:lnSpc>
                          <a:spcPct val="115000"/>
                        </a:lnSpc>
                        <a:spcAft>
                          <a:spcPts val="800"/>
                        </a:spcAft>
                        <a:buNone/>
                      </a:pPr>
                      <a:r>
                        <a:rPr lang="en-US" sz="1100" kern="100">
                          <a:effectLst/>
                        </a:rPr>
                        <a:t>Prevalence</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3478" marR="63478" marT="0" marB="0"/>
                </a:tc>
                <a:tc>
                  <a:txBody>
                    <a:bodyPr/>
                    <a:lstStyle/>
                    <a:p>
                      <a:pPr marL="0" marR="0">
                        <a:lnSpc>
                          <a:spcPct val="115000"/>
                        </a:lnSpc>
                        <a:spcAft>
                          <a:spcPts val="800"/>
                        </a:spcAft>
                        <a:buNone/>
                      </a:pPr>
                      <a:r>
                        <a:rPr lang="en-US" sz="1100" kern="100">
                          <a:effectLst/>
                        </a:rPr>
                        <a:t>0.858</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3478" marR="63478" marT="0" marB="0"/>
                </a:tc>
                <a:extLst>
                  <a:ext uri="{0D108BD9-81ED-4DB2-BD59-A6C34878D82A}">
                    <a16:rowId xmlns:a16="http://schemas.microsoft.com/office/drawing/2014/main" val="1141600544"/>
                  </a:ext>
                </a:extLst>
              </a:tr>
              <a:tr h="378344">
                <a:tc>
                  <a:txBody>
                    <a:bodyPr/>
                    <a:lstStyle/>
                    <a:p>
                      <a:pPr marL="0" marR="0">
                        <a:lnSpc>
                          <a:spcPct val="115000"/>
                        </a:lnSpc>
                        <a:spcAft>
                          <a:spcPts val="800"/>
                        </a:spcAft>
                        <a:buNone/>
                      </a:pPr>
                      <a:r>
                        <a:rPr lang="en-US" sz="1100" kern="100">
                          <a:effectLst/>
                        </a:rPr>
                        <a:t>Detection Rate</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3478" marR="63478" marT="0" marB="0"/>
                </a:tc>
                <a:tc>
                  <a:txBody>
                    <a:bodyPr/>
                    <a:lstStyle/>
                    <a:p>
                      <a:pPr marL="0" marR="0">
                        <a:lnSpc>
                          <a:spcPct val="115000"/>
                        </a:lnSpc>
                        <a:spcAft>
                          <a:spcPts val="800"/>
                        </a:spcAft>
                        <a:buNone/>
                      </a:pPr>
                      <a:r>
                        <a:rPr lang="en-US" sz="1100" kern="100">
                          <a:effectLst/>
                        </a:rPr>
                        <a:t>0.854</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3478" marR="63478" marT="0" marB="0"/>
                </a:tc>
                <a:extLst>
                  <a:ext uri="{0D108BD9-81ED-4DB2-BD59-A6C34878D82A}">
                    <a16:rowId xmlns:a16="http://schemas.microsoft.com/office/drawing/2014/main" val="2880082149"/>
                  </a:ext>
                </a:extLst>
              </a:tr>
              <a:tr h="378344">
                <a:tc>
                  <a:txBody>
                    <a:bodyPr/>
                    <a:lstStyle/>
                    <a:p>
                      <a:pPr marL="0" marR="0">
                        <a:lnSpc>
                          <a:spcPct val="115000"/>
                        </a:lnSpc>
                        <a:spcAft>
                          <a:spcPts val="800"/>
                        </a:spcAft>
                        <a:buNone/>
                      </a:pPr>
                      <a:r>
                        <a:rPr lang="en-US" sz="1100" kern="100">
                          <a:effectLst/>
                        </a:rPr>
                        <a:t>Detection Prevalence</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3478" marR="63478" marT="0" marB="0"/>
                </a:tc>
                <a:tc>
                  <a:txBody>
                    <a:bodyPr/>
                    <a:lstStyle/>
                    <a:p>
                      <a:pPr marL="0" marR="0">
                        <a:lnSpc>
                          <a:spcPct val="115000"/>
                        </a:lnSpc>
                        <a:spcAft>
                          <a:spcPts val="800"/>
                        </a:spcAft>
                        <a:buNone/>
                      </a:pPr>
                      <a:r>
                        <a:rPr lang="en-US" sz="1100" kern="100">
                          <a:effectLst/>
                        </a:rPr>
                        <a:t>0.995</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3478" marR="63478" marT="0" marB="0"/>
                </a:tc>
                <a:extLst>
                  <a:ext uri="{0D108BD9-81ED-4DB2-BD59-A6C34878D82A}">
                    <a16:rowId xmlns:a16="http://schemas.microsoft.com/office/drawing/2014/main" val="4127352688"/>
                  </a:ext>
                </a:extLst>
              </a:tr>
              <a:tr h="378344">
                <a:tc>
                  <a:txBody>
                    <a:bodyPr/>
                    <a:lstStyle/>
                    <a:p>
                      <a:pPr marL="0" marR="0">
                        <a:lnSpc>
                          <a:spcPct val="115000"/>
                        </a:lnSpc>
                        <a:spcAft>
                          <a:spcPts val="800"/>
                        </a:spcAft>
                        <a:buNone/>
                      </a:pPr>
                      <a:r>
                        <a:rPr lang="en-US" sz="1100" kern="100">
                          <a:effectLst/>
                        </a:rPr>
                        <a:t>Balanced Accuracy</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3478" marR="63478" marT="0" marB="0"/>
                </a:tc>
                <a:tc>
                  <a:txBody>
                    <a:bodyPr/>
                    <a:lstStyle/>
                    <a:p>
                      <a:pPr marL="0" marR="0">
                        <a:lnSpc>
                          <a:spcPct val="115000"/>
                        </a:lnSpc>
                        <a:spcAft>
                          <a:spcPts val="800"/>
                        </a:spcAft>
                        <a:buNone/>
                      </a:pPr>
                      <a:r>
                        <a:rPr lang="en-US" sz="1100" kern="100">
                          <a:effectLst/>
                        </a:rPr>
                        <a:t>0.503</a:t>
                      </a:r>
                      <a:endParaRPr lang="en-US" sz="1100" kern="100">
                        <a:effectLst/>
                        <a:latin typeface="Aptos" panose="020B0004020202020204" pitchFamily="34" charset="0"/>
                        <a:ea typeface="Aptos" panose="020B0004020202020204" pitchFamily="34" charset="0"/>
                        <a:cs typeface="Arial" panose="020B0604020202020204" pitchFamily="34" charset="0"/>
                      </a:endParaRPr>
                    </a:p>
                  </a:txBody>
                  <a:tcPr marL="63478" marR="63478" marT="0" marB="0"/>
                </a:tc>
                <a:extLst>
                  <a:ext uri="{0D108BD9-81ED-4DB2-BD59-A6C34878D82A}">
                    <a16:rowId xmlns:a16="http://schemas.microsoft.com/office/drawing/2014/main" val="1249004016"/>
                  </a:ext>
                </a:extLst>
              </a:tr>
            </a:tbl>
          </a:graphicData>
        </a:graphic>
      </p:graphicFrame>
      <p:pic>
        <p:nvPicPr>
          <p:cNvPr id="4" name="Picture 3" descr="A blue squares with black text&#10;&#10;AI-generated content may be incorrect.">
            <a:extLst>
              <a:ext uri="{FF2B5EF4-FFF2-40B4-BE49-F238E27FC236}">
                <a16:creationId xmlns:a16="http://schemas.microsoft.com/office/drawing/2014/main" id="{9734904E-2DFC-8769-7E3F-FC1A41CCEC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399514" y="1981200"/>
            <a:ext cx="6249757" cy="3859223"/>
          </a:xfrm>
          <a:prstGeom prst="rect">
            <a:avLst/>
          </a:prstGeom>
          <a:noFill/>
        </p:spPr>
      </p:pic>
    </p:spTree>
    <p:extLst>
      <p:ext uri="{BB962C8B-B14F-4D97-AF65-F5344CB8AC3E}">
        <p14:creationId xmlns:p14="http://schemas.microsoft.com/office/powerpoint/2010/main" val="308663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BFE36-6CD7-71C9-5D24-841B2C95CC39}"/>
              </a:ext>
            </a:extLst>
          </p:cNvPr>
          <p:cNvSpPr>
            <a:spLocks noGrp="1"/>
          </p:cNvSpPr>
          <p:nvPr>
            <p:ph type="title"/>
          </p:nvPr>
        </p:nvSpPr>
        <p:spPr>
          <a:xfrm>
            <a:off x="1217614" y="274638"/>
            <a:ext cx="9753600" cy="1325562"/>
          </a:xfrm>
        </p:spPr>
        <p:txBody>
          <a:bodyPr anchor="b">
            <a:normAutofit/>
          </a:bodyPr>
          <a:lstStyle/>
          <a:p>
            <a:r>
              <a:rPr lang="en-US"/>
              <a:t>Cross-Validated Data</a:t>
            </a:r>
          </a:p>
        </p:txBody>
      </p:sp>
      <p:sp>
        <p:nvSpPr>
          <p:cNvPr id="9" name="Content Placeholder 2">
            <a:extLst>
              <a:ext uri="{FF2B5EF4-FFF2-40B4-BE49-F238E27FC236}">
                <a16:creationId xmlns:a16="http://schemas.microsoft.com/office/drawing/2014/main" id="{51024380-E02B-BDBA-B612-F0622538D582}"/>
              </a:ext>
            </a:extLst>
          </p:cNvPr>
          <p:cNvSpPr>
            <a:spLocks noGrp="1"/>
          </p:cNvSpPr>
          <p:nvPr>
            <p:ph sz="half" idx="1"/>
          </p:nvPr>
        </p:nvSpPr>
        <p:spPr>
          <a:xfrm>
            <a:off x="1233279" y="1828800"/>
            <a:ext cx="4708734" cy="4343400"/>
          </a:xfrm>
        </p:spPr>
        <p:txBody>
          <a:bodyPr/>
          <a:lstStyle/>
          <a:p>
            <a:r>
              <a:rPr lang="en-US"/>
              <a:t>k=10 folds</a:t>
            </a:r>
          </a:p>
          <a:p>
            <a:r>
              <a:rPr lang="en-US">
                <a:latin typeface="+mj-lt"/>
              </a:rPr>
              <a:t>Threshold: 0.5</a:t>
            </a:r>
          </a:p>
          <a:p>
            <a:r>
              <a:rPr lang="en-US">
                <a:latin typeface="+mj-lt"/>
              </a:rPr>
              <a:t>Accuracy: </a:t>
            </a:r>
            <a:r>
              <a:rPr lang="en-US" sz="1800">
                <a:effectLst/>
                <a:latin typeface="+mj-lt"/>
                <a:ea typeface="Aptos" panose="020B0004020202020204" pitchFamily="34" charset="0"/>
              </a:rPr>
              <a:t>0.854 </a:t>
            </a:r>
          </a:p>
          <a:p>
            <a:r>
              <a:rPr lang="en-US" sz="1800">
                <a:latin typeface="+mj-lt"/>
              </a:rPr>
              <a:t>95% CI: </a:t>
            </a:r>
            <a:r>
              <a:rPr lang="en-US" sz="1800">
                <a:effectLst/>
                <a:latin typeface="+mj-lt"/>
                <a:ea typeface="Aptos" panose="020B0004020202020204" pitchFamily="34" charset="0"/>
              </a:rPr>
              <a:t>[0.8483,0.0.8605]</a:t>
            </a:r>
            <a:endParaRPr lang="en-US">
              <a:latin typeface="+mj-lt"/>
            </a:endParaRPr>
          </a:p>
        </p:txBody>
      </p:sp>
      <p:pic>
        <p:nvPicPr>
          <p:cNvPr id="4" name="Content Placeholder 3" descr="A blue squares with black text&#10;&#10;AI-generated content may be incorrect.">
            <a:extLst>
              <a:ext uri="{FF2B5EF4-FFF2-40B4-BE49-F238E27FC236}">
                <a16:creationId xmlns:a16="http://schemas.microsoft.com/office/drawing/2014/main" id="{63750F77-3A7A-5A85-2E23-BD01D0EB9FA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5027612" y="1981200"/>
            <a:ext cx="6540247" cy="4038600"/>
          </a:xfrm>
          <a:prstGeom prst="rect">
            <a:avLst/>
          </a:prstGeom>
          <a:noFill/>
        </p:spPr>
      </p:pic>
    </p:spTree>
    <p:extLst>
      <p:ext uri="{BB962C8B-B14F-4D97-AF65-F5344CB8AC3E}">
        <p14:creationId xmlns:p14="http://schemas.microsoft.com/office/powerpoint/2010/main" val="385261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9A8BA-4A4F-5311-A5FD-9B0F4B2957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DD7BE2-8420-3BB9-0B8B-25757ED9587B}"/>
              </a:ext>
            </a:extLst>
          </p:cNvPr>
          <p:cNvSpPr>
            <a:spLocks noGrp="1"/>
          </p:cNvSpPr>
          <p:nvPr>
            <p:ph type="title"/>
          </p:nvPr>
        </p:nvSpPr>
        <p:spPr>
          <a:xfrm>
            <a:off x="1217614" y="274638"/>
            <a:ext cx="9753600" cy="1325562"/>
          </a:xfrm>
        </p:spPr>
        <p:txBody>
          <a:bodyPr anchor="b">
            <a:normAutofit/>
          </a:bodyPr>
          <a:lstStyle/>
          <a:p>
            <a:r>
              <a:rPr lang="en-US"/>
              <a:t>Cross-Validated Data</a:t>
            </a:r>
          </a:p>
        </p:txBody>
      </p:sp>
      <p:pic>
        <p:nvPicPr>
          <p:cNvPr id="4" name="Content Placeholder 3" descr="A blue squares with black text&#10;&#10;AI-generated content may be incorrect.">
            <a:extLst>
              <a:ext uri="{FF2B5EF4-FFF2-40B4-BE49-F238E27FC236}">
                <a16:creationId xmlns:a16="http://schemas.microsoft.com/office/drawing/2014/main" id="{AD1AA49C-6494-D7B5-389B-8AF2B00F42A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5713412" y="2074527"/>
            <a:ext cx="6253601" cy="3861597"/>
          </a:xfrm>
          <a:prstGeom prst="rect">
            <a:avLst/>
          </a:prstGeom>
          <a:noFill/>
        </p:spPr>
      </p:pic>
      <p:graphicFrame>
        <p:nvGraphicFramePr>
          <p:cNvPr id="8" name="Content Placeholder 7">
            <a:extLst>
              <a:ext uri="{FF2B5EF4-FFF2-40B4-BE49-F238E27FC236}">
                <a16:creationId xmlns:a16="http://schemas.microsoft.com/office/drawing/2014/main" id="{C78030DF-DC2C-47D3-C353-079D4834569F}"/>
              </a:ext>
            </a:extLst>
          </p:cNvPr>
          <p:cNvGraphicFramePr>
            <a:graphicFrameLocks noGrp="1"/>
          </p:cNvGraphicFramePr>
          <p:nvPr>
            <p:ph sz="half" idx="1"/>
            <p:extLst>
              <p:ext uri="{D42A27DB-BD31-4B8C-83A1-F6EECF244321}">
                <p14:modId xmlns:p14="http://schemas.microsoft.com/office/powerpoint/2010/main" val="3607272808"/>
              </p:ext>
            </p:extLst>
          </p:nvPr>
        </p:nvGraphicFramePr>
        <p:xfrm>
          <a:off x="1370012" y="2074527"/>
          <a:ext cx="4008438" cy="3716672"/>
        </p:xfrm>
        <a:graphic>
          <a:graphicData uri="http://schemas.openxmlformats.org/drawingml/2006/table">
            <a:tbl>
              <a:tblPr firstRow="1" firstCol="1" bandRow="1">
                <a:tableStyleId>{3B4B98B0-60AC-42C2-AFA5-B58CD77FA1E5}</a:tableStyleId>
              </a:tblPr>
              <a:tblGrid>
                <a:gridCol w="2004219">
                  <a:extLst>
                    <a:ext uri="{9D8B030D-6E8A-4147-A177-3AD203B41FA5}">
                      <a16:colId xmlns:a16="http://schemas.microsoft.com/office/drawing/2014/main" val="2569332908"/>
                    </a:ext>
                  </a:extLst>
                </a:gridCol>
                <a:gridCol w="2004219">
                  <a:extLst>
                    <a:ext uri="{9D8B030D-6E8A-4147-A177-3AD203B41FA5}">
                      <a16:colId xmlns:a16="http://schemas.microsoft.com/office/drawing/2014/main" val="2657952518"/>
                    </a:ext>
                  </a:extLst>
                </a:gridCol>
              </a:tblGrid>
              <a:tr h="215834">
                <a:tc gridSpan="2">
                  <a:txBody>
                    <a:bodyPr/>
                    <a:lstStyle/>
                    <a:p>
                      <a:pPr marL="0" marR="0">
                        <a:lnSpc>
                          <a:spcPct val="115000"/>
                        </a:lnSpc>
                        <a:spcAft>
                          <a:spcPts val="800"/>
                        </a:spcAft>
                        <a:buNone/>
                      </a:pPr>
                      <a:r>
                        <a:rPr lang="en-US" sz="1200" kern="100">
                          <a:effectLst/>
                        </a:rPr>
                        <a:t>Cross-Validation Performance by Class</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2416157656"/>
                  </a:ext>
                </a:extLst>
              </a:tr>
              <a:tr h="215972">
                <a:tc>
                  <a:txBody>
                    <a:bodyPr/>
                    <a:lstStyle/>
                    <a:p>
                      <a:pPr marL="0" marR="0">
                        <a:lnSpc>
                          <a:spcPct val="115000"/>
                        </a:lnSpc>
                        <a:spcAft>
                          <a:spcPts val="800"/>
                        </a:spcAft>
                        <a:buNone/>
                      </a:pPr>
                      <a:r>
                        <a:rPr lang="en-US" sz="1200" kern="100">
                          <a:effectLst/>
                        </a:rPr>
                        <a:t>Metric</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200" kern="100">
                          <a:effectLst/>
                        </a:rPr>
                        <a:t>Result</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090954477"/>
                  </a:ext>
                </a:extLst>
              </a:tr>
              <a:tr h="555960">
                <a:tc>
                  <a:txBody>
                    <a:bodyPr/>
                    <a:lstStyle/>
                    <a:p>
                      <a:pPr marL="0" marR="0">
                        <a:lnSpc>
                          <a:spcPct val="115000"/>
                        </a:lnSpc>
                        <a:spcAft>
                          <a:spcPts val="800"/>
                        </a:spcAft>
                        <a:buNone/>
                      </a:pPr>
                      <a:r>
                        <a:rPr lang="en-US" sz="1200" kern="100">
                          <a:effectLst/>
                        </a:rPr>
                        <a:t>No Information Rate</a:t>
                      </a:r>
                    </a:p>
                    <a:p>
                      <a:pPr marL="0" marR="0">
                        <a:lnSpc>
                          <a:spcPct val="115000"/>
                        </a:lnSpc>
                        <a:spcAft>
                          <a:spcPts val="800"/>
                        </a:spcAft>
                        <a:buNone/>
                      </a:pPr>
                      <a:r>
                        <a:rPr lang="en-US" sz="1200" kern="100">
                          <a:effectLst/>
                        </a:rPr>
                        <a:t> </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200" kern="100">
                          <a:effectLst/>
                        </a:rPr>
                        <a:t>0.8545</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703151323"/>
                  </a:ext>
                </a:extLst>
              </a:tr>
              <a:tr h="555960">
                <a:tc>
                  <a:txBody>
                    <a:bodyPr/>
                    <a:lstStyle/>
                    <a:p>
                      <a:pPr marL="0" marR="0">
                        <a:lnSpc>
                          <a:spcPct val="115000"/>
                        </a:lnSpc>
                        <a:spcAft>
                          <a:spcPts val="800"/>
                        </a:spcAft>
                        <a:buNone/>
                      </a:pPr>
                      <a:r>
                        <a:rPr lang="en-US" sz="1200" kern="100">
                          <a:effectLst/>
                        </a:rPr>
                        <a:t>P-Value [Acc &gt; NIR]</a:t>
                      </a:r>
                    </a:p>
                    <a:p>
                      <a:pPr marL="0" marR="0">
                        <a:lnSpc>
                          <a:spcPct val="115000"/>
                        </a:lnSpc>
                        <a:spcAft>
                          <a:spcPts val="800"/>
                        </a:spcAft>
                        <a:buNone/>
                      </a:pPr>
                      <a:r>
                        <a:rPr lang="en-US" sz="1200" kern="100">
                          <a:effectLst/>
                        </a:rPr>
                        <a:t> </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200" kern="100">
                          <a:effectLst/>
                        </a:rPr>
                        <a:t>0.5258</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968968078"/>
                  </a:ext>
                </a:extLst>
              </a:tr>
              <a:tr h="215972">
                <a:tc>
                  <a:txBody>
                    <a:bodyPr/>
                    <a:lstStyle/>
                    <a:p>
                      <a:pPr marL="0" marR="0">
                        <a:lnSpc>
                          <a:spcPct val="115000"/>
                        </a:lnSpc>
                        <a:spcAft>
                          <a:spcPts val="800"/>
                        </a:spcAft>
                        <a:buNone/>
                      </a:pPr>
                      <a:r>
                        <a:rPr lang="en-US" sz="1200" kern="100">
                          <a:effectLst/>
                        </a:rPr>
                        <a:t>Sensitivity</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200" kern="100">
                          <a:effectLst/>
                        </a:rPr>
                        <a:t>0.997</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21804895"/>
                  </a:ext>
                </a:extLst>
              </a:tr>
              <a:tr h="215972">
                <a:tc>
                  <a:txBody>
                    <a:bodyPr/>
                    <a:lstStyle/>
                    <a:p>
                      <a:pPr marL="0" marR="0">
                        <a:lnSpc>
                          <a:spcPct val="115000"/>
                        </a:lnSpc>
                        <a:spcAft>
                          <a:spcPts val="800"/>
                        </a:spcAft>
                        <a:buNone/>
                      </a:pPr>
                      <a:r>
                        <a:rPr lang="en-US" sz="1200" kern="100">
                          <a:effectLst/>
                        </a:rPr>
                        <a:t>Specificity</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200" kern="100">
                          <a:effectLst/>
                        </a:rPr>
                        <a:t>0.017</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935181967"/>
                  </a:ext>
                </a:extLst>
              </a:tr>
              <a:tr h="215972">
                <a:tc>
                  <a:txBody>
                    <a:bodyPr/>
                    <a:lstStyle/>
                    <a:p>
                      <a:pPr marL="0" marR="0">
                        <a:lnSpc>
                          <a:spcPct val="115000"/>
                        </a:lnSpc>
                        <a:spcAft>
                          <a:spcPts val="800"/>
                        </a:spcAft>
                        <a:buNone/>
                      </a:pPr>
                      <a:r>
                        <a:rPr lang="en-US" sz="1200" kern="100">
                          <a:effectLst/>
                        </a:rPr>
                        <a:t>PPV</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200" kern="100">
                          <a:effectLst/>
                        </a:rPr>
                        <a:t>0.856</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011753038"/>
                  </a:ext>
                </a:extLst>
              </a:tr>
              <a:tr h="215972">
                <a:tc>
                  <a:txBody>
                    <a:bodyPr/>
                    <a:lstStyle/>
                    <a:p>
                      <a:pPr marL="0" marR="0">
                        <a:lnSpc>
                          <a:spcPct val="115000"/>
                        </a:lnSpc>
                        <a:spcAft>
                          <a:spcPts val="800"/>
                        </a:spcAft>
                        <a:buNone/>
                      </a:pPr>
                      <a:r>
                        <a:rPr lang="en-US" sz="1200" kern="100">
                          <a:effectLst/>
                        </a:rPr>
                        <a:t>NPV</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200" kern="100">
                          <a:effectLst/>
                        </a:rPr>
                        <a:t>0.485</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425506935"/>
                  </a:ext>
                </a:extLst>
              </a:tr>
              <a:tr h="215972">
                <a:tc>
                  <a:txBody>
                    <a:bodyPr/>
                    <a:lstStyle/>
                    <a:p>
                      <a:pPr marL="0" marR="0">
                        <a:lnSpc>
                          <a:spcPct val="115000"/>
                        </a:lnSpc>
                        <a:spcAft>
                          <a:spcPts val="800"/>
                        </a:spcAft>
                        <a:buNone/>
                      </a:pPr>
                      <a:r>
                        <a:rPr lang="en-US" sz="1200" kern="100">
                          <a:effectLst/>
                        </a:rPr>
                        <a:t>F1</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200" kern="100">
                          <a:effectLst/>
                        </a:rPr>
                        <a:t>0.921</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89989053"/>
                  </a:ext>
                </a:extLst>
              </a:tr>
              <a:tr h="215972">
                <a:tc>
                  <a:txBody>
                    <a:bodyPr/>
                    <a:lstStyle/>
                    <a:p>
                      <a:pPr marL="0" marR="0">
                        <a:lnSpc>
                          <a:spcPct val="115000"/>
                        </a:lnSpc>
                        <a:spcAft>
                          <a:spcPts val="800"/>
                        </a:spcAft>
                        <a:buNone/>
                      </a:pPr>
                      <a:r>
                        <a:rPr lang="en-US" sz="1200" kern="100">
                          <a:effectLst/>
                        </a:rPr>
                        <a:t>Prevalence</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200" kern="100">
                          <a:effectLst/>
                        </a:rPr>
                        <a:t>0.855</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88333426"/>
                  </a:ext>
                </a:extLst>
              </a:tr>
              <a:tr h="215972">
                <a:tc>
                  <a:txBody>
                    <a:bodyPr/>
                    <a:lstStyle/>
                    <a:p>
                      <a:pPr marL="0" marR="0">
                        <a:lnSpc>
                          <a:spcPct val="115000"/>
                        </a:lnSpc>
                        <a:spcAft>
                          <a:spcPts val="800"/>
                        </a:spcAft>
                        <a:buNone/>
                      </a:pPr>
                      <a:r>
                        <a:rPr lang="en-US" sz="1200" kern="100">
                          <a:effectLst/>
                        </a:rPr>
                        <a:t>Detection Rate</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200" kern="100">
                          <a:effectLst/>
                        </a:rPr>
                        <a:t>0.852</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04395247"/>
                  </a:ext>
                </a:extLst>
              </a:tr>
              <a:tr h="445170">
                <a:tc>
                  <a:txBody>
                    <a:bodyPr/>
                    <a:lstStyle/>
                    <a:p>
                      <a:pPr marL="0" marR="0">
                        <a:lnSpc>
                          <a:spcPct val="115000"/>
                        </a:lnSpc>
                        <a:spcAft>
                          <a:spcPts val="800"/>
                        </a:spcAft>
                        <a:buNone/>
                      </a:pPr>
                      <a:r>
                        <a:rPr lang="en-US" sz="1200" kern="100">
                          <a:effectLst/>
                        </a:rPr>
                        <a:t>Detection Prevalence</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200" kern="100">
                          <a:effectLst/>
                        </a:rPr>
                        <a:t>0.995</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882349396"/>
                  </a:ext>
                </a:extLst>
              </a:tr>
              <a:tr h="215972">
                <a:tc>
                  <a:txBody>
                    <a:bodyPr/>
                    <a:lstStyle/>
                    <a:p>
                      <a:pPr marL="0" marR="0">
                        <a:lnSpc>
                          <a:spcPct val="115000"/>
                        </a:lnSpc>
                        <a:spcAft>
                          <a:spcPts val="800"/>
                        </a:spcAft>
                        <a:buNone/>
                      </a:pPr>
                      <a:r>
                        <a:rPr lang="en-US" sz="1200" kern="100">
                          <a:effectLst/>
                        </a:rPr>
                        <a:t>Balanced Accuracy</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200" kern="100">
                          <a:effectLst/>
                        </a:rPr>
                        <a:t>0.507</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557289862"/>
                  </a:ext>
                </a:extLst>
              </a:tr>
            </a:tbl>
          </a:graphicData>
        </a:graphic>
      </p:graphicFrame>
    </p:spTree>
    <p:extLst>
      <p:ext uri="{BB962C8B-B14F-4D97-AF65-F5344CB8AC3E}">
        <p14:creationId xmlns:p14="http://schemas.microsoft.com/office/powerpoint/2010/main" val="105296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B41A-80EE-626F-B8CC-7FCC96F59D4C}"/>
              </a:ext>
            </a:extLst>
          </p:cNvPr>
          <p:cNvSpPr>
            <a:spLocks noGrp="1"/>
          </p:cNvSpPr>
          <p:nvPr>
            <p:ph type="title"/>
          </p:nvPr>
        </p:nvSpPr>
        <p:spPr>
          <a:xfrm>
            <a:off x="1217614" y="274638"/>
            <a:ext cx="9753600" cy="1325562"/>
          </a:xfrm>
        </p:spPr>
        <p:txBody>
          <a:bodyPr anchor="b">
            <a:normAutofit/>
          </a:bodyPr>
          <a:lstStyle/>
          <a:p>
            <a:r>
              <a:rPr lang="en-US"/>
              <a:t>ROC Curve</a:t>
            </a:r>
          </a:p>
        </p:txBody>
      </p:sp>
      <p:pic>
        <p:nvPicPr>
          <p:cNvPr id="4" name="Picture 3" descr="A graph of a curve&#10;&#10;AI-generated content may be incorrect.">
            <a:extLst>
              <a:ext uri="{FF2B5EF4-FFF2-40B4-BE49-F238E27FC236}">
                <a16:creationId xmlns:a16="http://schemas.microsoft.com/office/drawing/2014/main" id="{00D52DF1-C640-EBF0-3824-46191EFE4A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575456" y="1828800"/>
            <a:ext cx="7037916" cy="4343400"/>
          </a:xfrm>
          <a:prstGeom prst="rect">
            <a:avLst/>
          </a:prstGeom>
          <a:noFill/>
        </p:spPr>
      </p:pic>
      <p:sp>
        <p:nvSpPr>
          <p:cNvPr id="5" name="TextBox 4">
            <a:extLst>
              <a:ext uri="{FF2B5EF4-FFF2-40B4-BE49-F238E27FC236}">
                <a16:creationId xmlns:a16="http://schemas.microsoft.com/office/drawing/2014/main" id="{80B06880-5A48-68ED-7FB1-E304A4816632}"/>
              </a:ext>
            </a:extLst>
          </p:cNvPr>
          <p:cNvSpPr txBox="1"/>
          <p:nvPr/>
        </p:nvSpPr>
        <p:spPr>
          <a:xfrm>
            <a:off x="9752012" y="6158630"/>
            <a:ext cx="2154757" cy="424732"/>
          </a:xfrm>
          <a:prstGeom prst="rect">
            <a:avLst/>
          </a:prstGeom>
          <a:noFill/>
          <a:ln>
            <a:solidFill>
              <a:schemeClr val="bg2"/>
            </a:solidFill>
          </a:ln>
        </p:spPr>
        <p:txBody>
          <a:bodyPr wrap="none" rtlCol="0">
            <a:spAutoFit/>
          </a:bodyPr>
          <a:lstStyle/>
          <a:p>
            <a:pPr>
              <a:lnSpc>
                <a:spcPct val="90000"/>
              </a:lnSpc>
            </a:pPr>
            <a:r>
              <a:rPr lang="en-US" sz="2400"/>
              <a:t>AUC=0.70411</a:t>
            </a:r>
          </a:p>
        </p:txBody>
      </p:sp>
    </p:spTree>
    <p:extLst>
      <p:ext uri="{BB962C8B-B14F-4D97-AF65-F5344CB8AC3E}">
        <p14:creationId xmlns:p14="http://schemas.microsoft.com/office/powerpoint/2010/main" val="1503577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9C339-5C44-AEBD-F3EC-48457237E4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0E999A-1A70-560D-856A-6320156B55F6}"/>
              </a:ext>
            </a:extLst>
          </p:cNvPr>
          <p:cNvSpPr>
            <a:spLocks noGrp="1"/>
          </p:cNvSpPr>
          <p:nvPr>
            <p:ph type="title"/>
          </p:nvPr>
        </p:nvSpPr>
        <p:spPr>
          <a:xfrm>
            <a:off x="1217614" y="274638"/>
            <a:ext cx="9753600" cy="1325562"/>
          </a:xfrm>
        </p:spPr>
        <p:txBody>
          <a:bodyPr anchor="b">
            <a:normAutofit/>
          </a:bodyPr>
          <a:lstStyle/>
          <a:p>
            <a:r>
              <a:rPr lang="en-US"/>
              <a:t>Optimal Threshold</a:t>
            </a:r>
          </a:p>
        </p:txBody>
      </p:sp>
      <p:sp>
        <p:nvSpPr>
          <p:cNvPr id="9" name="Content Placeholder 2">
            <a:extLst>
              <a:ext uri="{FF2B5EF4-FFF2-40B4-BE49-F238E27FC236}">
                <a16:creationId xmlns:a16="http://schemas.microsoft.com/office/drawing/2014/main" id="{673C5320-883E-6719-B42F-B8878F7D262B}"/>
              </a:ext>
            </a:extLst>
          </p:cNvPr>
          <p:cNvSpPr>
            <a:spLocks noGrp="1"/>
          </p:cNvSpPr>
          <p:nvPr>
            <p:ph sz="half" idx="1"/>
          </p:nvPr>
        </p:nvSpPr>
        <p:spPr>
          <a:xfrm>
            <a:off x="1235076" y="1700212"/>
            <a:ext cx="3640136" cy="2719388"/>
          </a:xfrm>
        </p:spPr>
        <p:txBody>
          <a:bodyPr>
            <a:normAutofit/>
          </a:bodyPr>
          <a:lstStyle/>
          <a:p>
            <a:r>
              <a:rPr lang="en-US"/>
              <a:t>J statistic threshold: 0.8534</a:t>
            </a:r>
          </a:p>
          <a:p>
            <a:r>
              <a:rPr lang="en-US"/>
              <a:t>Accuracy: 0.6721</a:t>
            </a:r>
          </a:p>
          <a:p>
            <a:r>
              <a:rPr lang="en-US"/>
              <a:t>95% CI: </a:t>
            </a:r>
            <a:r>
              <a:rPr lang="en-US" sz="1800">
                <a:effectLst/>
                <a:latin typeface="+mj-lt"/>
                <a:ea typeface="Aptos" panose="020B0004020202020204" pitchFamily="34" charset="0"/>
              </a:rPr>
              <a:t>[0.664,0.6801]</a:t>
            </a:r>
            <a:endParaRPr lang="en-US">
              <a:latin typeface="+mj-lt"/>
            </a:endParaRPr>
          </a:p>
        </p:txBody>
      </p:sp>
      <p:pic>
        <p:nvPicPr>
          <p:cNvPr id="4" name="Content Placeholder 3" descr="A blue squares with black text&#10;&#10;AI-generated content may be incorrect.">
            <a:extLst>
              <a:ext uri="{FF2B5EF4-FFF2-40B4-BE49-F238E27FC236}">
                <a16:creationId xmlns:a16="http://schemas.microsoft.com/office/drawing/2014/main" id="{45E5D0DD-7FB1-67E8-5D22-9AB68106975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5256212" y="2286000"/>
            <a:ext cx="6465156" cy="3992232"/>
          </a:xfrm>
          <a:prstGeom prst="rect">
            <a:avLst/>
          </a:prstGeom>
          <a:noFill/>
        </p:spPr>
      </p:pic>
    </p:spTree>
    <p:extLst>
      <p:ext uri="{BB962C8B-B14F-4D97-AF65-F5344CB8AC3E}">
        <p14:creationId xmlns:p14="http://schemas.microsoft.com/office/powerpoint/2010/main" val="224294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C7E94-B8EF-65AD-5423-098E1565DBE5}"/>
              </a:ext>
            </a:extLst>
          </p:cNvPr>
          <p:cNvSpPr>
            <a:spLocks noGrp="1"/>
          </p:cNvSpPr>
          <p:nvPr>
            <p:ph type="title"/>
          </p:nvPr>
        </p:nvSpPr>
        <p:spPr>
          <a:xfrm>
            <a:off x="1217614" y="274638"/>
            <a:ext cx="9753600" cy="1325562"/>
          </a:xfrm>
        </p:spPr>
        <p:txBody>
          <a:bodyPr anchor="b">
            <a:normAutofit/>
          </a:bodyPr>
          <a:lstStyle/>
          <a:p>
            <a:r>
              <a:rPr lang="en-US"/>
              <a:t>Optimal Threshold</a:t>
            </a:r>
          </a:p>
        </p:txBody>
      </p:sp>
      <p:pic>
        <p:nvPicPr>
          <p:cNvPr id="4" name="Content Placeholder 3" descr="A blue squares with black text&#10;&#10;AI-generated content may be incorrect.">
            <a:extLst>
              <a:ext uri="{FF2B5EF4-FFF2-40B4-BE49-F238E27FC236}">
                <a16:creationId xmlns:a16="http://schemas.microsoft.com/office/drawing/2014/main" id="{ACAD7913-B422-7F4B-6F59-E943F46E0CE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5713412" y="2133600"/>
            <a:ext cx="6189544" cy="3822042"/>
          </a:xfrm>
          <a:prstGeom prst="rect">
            <a:avLst/>
          </a:prstGeom>
          <a:noFill/>
        </p:spPr>
      </p:pic>
      <p:graphicFrame>
        <p:nvGraphicFramePr>
          <p:cNvPr id="3" name="Table 2">
            <a:extLst>
              <a:ext uri="{FF2B5EF4-FFF2-40B4-BE49-F238E27FC236}">
                <a16:creationId xmlns:a16="http://schemas.microsoft.com/office/drawing/2014/main" id="{6814E7C4-0FC5-2580-6646-77254EDA94EE}"/>
              </a:ext>
            </a:extLst>
          </p:cNvPr>
          <p:cNvGraphicFramePr>
            <a:graphicFrameLocks noGrp="1"/>
          </p:cNvGraphicFramePr>
          <p:nvPr>
            <p:extLst>
              <p:ext uri="{D42A27DB-BD31-4B8C-83A1-F6EECF244321}">
                <p14:modId xmlns:p14="http://schemas.microsoft.com/office/powerpoint/2010/main" val="1491190433"/>
              </p:ext>
            </p:extLst>
          </p:nvPr>
        </p:nvGraphicFramePr>
        <p:xfrm>
          <a:off x="1217614" y="1905000"/>
          <a:ext cx="4215766" cy="4228286"/>
        </p:xfrm>
        <a:graphic>
          <a:graphicData uri="http://schemas.openxmlformats.org/drawingml/2006/table">
            <a:tbl>
              <a:tblPr firstRow="1" firstCol="1" bandRow="1">
                <a:tableStyleId>{3B4B98B0-60AC-42C2-AFA5-B58CD77FA1E5}</a:tableStyleId>
              </a:tblPr>
              <a:tblGrid>
                <a:gridCol w="2107883">
                  <a:extLst>
                    <a:ext uri="{9D8B030D-6E8A-4147-A177-3AD203B41FA5}">
                      <a16:colId xmlns:a16="http://schemas.microsoft.com/office/drawing/2014/main" val="1223359634"/>
                    </a:ext>
                  </a:extLst>
                </a:gridCol>
                <a:gridCol w="2107883">
                  <a:extLst>
                    <a:ext uri="{9D8B030D-6E8A-4147-A177-3AD203B41FA5}">
                      <a16:colId xmlns:a16="http://schemas.microsoft.com/office/drawing/2014/main" val="559450800"/>
                    </a:ext>
                  </a:extLst>
                </a:gridCol>
              </a:tblGrid>
              <a:tr h="477014">
                <a:tc gridSpan="2">
                  <a:txBody>
                    <a:bodyPr/>
                    <a:lstStyle/>
                    <a:p>
                      <a:pPr marL="0" marR="0">
                        <a:lnSpc>
                          <a:spcPct val="115000"/>
                        </a:lnSpc>
                        <a:spcAft>
                          <a:spcPts val="800"/>
                        </a:spcAft>
                        <a:buNone/>
                      </a:pPr>
                      <a:r>
                        <a:rPr lang="en-US" sz="1200" kern="100">
                          <a:effectLst/>
                        </a:rPr>
                        <a:t>Performance with Youden's J Threshold (By Class)</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1648687620"/>
                  </a:ext>
                </a:extLst>
              </a:tr>
              <a:tr h="231422">
                <a:tc>
                  <a:txBody>
                    <a:bodyPr/>
                    <a:lstStyle/>
                    <a:p>
                      <a:pPr marL="0" marR="0">
                        <a:lnSpc>
                          <a:spcPct val="115000"/>
                        </a:lnSpc>
                        <a:spcAft>
                          <a:spcPts val="800"/>
                        </a:spcAft>
                        <a:buNone/>
                      </a:pPr>
                      <a:r>
                        <a:rPr lang="en-US" sz="1200" kern="100">
                          <a:effectLst/>
                        </a:rPr>
                        <a:t>Metric</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200" kern="100">
                          <a:effectLst/>
                        </a:rPr>
                        <a:t>Result</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94882293"/>
                  </a:ext>
                </a:extLst>
              </a:tr>
              <a:tr h="595730">
                <a:tc>
                  <a:txBody>
                    <a:bodyPr/>
                    <a:lstStyle/>
                    <a:p>
                      <a:pPr marL="0" marR="0">
                        <a:lnSpc>
                          <a:spcPct val="115000"/>
                        </a:lnSpc>
                        <a:spcAft>
                          <a:spcPts val="800"/>
                        </a:spcAft>
                        <a:buNone/>
                      </a:pPr>
                      <a:r>
                        <a:rPr lang="en-US" sz="1200" kern="100">
                          <a:effectLst/>
                        </a:rPr>
                        <a:t>No Information Rate</a:t>
                      </a:r>
                    </a:p>
                  </a:txBody>
                  <a:tcPr marL="68580" marR="68580" marT="0" marB="0"/>
                </a:tc>
                <a:tc>
                  <a:txBody>
                    <a:bodyPr/>
                    <a:lstStyle/>
                    <a:p>
                      <a:pPr marL="0" marR="0">
                        <a:lnSpc>
                          <a:spcPct val="115000"/>
                        </a:lnSpc>
                        <a:spcAft>
                          <a:spcPts val="800"/>
                        </a:spcAft>
                        <a:buNone/>
                      </a:pPr>
                      <a:r>
                        <a:rPr lang="en-US" sz="1200" kern="100">
                          <a:effectLst/>
                        </a:rPr>
                        <a:t>0.855         </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933285038"/>
                  </a:ext>
                </a:extLst>
              </a:tr>
              <a:tr h="595730">
                <a:tc>
                  <a:txBody>
                    <a:bodyPr/>
                    <a:lstStyle/>
                    <a:p>
                      <a:pPr marL="0" marR="0">
                        <a:lnSpc>
                          <a:spcPct val="115000"/>
                        </a:lnSpc>
                        <a:spcAft>
                          <a:spcPts val="800"/>
                        </a:spcAft>
                        <a:buNone/>
                      </a:pPr>
                      <a:r>
                        <a:rPr lang="en-US" sz="1200" kern="100">
                          <a:effectLst/>
                        </a:rPr>
                        <a:t> P-Value [Acc &gt; NIR] </a:t>
                      </a:r>
                    </a:p>
                    <a:p>
                      <a:pPr marL="0" marR="0">
                        <a:lnSpc>
                          <a:spcPct val="115000"/>
                        </a:lnSpc>
                        <a:spcAft>
                          <a:spcPts val="800"/>
                        </a:spcAft>
                        <a:buNone/>
                      </a:pPr>
                      <a:r>
                        <a:rPr lang="en-US" sz="1200" kern="100">
                          <a:effectLst/>
                        </a:rPr>
                        <a:t> </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200" kern="100">
                          <a:effectLst/>
                        </a:rPr>
                        <a:t>1</a:t>
                      </a:r>
                      <a:r>
                        <a:rPr lang="en-US" sz="800" kern="100">
                          <a:effectLst/>
                        </a:rPr>
                        <a:t> </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845039285"/>
                  </a:ext>
                </a:extLst>
              </a:tr>
              <a:tr h="231422">
                <a:tc>
                  <a:txBody>
                    <a:bodyPr/>
                    <a:lstStyle/>
                    <a:p>
                      <a:pPr marL="0" marR="0">
                        <a:lnSpc>
                          <a:spcPct val="115000"/>
                        </a:lnSpc>
                        <a:spcAft>
                          <a:spcPts val="800"/>
                        </a:spcAft>
                        <a:buNone/>
                      </a:pPr>
                      <a:r>
                        <a:rPr lang="en-US" sz="1200" kern="100">
                          <a:effectLst/>
                        </a:rPr>
                        <a:t>Sensitivity</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200" kern="100">
                          <a:effectLst/>
                        </a:rPr>
                        <a:t>0.6791</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822395134"/>
                  </a:ext>
                </a:extLst>
              </a:tr>
              <a:tr h="231422">
                <a:tc>
                  <a:txBody>
                    <a:bodyPr/>
                    <a:lstStyle/>
                    <a:p>
                      <a:pPr marL="0" marR="0">
                        <a:lnSpc>
                          <a:spcPct val="115000"/>
                        </a:lnSpc>
                        <a:spcAft>
                          <a:spcPts val="800"/>
                        </a:spcAft>
                        <a:buNone/>
                      </a:pPr>
                      <a:r>
                        <a:rPr lang="en-US" sz="1200" kern="100">
                          <a:effectLst/>
                        </a:rPr>
                        <a:t>Specificity</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200" kern="100">
                          <a:effectLst/>
                        </a:rPr>
                        <a:t>0.6308</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383481496"/>
                  </a:ext>
                </a:extLst>
              </a:tr>
              <a:tr h="231422">
                <a:tc>
                  <a:txBody>
                    <a:bodyPr/>
                    <a:lstStyle/>
                    <a:p>
                      <a:pPr marL="0" marR="0">
                        <a:lnSpc>
                          <a:spcPct val="115000"/>
                        </a:lnSpc>
                        <a:spcAft>
                          <a:spcPts val="800"/>
                        </a:spcAft>
                        <a:buNone/>
                      </a:pPr>
                      <a:r>
                        <a:rPr lang="en-US" sz="1200" kern="100">
                          <a:effectLst/>
                        </a:rPr>
                        <a:t>PPV</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200" kern="100">
                          <a:effectLst/>
                        </a:rPr>
                        <a:t>0.9154</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711354769"/>
                  </a:ext>
                </a:extLst>
              </a:tr>
              <a:tr h="231422">
                <a:tc>
                  <a:txBody>
                    <a:bodyPr/>
                    <a:lstStyle/>
                    <a:p>
                      <a:pPr marL="0" marR="0">
                        <a:lnSpc>
                          <a:spcPct val="115000"/>
                        </a:lnSpc>
                        <a:spcAft>
                          <a:spcPts val="800"/>
                        </a:spcAft>
                        <a:buNone/>
                      </a:pPr>
                      <a:r>
                        <a:rPr lang="en-US" sz="1200" kern="100">
                          <a:effectLst/>
                        </a:rPr>
                        <a:t>NPV</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200" kern="100">
                          <a:effectLst/>
                        </a:rPr>
                        <a:t>0.2506</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451414498"/>
                  </a:ext>
                </a:extLst>
              </a:tr>
              <a:tr h="231422">
                <a:tc>
                  <a:txBody>
                    <a:bodyPr/>
                    <a:lstStyle/>
                    <a:p>
                      <a:pPr marL="0" marR="0">
                        <a:lnSpc>
                          <a:spcPct val="115000"/>
                        </a:lnSpc>
                        <a:spcAft>
                          <a:spcPts val="800"/>
                        </a:spcAft>
                        <a:buNone/>
                      </a:pPr>
                      <a:r>
                        <a:rPr lang="en-US" sz="1200" kern="100">
                          <a:effectLst/>
                        </a:rPr>
                        <a:t>F1</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200" kern="100">
                          <a:effectLst/>
                        </a:rPr>
                        <a:t>0.7797</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4219509023"/>
                  </a:ext>
                </a:extLst>
              </a:tr>
              <a:tr h="231422">
                <a:tc>
                  <a:txBody>
                    <a:bodyPr/>
                    <a:lstStyle/>
                    <a:p>
                      <a:pPr marL="0" marR="0">
                        <a:lnSpc>
                          <a:spcPct val="115000"/>
                        </a:lnSpc>
                        <a:spcAft>
                          <a:spcPts val="800"/>
                        </a:spcAft>
                        <a:buNone/>
                      </a:pPr>
                      <a:r>
                        <a:rPr lang="en-US" sz="1200" kern="100">
                          <a:effectLst/>
                        </a:rPr>
                        <a:t>Prevalence</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200" kern="100">
                          <a:effectLst/>
                        </a:rPr>
                        <a:t>0.8546</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27626563"/>
                  </a:ext>
                </a:extLst>
              </a:tr>
              <a:tr h="231422">
                <a:tc>
                  <a:txBody>
                    <a:bodyPr/>
                    <a:lstStyle/>
                    <a:p>
                      <a:pPr marL="0" marR="0">
                        <a:lnSpc>
                          <a:spcPct val="115000"/>
                        </a:lnSpc>
                        <a:spcAft>
                          <a:spcPts val="800"/>
                        </a:spcAft>
                        <a:buNone/>
                      </a:pPr>
                      <a:r>
                        <a:rPr lang="en-US" sz="1200" kern="100">
                          <a:effectLst/>
                        </a:rPr>
                        <a:t>Detection Rate</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200" kern="100">
                          <a:effectLst/>
                        </a:rPr>
                        <a:t>0.5804</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065394503"/>
                  </a:ext>
                </a:extLst>
              </a:tr>
              <a:tr h="477014">
                <a:tc>
                  <a:txBody>
                    <a:bodyPr/>
                    <a:lstStyle/>
                    <a:p>
                      <a:pPr marL="0" marR="0">
                        <a:lnSpc>
                          <a:spcPct val="115000"/>
                        </a:lnSpc>
                        <a:spcAft>
                          <a:spcPts val="800"/>
                        </a:spcAft>
                        <a:buNone/>
                      </a:pPr>
                      <a:r>
                        <a:rPr lang="en-US" sz="1200" kern="100">
                          <a:effectLst/>
                        </a:rPr>
                        <a:t>Detection Prevalence</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200" kern="100">
                          <a:effectLst/>
                        </a:rPr>
                        <a:t>0.6341</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474132279"/>
                  </a:ext>
                </a:extLst>
              </a:tr>
              <a:tr h="231422">
                <a:tc>
                  <a:txBody>
                    <a:bodyPr/>
                    <a:lstStyle/>
                    <a:p>
                      <a:pPr marL="0" marR="0">
                        <a:lnSpc>
                          <a:spcPct val="115000"/>
                        </a:lnSpc>
                        <a:spcAft>
                          <a:spcPts val="800"/>
                        </a:spcAft>
                        <a:buNone/>
                      </a:pPr>
                      <a:r>
                        <a:rPr lang="en-US" sz="1200" kern="100">
                          <a:effectLst/>
                        </a:rPr>
                        <a:t>Balanced Accuracy</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200" kern="100">
                          <a:effectLst/>
                        </a:rPr>
                        <a:t>0.6550</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054595116"/>
                  </a:ext>
                </a:extLst>
              </a:tr>
            </a:tbl>
          </a:graphicData>
        </a:graphic>
      </p:graphicFrame>
    </p:spTree>
    <p:extLst>
      <p:ext uri="{BB962C8B-B14F-4D97-AF65-F5344CB8AC3E}">
        <p14:creationId xmlns:p14="http://schemas.microsoft.com/office/powerpoint/2010/main" val="81637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D6D7-B118-B933-B80D-63E61C40D944}"/>
              </a:ext>
            </a:extLst>
          </p:cNvPr>
          <p:cNvSpPr>
            <a:spLocks noGrp="1"/>
          </p:cNvSpPr>
          <p:nvPr>
            <p:ph type="ctrTitle"/>
          </p:nvPr>
        </p:nvSpPr>
        <p:spPr/>
        <p:txBody>
          <a:bodyPr/>
          <a:lstStyle/>
          <a:p>
            <a:r>
              <a:rPr lang="en-US"/>
              <a:t>Conclusions</a:t>
            </a:r>
          </a:p>
        </p:txBody>
      </p:sp>
    </p:spTree>
    <p:extLst>
      <p:ext uri="{BB962C8B-B14F-4D97-AF65-F5344CB8AC3E}">
        <p14:creationId xmlns:p14="http://schemas.microsoft.com/office/powerpoint/2010/main" val="348308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2E89E-CE7E-A77E-1EE9-30E5241FDD2C}"/>
              </a:ext>
            </a:extLst>
          </p:cNvPr>
          <p:cNvSpPr>
            <a:spLocks noGrp="1"/>
          </p:cNvSpPr>
          <p:nvPr>
            <p:ph type="ctrTitle"/>
          </p:nvPr>
        </p:nvSpPr>
        <p:spPr>
          <a:xfrm>
            <a:off x="1217613" y="401044"/>
            <a:ext cx="9496679" cy="736115"/>
          </a:xfrm>
        </p:spPr>
        <p:txBody>
          <a:bodyPr/>
          <a:lstStyle/>
          <a:p>
            <a:r>
              <a:rPr lang="en-US"/>
              <a:t>Introduction</a:t>
            </a:r>
          </a:p>
        </p:txBody>
      </p:sp>
      <p:sp>
        <p:nvSpPr>
          <p:cNvPr id="3" name="Subtitle 2">
            <a:extLst>
              <a:ext uri="{FF2B5EF4-FFF2-40B4-BE49-F238E27FC236}">
                <a16:creationId xmlns:a16="http://schemas.microsoft.com/office/drawing/2014/main" id="{BA710811-5547-6E8A-2256-76C041E0A9AB}"/>
              </a:ext>
            </a:extLst>
          </p:cNvPr>
          <p:cNvSpPr>
            <a:spLocks noGrp="1"/>
          </p:cNvSpPr>
          <p:nvPr>
            <p:ph type="subTitle" idx="1"/>
          </p:nvPr>
        </p:nvSpPr>
        <p:spPr>
          <a:xfrm>
            <a:off x="1217614" y="1327240"/>
            <a:ext cx="10674734" cy="5193282"/>
          </a:xfrm>
        </p:spPr>
        <p:txBody>
          <a:bodyPr vert="horz" lIns="91440" tIns="45720" rIns="91440" bIns="45720" rtlCol="0" anchor="t">
            <a:noAutofit/>
          </a:bodyPr>
          <a:lstStyle/>
          <a:p>
            <a:pPr marL="342900" indent="-342900">
              <a:lnSpc>
                <a:spcPct val="100000"/>
              </a:lnSpc>
              <a:buChar char="•"/>
            </a:pPr>
            <a:r>
              <a:rPr lang="en-US" sz="2400"/>
              <a:t>Terrorism has continued to be a threat to global and national security</a:t>
            </a:r>
            <a:endParaRPr lang="en-US"/>
          </a:p>
          <a:p>
            <a:pPr marL="342900" indent="-342900">
              <a:lnSpc>
                <a:spcPct val="100000"/>
              </a:lnSpc>
              <a:buClr>
                <a:srgbClr val="1F4E79"/>
              </a:buClr>
              <a:buChar char="•"/>
            </a:pPr>
            <a:r>
              <a:rPr lang="en-US" sz="2400">
                <a:solidFill>
                  <a:srgbClr val="000000"/>
                </a:solidFill>
              </a:rPr>
              <a:t>232,000 deaths worldwide over the span of 2000 – 2020</a:t>
            </a:r>
            <a:endParaRPr lang="en-US">
              <a:solidFill>
                <a:srgbClr val="000000"/>
              </a:solidFill>
            </a:endParaRPr>
          </a:p>
          <a:p>
            <a:pPr marL="800100" lvl="1" indent="-342900" algn="l">
              <a:lnSpc>
                <a:spcPct val="100000"/>
              </a:lnSpc>
              <a:buClr>
                <a:srgbClr val="1F4E79"/>
              </a:buClr>
              <a:buFont typeface="Arial" pitchFamily="34" charset="0"/>
              <a:buChar char="•"/>
            </a:pPr>
            <a:r>
              <a:rPr lang="en-US" sz="2400">
                <a:solidFill>
                  <a:srgbClr val="000000"/>
                </a:solidFill>
              </a:rPr>
              <a:t>Highlight risk outcomes for future attacks based on the current number of successful ones </a:t>
            </a:r>
          </a:p>
          <a:p>
            <a:pPr>
              <a:buClr>
                <a:srgbClr val="1F4E79"/>
              </a:buClr>
              <a:buFont typeface="Arial" pitchFamily="34" charset="0"/>
              <a:buChar char="•"/>
            </a:pPr>
            <a:r>
              <a:rPr lang="en-US" sz="2400">
                <a:solidFill>
                  <a:srgbClr val="000000"/>
                </a:solidFill>
                <a:ea typeface="+mn-lt"/>
                <a:cs typeface="+mn-lt"/>
              </a:rPr>
              <a:t>   Research goal: Provide data algorithms to help:</a:t>
            </a:r>
            <a:endParaRPr lang="en-US" sz="2400">
              <a:solidFill>
                <a:srgbClr val="000000"/>
              </a:solidFill>
            </a:endParaRPr>
          </a:p>
          <a:p>
            <a:pPr lvl="1" algn="l">
              <a:buFont typeface="Arial" pitchFamily="34" charset="0"/>
              <a:buChar char="•"/>
            </a:pPr>
            <a:r>
              <a:rPr lang="en-US" sz="2400">
                <a:solidFill>
                  <a:srgbClr val="000000"/>
                </a:solidFill>
                <a:ea typeface="+mn-lt"/>
                <a:cs typeface="+mn-lt"/>
              </a:rPr>
              <a:t>    Predict future threats</a:t>
            </a:r>
            <a:endParaRPr lang="en-US" sz="2400"/>
          </a:p>
          <a:p>
            <a:pPr marL="800100" lvl="1" indent="-342900" algn="l">
              <a:lnSpc>
                <a:spcPct val="100000"/>
              </a:lnSpc>
              <a:buClr>
                <a:srgbClr val="1F4E79"/>
              </a:buClr>
              <a:buChar char="•"/>
            </a:pPr>
            <a:r>
              <a:rPr lang="en-US" sz="2400">
                <a:solidFill>
                  <a:srgbClr val="000000"/>
                </a:solidFill>
              </a:rPr>
              <a:t>Investigate terrorism not as an academic topic but as an evolving global issue</a:t>
            </a:r>
          </a:p>
          <a:p>
            <a:pPr marL="342900" indent="-342900">
              <a:lnSpc>
                <a:spcPct val="100000"/>
              </a:lnSpc>
              <a:buClr>
                <a:srgbClr val="1F4E79"/>
              </a:buClr>
              <a:buFont typeface="Arial" pitchFamily="34" charset="0"/>
              <a:buChar char="•"/>
            </a:pPr>
            <a:r>
              <a:rPr lang="en-US" sz="2400">
                <a:solidFill>
                  <a:srgbClr val="000000"/>
                </a:solidFill>
              </a:rPr>
              <a:t>GTD: highlights many mass casualties based on variables such as country, city, exact location, summary, and success</a:t>
            </a:r>
            <a:endParaRPr lang="en-US" sz="2400"/>
          </a:p>
          <a:p>
            <a:pPr marL="800100" lvl="1" indent="-342900" algn="l">
              <a:lnSpc>
                <a:spcPct val="100000"/>
              </a:lnSpc>
              <a:buClr>
                <a:srgbClr val="1F4E79"/>
              </a:buClr>
              <a:buChar char="•"/>
            </a:pPr>
            <a:endParaRPr lang="en-US">
              <a:solidFill>
                <a:srgbClr val="000000"/>
              </a:solidFill>
            </a:endParaRPr>
          </a:p>
          <a:p>
            <a:pPr marL="800100" lvl="1" indent="-342900" algn="l">
              <a:buClr>
                <a:srgbClr val="1F4E79"/>
              </a:buClr>
              <a:buChar char="•"/>
            </a:pPr>
            <a:endParaRPr lang="en-US">
              <a:solidFill>
                <a:srgbClr val="000000"/>
              </a:solidFill>
            </a:endParaRPr>
          </a:p>
          <a:p>
            <a:pPr marL="800100" lvl="1" indent="-342900" algn="l">
              <a:buClr>
                <a:srgbClr val="1F4E79"/>
              </a:buClr>
              <a:buChar char="•"/>
            </a:pPr>
            <a:endParaRPr lang="en-US">
              <a:solidFill>
                <a:srgbClr val="000000"/>
              </a:solidFill>
            </a:endParaRPr>
          </a:p>
          <a:p>
            <a:pPr marL="800100" lvl="1" indent="-342900" algn="l">
              <a:buClr>
                <a:srgbClr val="1F4E79"/>
              </a:buClr>
              <a:buChar char="•"/>
            </a:pPr>
            <a:endParaRPr lang="en-US">
              <a:solidFill>
                <a:srgbClr val="000000"/>
              </a:solidFill>
            </a:endParaRPr>
          </a:p>
          <a:p>
            <a:pPr marL="800100" lvl="1" indent="-342900" algn="l">
              <a:buClr>
                <a:srgbClr val="1F4E79"/>
              </a:buClr>
              <a:buChar char="•"/>
            </a:pPr>
            <a:endParaRPr lang="en-US">
              <a:solidFill>
                <a:srgbClr val="000000"/>
              </a:solidFill>
            </a:endParaRPr>
          </a:p>
          <a:p>
            <a:pPr marL="800100" lvl="1" indent="-342900" algn="l">
              <a:buClr>
                <a:srgbClr val="1F4E79"/>
              </a:buClr>
              <a:buChar char="•"/>
            </a:pPr>
            <a:endParaRPr lang="en-US">
              <a:solidFill>
                <a:srgbClr val="000000"/>
              </a:solidFill>
            </a:endParaRPr>
          </a:p>
          <a:p>
            <a:pPr marL="800100" lvl="1" indent="-342900" algn="l">
              <a:buClr>
                <a:srgbClr val="1F4E79"/>
              </a:buClr>
              <a:buChar char="•"/>
            </a:pPr>
            <a:endParaRPr lang="en-US">
              <a:solidFill>
                <a:srgbClr val="000000"/>
              </a:solidFill>
            </a:endParaRPr>
          </a:p>
          <a:p>
            <a:pPr marL="800100" lvl="1" indent="-342900" algn="l">
              <a:buClr>
                <a:srgbClr val="1F4E79"/>
              </a:buClr>
              <a:buChar char="•"/>
            </a:pPr>
            <a:endParaRPr lang="en-US">
              <a:solidFill>
                <a:srgbClr val="000000"/>
              </a:solidFill>
            </a:endParaRPr>
          </a:p>
          <a:p>
            <a:pPr marL="800100" lvl="1" indent="-342900" algn="l">
              <a:buClr>
                <a:srgbClr val="1F4E79"/>
              </a:buClr>
              <a:buChar char="•"/>
            </a:pPr>
            <a:endParaRPr lang="en-US">
              <a:solidFill>
                <a:srgbClr val="000000"/>
              </a:solidFill>
            </a:endParaRPr>
          </a:p>
          <a:p>
            <a:pPr marL="800100" lvl="1" indent="-342900" algn="l">
              <a:buClr>
                <a:srgbClr val="1F4E79"/>
              </a:buClr>
              <a:buChar char="•"/>
            </a:pPr>
            <a:endParaRPr lang="en-US">
              <a:solidFill>
                <a:srgbClr val="000000"/>
              </a:solidFill>
            </a:endParaRPr>
          </a:p>
          <a:p>
            <a:pPr marL="800100" lvl="1" indent="-342900" algn="l">
              <a:buClr>
                <a:srgbClr val="1F4E79"/>
              </a:buClr>
              <a:buChar char="•"/>
            </a:pPr>
            <a:endParaRPr lang="en-US">
              <a:solidFill>
                <a:srgbClr val="000000"/>
              </a:solidFill>
            </a:endParaRPr>
          </a:p>
          <a:p>
            <a:pPr marL="800100" lvl="1" indent="-342900" algn="l">
              <a:buClr>
                <a:srgbClr val="1F4E79"/>
              </a:buClr>
              <a:buChar char="•"/>
            </a:pPr>
            <a:endParaRPr lang="en-US">
              <a:solidFill>
                <a:srgbClr val="000000"/>
              </a:solidFill>
            </a:endParaRPr>
          </a:p>
          <a:p>
            <a:pPr lvl="1" algn="l">
              <a:buClr>
                <a:srgbClr val="1F4E79"/>
              </a:buClr>
            </a:pPr>
            <a:endParaRPr lang="en-US">
              <a:solidFill>
                <a:srgbClr val="000000"/>
              </a:solidFill>
            </a:endParaRPr>
          </a:p>
          <a:p>
            <a:pPr lvl="1">
              <a:buClr>
                <a:srgbClr val="1F4E79"/>
              </a:buClr>
            </a:pPr>
            <a:endParaRPr lang="en-US">
              <a:solidFill>
                <a:srgbClr val="000000"/>
              </a:solidFill>
            </a:endParaRPr>
          </a:p>
        </p:txBody>
      </p:sp>
    </p:spTree>
    <p:extLst>
      <p:ext uri="{BB962C8B-B14F-4D97-AF65-F5344CB8AC3E}">
        <p14:creationId xmlns:p14="http://schemas.microsoft.com/office/powerpoint/2010/main" val="115271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26A42-8587-0A86-FCD1-F6CFD8909FD6}"/>
              </a:ext>
            </a:extLst>
          </p:cNvPr>
          <p:cNvSpPr>
            <a:spLocks noGrp="1"/>
          </p:cNvSpPr>
          <p:nvPr>
            <p:ph type="title"/>
          </p:nvPr>
        </p:nvSpPr>
        <p:spPr>
          <a:xfrm>
            <a:off x="1217614" y="-133652"/>
            <a:ext cx="9753600" cy="1325562"/>
          </a:xfrm>
        </p:spPr>
        <p:txBody>
          <a:bodyPr/>
          <a:lstStyle/>
          <a:p>
            <a:r>
              <a:rPr lang="en-US"/>
              <a:t>Conclusions - Geography</a:t>
            </a:r>
          </a:p>
        </p:txBody>
      </p:sp>
      <p:sp>
        <p:nvSpPr>
          <p:cNvPr id="3" name="Content Placeholder 2">
            <a:extLst>
              <a:ext uri="{FF2B5EF4-FFF2-40B4-BE49-F238E27FC236}">
                <a16:creationId xmlns:a16="http://schemas.microsoft.com/office/drawing/2014/main" id="{C246E4DB-C420-B461-A69B-A83E8C3F3D3E}"/>
              </a:ext>
            </a:extLst>
          </p:cNvPr>
          <p:cNvSpPr>
            <a:spLocks noGrp="1"/>
          </p:cNvSpPr>
          <p:nvPr>
            <p:ph idx="1"/>
          </p:nvPr>
        </p:nvSpPr>
        <p:spPr>
          <a:xfrm>
            <a:off x="177961" y="1618276"/>
            <a:ext cx="8745836" cy="4879280"/>
          </a:xfrm>
        </p:spPr>
        <p:txBody>
          <a:bodyPr vert="horz" lIns="91440" tIns="45720" rIns="91440" bIns="45720" rtlCol="0" anchor="t">
            <a:normAutofit/>
          </a:bodyPr>
          <a:lstStyle/>
          <a:p>
            <a:pPr marL="45720" indent="0">
              <a:buNone/>
            </a:pPr>
            <a:r>
              <a:rPr lang="en-US"/>
              <a:t>With N. America as reference level:</a:t>
            </a:r>
          </a:p>
          <a:p>
            <a:pPr marL="388620" indent="-342900"/>
            <a:r>
              <a:rPr lang="en-US"/>
              <a:t>E. Asia, W. Europe, Oceania have zero or negative </a:t>
            </a:r>
            <a:r>
              <a:rPr lang="en-US" err="1"/>
              <a:t>coeffs</a:t>
            </a:r>
            <a:r>
              <a:rPr lang="en-US"/>
              <a:t>.</a:t>
            </a:r>
          </a:p>
        </p:txBody>
      </p:sp>
      <p:pic>
        <p:nvPicPr>
          <p:cNvPr id="4" name="Picture 3" descr="A screenshot of a table&#10;&#10;AI-generated content may be incorrect.">
            <a:extLst>
              <a:ext uri="{FF2B5EF4-FFF2-40B4-BE49-F238E27FC236}">
                <a16:creationId xmlns:a16="http://schemas.microsoft.com/office/drawing/2014/main" id="{EEB13F65-53AC-A6D9-499E-2C33D262E186}"/>
              </a:ext>
            </a:extLst>
          </p:cNvPr>
          <p:cNvPicPr>
            <a:picLocks noChangeAspect="1"/>
          </p:cNvPicPr>
          <p:nvPr/>
        </p:nvPicPr>
        <p:blipFill>
          <a:blip r:embed="rId2"/>
          <a:stretch>
            <a:fillRect/>
          </a:stretch>
        </p:blipFill>
        <p:spPr>
          <a:xfrm>
            <a:off x="8880559" y="1739619"/>
            <a:ext cx="3123568" cy="462915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9932096-8CFE-7886-6CB1-CBF266983521}"/>
                  </a:ext>
                </a:extLst>
              </p14:cNvPr>
              <p14:cNvContentPartPr/>
              <p14:nvPr/>
            </p14:nvContentPartPr>
            <p14:xfrm>
              <a:off x="11357242" y="2731933"/>
              <a:ext cx="358311" cy="7041"/>
            </p14:xfrm>
          </p:contentPart>
        </mc:Choice>
        <mc:Fallback xmlns="">
          <p:pic>
            <p:nvPicPr>
              <p:cNvPr id="5" name="Ink 4">
                <a:extLst>
                  <a:ext uri="{FF2B5EF4-FFF2-40B4-BE49-F238E27FC236}">
                    <a16:creationId xmlns:a16="http://schemas.microsoft.com/office/drawing/2014/main" id="{69932096-8CFE-7886-6CB1-CBF266983521}"/>
                  </a:ext>
                </a:extLst>
              </p:cNvPr>
              <p:cNvPicPr/>
              <p:nvPr/>
            </p:nvPicPr>
            <p:blipFill>
              <a:blip r:embed="rId4"/>
              <a:stretch>
                <a:fillRect/>
              </a:stretch>
            </p:blipFill>
            <p:spPr>
              <a:xfrm>
                <a:off x="11303334" y="619633"/>
                <a:ext cx="465768" cy="4224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065B16D3-5989-8B80-7031-CA6E101C920A}"/>
                  </a:ext>
                </a:extLst>
              </p14:cNvPr>
              <p14:cNvContentPartPr/>
              <p14:nvPr/>
            </p14:nvContentPartPr>
            <p14:xfrm>
              <a:off x="11378365" y="4386585"/>
              <a:ext cx="323106" cy="21443"/>
            </p14:xfrm>
          </p:contentPart>
        </mc:Choice>
        <mc:Fallback xmlns="">
          <p:pic>
            <p:nvPicPr>
              <p:cNvPr id="6" name="Ink 5">
                <a:extLst>
                  <a:ext uri="{FF2B5EF4-FFF2-40B4-BE49-F238E27FC236}">
                    <a16:creationId xmlns:a16="http://schemas.microsoft.com/office/drawing/2014/main" id="{065B16D3-5989-8B80-7031-CA6E101C920A}"/>
                  </a:ext>
                </a:extLst>
              </p:cNvPr>
              <p:cNvPicPr/>
              <p:nvPr/>
            </p:nvPicPr>
            <p:blipFill>
              <a:blip r:embed="rId6"/>
              <a:stretch>
                <a:fillRect/>
              </a:stretch>
            </p:blipFill>
            <p:spPr>
              <a:xfrm>
                <a:off x="11324394" y="4279370"/>
                <a:ext cx="430688" cy="235516"/>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B25B7716-78AC-AB0E-9132-FE0B729B03E1}"/>
                  </a:ext>
                </a:extLst>
              </p14:cNvPr>
              <p14:cNvContentPartPr/>
              <p14:nvPr/>
            </p14:nvContentPartPr>
            <p14:xfrm>
              <a:off x="11371324" y="6068915"/>
              <a:ext cx="308528" cy="28955"/>
            </p14:xfrm>
          </p:contentPart>
        </mc:Choice>
        <mc:Fallback xmlns="">
          <p:pic>
            <p:nvPicPr>
              <p:cNvPr id="7" name="Ink 6">
                <a:extLst>
                  <a:ext uri="{FF2B5EF4-FFF2-40B4-BE49-F238E27FC236}">
                    <a16:creationId xmlns:a16="http://schemas.microsoft.com/office/drawing/2014/main" id="{B25B7716-78AC-AB0E-9132-FE0B729B03E1}"/>
                  </a:ext>
                </a:extLst>
              </p:cNvPr>
              <p:cNvPicPr/>
              <p:nvPr/>
            </p:nvPicPr>
            <p:blipFill>
              <a:blip r:embed="rId8"/>
              <a:stretch>
                <a:fillRect/>
              </a:stretch>
            </p:blipFill>
            <p:spPr>
              <a:xfrm>
                <a:off x="11317386" y="5961674"/>
                <a:ext cx="416045" cy="243079"/>
              </a:xfrm>
              <a:prstGeom prst="rect">
                <a:avLst/>
              </a:prstGeom>
            </p:spPr>
          </p:pic>
        </mc:Fallback>
      </mc:AlternateContent>
    </p:spTree>
    <p:extLst>
      <p:ext uri="{BB962C8B-B14F-4D97-AF65-F5344CB8AC3E}">
        <p14:creationId xmlns:p14="http://schemas.microsoft.com/office/powerpoint/2010/main" val="2205235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7FF34-ADE3-4B96-5297-69CE753116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1EA94B-197B-CDDB-65A7-E1A577C5DD8E}"/>
              </a:ext>
            </a:extLst>
          </p:cNvPr>
          <p:cNvSpPr>
            <a:spLocks noGrp="1"/>
          </p:cNvSpPr>
          <p:nvPr>
            <p:ph type="title"/>
          </p:nvPr>
        </p:nvSpPr>
        <p:spPr>
          <a:xfrm>
            <a:off x="1217614" y="-133652"/>
            <a:ext cx="9753600" cy="1325562"/>
          </a:xfrm>
        </p:spPr>
        <p:txBody>
          <a:bodyPr/>
          <a:lstStyle/>
          <a:p>
            <a:r>
              <a:rPr lang="en-US"/>
              <a:t>Conclusions - Geography</a:t>
            </a:r>
          </a:p>
        </p:txBody>
      </p:sp>
      <p:sp>
        <p:nvSpPr>
          <p:cNvPr id="3" name="Content Placeholder 2">
            <a:extLst>
              <a:ext uri="{FF2B5EF4-FFF2-40B4-BE49-F238E27FC236}">
                <a16:creationId xmlns:a16="http://schemas.microsoft.com/office/drawing/2014/main" id="{6B456A8A-9A6D-FDCE-AD01-63BB836332D4}"/>
              </a:ext>
            </a:extLst>
          </p:cNvPr>
          <p:cNvSpPr>
            <a:spLocks noGrp="1"/>
          </p:cNvSpPr>
          <p:nvPr>
            <p:ph idx="1"/>
          </p:nvPr>
        </p:nvSpPr>
        <p:spPr>
          <a:xfrm>
            <a:off x="177961" y="1618276"/>
            <a:ext cx="8745836" cy="4879280"/>
          </a:xfrm>
        </p:spPr>
        <p:txBody>
          <a:bodyPr vert="horz" lIns="91440" tIns="45720" rIns="91440" bIns="45720" rtlCol="0" anchor="t">
            <a:normAutofit/>
          </a:bodyPr>
          <a:lstStyle/>
          <a:p>
            <a:pPr marL="45720" indent="0">
              <a:buNone/>
            </a:pPr>
            <a:r>
              <a:rPr lang="en-US"/>
              <a:t>With N. America as reference level:</a:t>
            </a:r>
          </a:p>
          <a:p>
            <a:pPr marL="388620" indent="-342900">
              <a:buClr>
                <a:srgbClr val="1F4E79"/>
              </a:buClr>
            </a:pPr>
            <a:r>
              <a:rPr lang="en-US"/>
              <a:t>SE. Asia, Carribean, Sub-S. Africa have substantially positive (&gt;1.5) coeffs.</a:t>
            </a:r>
          </a:p>
        </p:txBody>
      </p:sp>
      <p:pic>
        <p:nvPicPr>
          <p:cNvPr id="4" name="Picture 3" descr="A screenshot of a table&#10;&#10;AI-generated content may be incorrect.">
            <a:extLst>
              <a:ext uri="{FF2B5EF4-FFF2-40B4-BE49-F238E27FC236}">
                <a16:creationId xmlns:a16="http://schemas.microsoft.com/office/drawing/2014/main" id="{820C8293-6B5D-B5F8-825F-1A4757846377}"/>
              </a:ext>
            </a:extLst>
          </p:cNvPr>
          <p:cNvPicPr>
            <a:picLocks noChangeAspect="1"/>
          </p:cNvPicPr>
          <p:nvPr/>
        </p:nvPicPr>
        <p:blipFill>
          <a:blip r:embed="rId2"/>
          <a:stretch>
            <a:fillRect/>
          </a:stretch>
        </p:blipFill>
        <p:spPr>
          <a:xfrm>
            <a:off x="8880559" y="1739619"/>
            <a:ext cx="3123568" cy="4629150"/>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4B8CE658-79C5-0C3B-A4C4-2DD28909338F}"/>
                  </a:ext>
                </a:extLst>
              </p14:cNvPr>
              <p14:cNvContentPartPr/>
              <p14:nvPr/>
            </p14:nvContentPartPr>
            <p14:xfrm>
              <a:off x="11293872" y="3140316"/>
              <a:ext cx="273848" cy="21093"/>
            </p14:xfrm>
          </p:contentPart>
        </mc:Choice>
        <mc:Fallback xmlns="">
          <p:pic>
            <p:nvPicPr>
              <p:cNvPr id="8" name="Ink 7">
                <a:extLst>
                  <a:ext uri="{FF2B5EF4-FFF2-40B4-BE49-F238E27FC236}">
                    <a16:creationId xmlns:a16="http://schemas.microsoft.com/office/drawing/2014/main" id="{4B8CE658-79C5-0C3B-A4C4-2DD28909338F}"/>
                  </a:ext>
                </a:extLst>
              </p:cNvPr>
              <p:cNvPicPr/>
              <p:nvPr/>
            </p:nvPicPr>
            <p:blipFill>
              <a:blip r:embed="rId4"/>
              <a:stretch>
                <a:fillRect/>
              </a:stretch>
            </p:blipFill>
            <p:spPr>
              <a:xfrm>
                <a:off x="11239965" y="3033063"/>
                <a:ext cx="381303" cy="235241"/>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E1443055-69EC-1805-720A-4D8944399DDA}"/>
                  </a:ext>
                </a:extLst>
              </p14:cNvPr>
              <p14:cNvContentPartPr/>
              <p14:nvPr/>
            </p14:nvContentPartPr>
            <p14:xfrm>
              <a:off x="11293872" y="1901088"/>
              <a:ext cx="365049" cy="35506"/>
            </p14:xfrm>
          </p:contentPart>
        </mc:Choice>
        <mc:Fallback xmlns="">
          <p:pic>
            <p:nvPicPr>
              <p:cNvPr id="9" name="Ink 8">
                <a:extLst>
                  <a:ext uri="{FF2B5EF4-FFF2-40B4-BE49-F238E27FC236}">
                    <a16:creationId xmlns:a16="http://schemas.microsoft.com/office/drawing/2014/main" id="{E1443055-69EC-1805-720A-4D8944399DDA}"/>
                  </a:ext>
                </a:extLst>
              </p:cNvPr>
              <p:cNvPicPr/>
              <p:nvPr/>
            </p:nvPicPr>
            <p:blipFill>
              <a:blip r:embed="rId6"/>
              <a:stretch>
                <a:fillRect/>
              </a:stretch>
            </p:blipFill>
            <p:spPr>
              <a:xfrm>
                <a:off x="11239924" y="1794570"/>
                <a:ext cx="472586" cy="248187"/>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1093864A-9949-5916-E83A-DD41F6A0F054}"/>
                  </a:ext>
                </a:extLst>
              </p14:cNvPr>
              <p14:cNvContentPartPr/>
              <p14:nvPr/>
            </p14:nvContentPartPr>
            <p14:xfrm>
              <a:off x="11300913" y="5646631"/>
              <a:ext cx="273820" cy="21427"/>
            </p14:xfrm>
          </p:contentPart>
        </mc:Choice>
        <mc:Fallback xmlns="">
          <p:pic>
            <p:nvPicPr>
              <p:cNvPr id="10" name="Ink 9">
                <a:extLst>
                  <a:ext uri="{FF2B5EF4-FFF2-40B4-BE49-F238E27FC236}">
                    <a16:creationId xmlns:a16="http://schemas.microsoft.com/office/drawing/2014/main" id="{1093864A-9949-5916-E83A-DD41F6A0F054}"/>
                  </a:ext>
                </a:extLst>
              </p:cNvPr>
              <p:cNvPicPr/>
              <p:nvPr/>
            </p:nvPicPr>
            <p:blipFill>
              <a:blip r:embed="rId8"/>
              <a:stretch>
                <a:fillRect/>
              </a:stretch>
            </p:blipFill>
            <p:spPr>
              <a:xfrm>
                <a:off x="11246941" y="5539496"/>
                <a:ext cx="381405" cy="235340"/>
              </a:xfrm>
              <a:prstGeom prst="rect">
                <a:avLst/>
              </a:prstGeom>
            </p:spPr>
          </p:pic>
        </mc:Fallback>
      </mc:AlternateContent>
    </p:spTree>
    <p:extLst>
      <p:ext uri="{BB962C8B-B14F-4D97-AF65-F5344CB8AC3E}">
        <p14:creationId xmlns:p14="http://schemas.microsoft.com/office/powerpoint/2010/main" val="49318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1AE9B-1FD6-D77E-D7F4-1E0F2F0F44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D0FC1C-3F6B-C213-0172-E6A91DA8A14D}"/>
              </a:ext>
            </a:extLst>
          </p:cNvPr>
          <p:cNvSpPr>
            <a:spLocks noGrp="1"/>
          </p:cNvSpPr>
          <p:nvPr>
            <p:ph type="title"/>
          </p:nvPr>
        </p:nvSpPr>
        <p:spPr>
          <a:xfrm>
            <a:off x="1217614" y="-133652"/>
            <a:ext cx="9753600" cy="1325562"/>
          </a:xfrm>
        </p:spPr>
        <p:txBody>
          <a:bodyPr/>
          <a:lstStyle/>
          <a:p>
            <a:r>
              <a:rPr lang="en-US"/>
              <a:t>Conclusions - Geography</a:t>
            </a:r>
          </a:p>
        </p:txBody>
      </p:sp>
      <p:sp>
        <p:nvSpPr>
          <p:cNvPr id="3" name="Content Placeholder 2">
            <a:extLst>
              <a:ext uri="{FF2B5EF4-FFF2-40B4-BE49-F238E27FC236}">
                <a16:creationId xmlns:a16="http://schemas.microsoft.com/office/drawing/2014/main" id="{D7B31CAD-A716-D5D1-9B91-FB09AB4D34F7}"/>
              </a:ext>
            </a:extLst>
          </p:cNvPr>
          <p:cNvSpPr>
            <a:spLocks noGrp="1"/>
          </p:cNvSpPr>
          <p:nvPr>
            <p:ph idx="1"/>
          </p:nvPr>
        </p:nvSpPr>
        <p:spPr>
          <a:xfrm>
            <a:off x="177961" y="1618276"/>
            <a:ext cx="8745836" cy="4879280"/>
          </a:xfrm>
        </p:spPr>
        <p:txBody>
          <a:bodyPr vert="horz" lIns="91440" tIns="45720" rIns="91440" bIns="45720" rtlCol="0" anchor="t">
            <a:normAutofit/>
          </a:bodyPr>
          <a:lstStyle/>
          <a:p>
            <a:pPr marL="45720" indent="0">
              <a:buClr>
                <a:srgbClr val="1F4E79"/>
              </a:buClr>
              <a:buNone/>
            </a:pPr>
            <a:r>
              <a:rPr lang="en-US" b="1">
                <a:solidFill>
                  <a:srgbClr val="1F4E79"/>
                </a:solidFill>
              </a:rPr>
              <a:t>Observation: </a:t>
            </a:r>
            <a:endParaRPr lang="en-US"/>
          </a:p>
          <a:p>
            <a:pPr marL="274320" lvl="1">
              <a:lnSpc>
                <a:spcPct val="100000"/>
              </a:lnSpc>
              <a:buNone/>
            </a:pPr>
            <a:r>
              <a:rPr lang="en-US"/>
              <a:t>Regions w. higher economic development scores have decreased log odds of a successful terrorist attack.</a:t>
            </a:r>
          </a:p>
          <a:p>
            <a:pPr marL="45720" indent="0">
              <a:buNone/>
            </a:pPr>
            <a:r>
              <a:rPr lang="en-US" b="1">
                <a:solidFill>
                  <a:srgbClr val="1F4E79"/>
                </a:solidFill>
              </a:rPr>
              <a:t>Conclusion: </a:t>
            </a:r>
          </a:p>
          <a:p>
            <a:pPr marL="274320" lvl="1">
              <a:buNone/>
            </a:pPr>
            <a:r>
              <a:rPr lang="en-US"/>
              <a:t>Countries dedicating budget spending to military and police as well as security and surveillance may hinder the efforts of terrorism.</a:t>
            </a:r>
          </a:p>
        </p:txBody>
      </p:sp>
      <p:pic>
        <p:nvPicPr>
          <p:cNvPr id="4" name="Picture 3" descr="A screenshot of a table&#10;&#10;AI-generated content may be incorrect.">
            <a:extLst>
              <a:ext uri="{FF2B5EF4-FFF2-40B4-BE49-F238E27FC236}">
                <a16:creationId xmlns:a16="http://schemas.microsoft.com/office/drawing/2014/main" id="{8B73694C-99E6-76F7-92A2-BE31B0DAB701}"/>
              </a:ext>
            </a:extLst>
          </p:cNvPr>
          <p:cNvPicPr>
            <a:picLocks noChangeAspect="1"/>
          </p:cNvPicPr>
          <p:nvPr/>
        </p:nvPicPr>
        <p:blipFill>
          <a:blip r:embed="rId2"/>
          <a:stretch>
            <a:fillRect/>
          </a:stretch>
        </p:blipFill>
        <p:spPr>
          <a:xfrm>
            <a:off x="8880559" y="1739619"/>
            <a:ext cx="3123568" cy="462915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5786F78D-4C86-48B3-68EC-F69048A96FC2}"/>
                  </a:ext>
                </a:extLst>
              </p14:cNvPr>
              <p14:cNvContentPartPr/>
              <p14:nvPr/>
            </p14:nvContentPartPr>
            <p14:xfrm>
              <a:off x="11357242" y="2731933"/>
              <a:ext cx="358311" cy="7041"/>
            </p14:xfrm>
          </p:contentPart>
        </mc:Choice>
        <mc:Fallback xmlns="">
          <p:pic>
            <p:nvPicPr>
              <p:cNvPr id="5" name="Ink 4">
                <a:extLst>
                  <a:ext uri="{FF2B5EF4-FFF2-40B4-BE49-F238E27FC236}">
                    <a16:creationId xmlns:a16="http://schemas.microsoft.com/office/drawing/2014/main" id="{5786F78D-4C86-48B3-68EC-F69048A96FC2}"/>
                  </a:ext>
                </a:extLst>
              </p:cNvPr>
              <p:cNvPicPr/>
              <p:nvPr/>
            </p:nvPicPr>
            <p:blipFill>
              <a:blip r:embed="rId4"/>
              <a:stretch>
                <a:fillRect/>
              </a:stretch>
            </p:blipFill>
            <p:spPr>
              <a:xfrm>
                <a:off x="11303334" y="619633"/>
                <a:ext cx="465768" cy="4224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D953D0CB-481C-D45F-FCDC-3AF4A7F4225A}"/>
                  </a:ext>
                </a:extLst>
              </p14:cNvPr>
              <p14:cNvContentPartPr/>
              <p14:nvPr/>
            </p14:nvContentPartPr>
            <p14:xfrm>
              <a:off x="11378365" y="4386585"/>
              <a:ext cx="323106" cy="21443"/>
            </p14:xfrm>
          </p:contentPart>
        </mc:Choice>
        <mc:Fallback xmlns="">
          <p:pic>
            <p:nvPicPr>
              <p:cNvPr id="6" name="Ink 5">
                <a:extLst>
                  <a:ext uri="{FF2B5EF4-FFF2-40B4-BE49-F238E27FC236}">
                    <a16:creationId xmlns:a16="http://schemas.microsoft.com/office/drawing/2014/main" id="{D953D0CB-481C-D45F-FCDC-3AF4A7F4225A}"/>
                  </a:ext>
                </a:extLst>
              </p:cNvPr>
              <p:cNvPicPr/>
              <p:nvPr/>
            </p:nvPicPr>
            <p:blipFill>
              <a:blip r:embed="rId6"/>
              <a:stretch>
                <a:fillRect/>
              </a:stretch>
            </p:blipFill>
            <p:spPr>
              <a:xfrm>
                <a:off x="11324394" y="4279370"/>
                <a:ext cx="430688" cy="235516"/>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C85DA8C5-1AC3-017E-1E2B-F287F13C4984}"/>
                  </a:ext>
                </a:extLst>
              </p14:cNvPr>
              <p14:cNvContentPartPr/>
              <p14:nvPr/>
            </p14:nvContentPartPr>
            <p14:xfrm>
              <a:off x="11371324" y="6068915"/>
              <a:ext cx="308528" cy="28955"/>
            </p14:xfrm>
          </p:contentPart>
        </mc:Choice>
        <mc:Fallback xmlns="">
          <p:pic>
            <p:nvPicPr>
              <p:cNvPr id="7" name="Ink 6">
                <a:extLst>
                  <a:ext uri="{FF2B5EF4-FFF2-40B4-BE49-F238E27FC236}">
                    <a16:creationId xmlns:a16="http://schemas.microsoft.com/office/drawing/2014/main" id="{C85DA8C5-1AC3-017E-1E2B-F287F13C4984}"/>
                  </a:ext>
                </a:extLst>
              </p:cNvPr>
              <p:cNvPicPr/>
              <p:nvPr/>
            </p:nvPicPr>
            <p:blipFill>
              <a:blip r:embed="rId8"/>
              <a:stretch>
                <a:fillRect/>
              </a:stretch>
            </p:blipFill>
            <p:spPr>
              <a:xfrm>
                <a:off x="11317386" y="5961674"/>
                <a:ext cx="416045" cy="24307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4E31D6FB-3715-9BC6-96FB-B70E9FA41915}"/>
                  </a:ext>
                </a:extLst>
              </p14:cNvPr>
              <p14:cNvContentPartPr/>
              <p14:nvPr/>
            </p14:nvContentPartPr>
            <p14:xfrm>
              <a:off x="11293872" y="3140316"/>
              <a:ext cx="273848" cy="21093"/>
            </p14:xfrm>
          </p:contentPart>
        </mc:Choice>
        <mc:Fallback xmlns="">
          <p:pic>
            <p:nvPicPr>
              <p:cNvPr id="8" name="Ink 7">
                <a:extLst>
                  <a:ext uri="{FF2B5EF4-FFF2-40B4-BE49-F238E27FC236}">
                    <a16:creationId xmlns:a16="http://schemas.microsoft.com/office/drawing/2014/main" id="{4E31D6FB-3715-9BC6-96FB-B70E9FA41915}"/>
                  </a:ext>
                </a:extLst>
              </p:cNvPr>
              <p:cNvPicPr/>
              <p:nvPr/>
            </p:nvPicPr>
            <p:blipFill>
              <a:blip r:embed="rId10"/>
              <a:stretch>
                <a:fillRect/>
              </a:stretch>
            </p:blipFill>
            <p:spPr>
              <a:xfrm>
                <a:off x="11239965" y="3033063"/>
                <a:ext cx="381303" cy="235241"/>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5C7CD91B-68BA-3CCC-79D2-95DAB0514CBD}"/>
                  </a:ext>
                </a:extLst>
              </p14:cNvPr>
              <p14:cNvContentPartPr/>
              <p14:nvPr/>
            </p14:nvContentPartPr>
            <p14:xfrm>
              <a:off x="11293872" y="1901088"/>
              <a:ext cx="365049" cy="35506"/>
            </p14:xfrm>
          </p:contentPart>
        </mc:Choice>
        <mc:Fallback xmlns="">
          <p:pic>
            <p:nvPicPr>
              <p:cNvPr id="9" name="Ink 8">
                <a:extLst>
                  <a:ext uri="{FF2B5EF4-FFF2-40B4-BE49-F238E27FC236}">
                    <a16:creationId xmlns:a16="http://schemas.microsoft.com/office/drawing/2014/main" id="{5C7CD91B-68BA-3CCC-79D2-95DAB0514CBD}"/>
                  </a:ext>
                </a:extLst>
              </p:cNvPr>
              <p:cNvPicPr/>
              <p:nvPr/>
            </p:nvPicPr>
            <p:blipFill>
              <a:blip r:embed="rId12"/>
              <a:stretch>
                <a:fillRect/>
              </a:stretch>
            </p:blipFill>
            <p:spPr>
              <a:xfrm>
                <a:off x="11239924" y="1794570"/>
                <a:ext cx="472586" cy="248187"/>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6053BF8B-2F70-1242-2C9C-4795399B6A3A}"/>
                  </a:ext>
                </a:extLst>
              </p14:cNvPr>
              <p14:cNvContentPartPr/>
              <p14:nvPr/>
            </p14:nvContentPartPr>
            <p14:xfrm>
              <a:off x="11300913" y="5646631"/>
              <a:ext cx="273820" cy="21427"/>
            </p14:xfrm>
          </p:contentPart>
        </mc:Choice>
        <mc:Fallback xmlns="">
          <p:pic>
            <p:nvPicPr>
              <p:cNvPr id="10" name="Ink 9">
                <a:extLst>
                  <a:ext uri="{FF2B5EF4-FFF2-40B4-BE49-F238E27FC236}">
                    <a16:creationId xmlns:a16="http://schemas.microsoft.com/office/drawing/2014/main" id="{6053BF8B-2F70-1242-2C9C-4795399B6A3A}"/>
                  </a:ext>
                </a:extLst>
              </p:cNvPr>
              <p:cNvPicPr/>
              <p:nvPr/>
            </p:nvPicPr>
            <p:blipFill>
              <a:blip r:embed="rId14"/>
              <a:stretch>
                <a:fillRect/>
              </a:stretch>
            </p:blipFill>
            <p:spPr>
              <a:xfrm>
                <a:off x="11246941" y="5539496"/>
                <a:ext cx="381405" cy="235340"/>
              </a:xfrm>
              <a:prstGeom prst="rect">
                <a:avLst/>
              </a:prstGeom>
            </p:spPr>
          </p:pic>
        </mc:Fallback>
      </mc:AlternateContent>
    </p:spTree>
    <p:extLst>
      <p:ext uri="{BB962C8B-B14F-4D97-AF65-F5344CB8AC3E}">
        <p14:creationId xmlns:p14="http://schemas.microsoft.com/office/powerpoint/2010/main" val="348617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B787C-11C8-10A0-1234-69075B36AE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7B3E71-3EAE-BF20-85CF-9518083AE737}"/>
              </a:ext>
            </a:extLst>
          </p:cNvPr>
          <p:cNvSpPr>
            <a:spLocks noGrp="1"/>
          </p:cNvSpPr>
          <p:nvPr>
            <p:ph type="title"/>
          </p:nvPr>
        </p:nvSpPr>
        <p:spPr>
          <a:xfrm>
            <a:off x="1217614" y="-133652"/>
            <a:ext cx="9753600" cy="1325562"/>
          </a:xfrm>
        </p:spPr>
        <p:txBody>
          <a:bodyPr/>
          <a:lstStyle/>
          <a:p>
            <a:r>
              <a:rPr lang="en-US"/>
              <a:t>Conclusions - Target</a:t>
            </a:r>
          </a:p>
        </p:txBody>
      </p:sp>
      <p:sp>
        <p:nvSpPr>
          <p:cNvPr id="3" name="Content Placeholder 2">
            <a:extLst>
              <a:ext uri="{FF2B5EF4-FFF2-40B4-BE49-F238E27FC236}">
                <a16:creationId xmlns:a16="http://schemas.microsoft.com/office/drawing/2014/main" id="{07773FB4-DE36-D0E3-3B4D-C4B99B3569CC}"/>
              </a:ext>
            </a:extLst>
          </p:cNvPr>
          <p:cNvSpPr>
            <a:spLocks noGrp="1"/>
          </p:cNvSpPr>
          <p:nvPr>
            <p:ph idx="1"/>
          </p:nvPr>
        </p:nvSpPr>
        <p:spPr>
          <a:xfrm>
            <a:off x="177961" y="1618276"/>
            <a:ext cx="8745836" cy="4879280"/>
          </a:xfrm>
        </p:spPr>
        <p:txBody>
          <a:bodyPr vert="horz" lIns="91440" tIns="45720" rIns="91440" bIns="45720" rtlCol="0" anchor="t">
            <a:normAutofit/>
          </a:bodyPr>
          <a:lstStyle/>
          <a:p>
            <a:pPr marL="45720" indent="0">
              <a:buNone/>
            </a:pPr>
            <a:r>
              <a:rPr lang="en-US"/>
              <a:t>With Business as reference level:</a:t>
            </a:r>
          </a:p>
          <a:p>
            <a:pPr marL="388620" indent="-342900">
              <a:buClr>
                <a:srgbClr val="1F4E79"/>
              </a:buClr>
            </a:pPr>
            <a:r>
              <a:rPr lang="en-US"/>
              <a:t>All statistically significant groups are either state-owned targets or militarized in some capacity (excl. Abortion).</a:t>
            </a:r>
          </a:p>
        </p:txBody>
      </p:sp>
      <p:pic>
        <p:nvPicPr>
          <p:cNvPr id="11" name="Picture 10" descr="A screenshot of a computer&#10;&#10;AI-generated content may be incorrect.">
            <a:extLst>
              <a:ext uri="{FF2B5EF4-FFF2-40B4-BE49-F238E27FC236}">
                <a16:creationId xmlns:a16="http://schemas.microsoft.com/office/drawing/2014/main" id="{9173A34C-941E-6B8B-EC39-09A61F08C86B}"/>
              </a:ext>
            </a:extLst>
          </p:cNvPr>
          <p:cNvPicPr>
            <a:picLocks noChangeAspect="1"/>
          </p:cNvPicPr>
          <p:nvPr/>
        </p:nvPicPr>
        <p:blipFill>
          <a:blip r:embed="rId2"/>
          <a:stretch>
            <a:fillRect/>
          </a:stretch>
        </p:blipFill>
        <p:spPr>
          <a:xfrm>
            <a:off x="9312063" y="543077"/>
            <a:ext cx="2647104" cy="5753120"/>
          </a:xfrm>
          <a:prstGeom prst="rect">
            <a:avLst/>
          </a:prstGeom>
        </p:spPr>
      </p:pic>
      <p:pic>
        <p:nvPicPr>
          <p:cNvPr id="20" name="Picture 19">
            <a:extLst>
              <a:ext uri="{FF2B5EF4-FFF2-40B4-BE49-F238E27FC236}">
                <a16:creationId xmlns:a16="http://schemas.microsoft.com/office/drawing/2014/main" id="{B918E1CC-5B7A-58E1-FA1C-36D80D031CE1}"/>
              </a:ext>
            </a:extLst>
          </p:cNvPr>
          <p:cNvPicPr>
            <a:picLocks noChangeAspect="1"/>
          </p:cNvPicPr>
          <p:nvPr/>
        </p:nvPicPr>
        <p:blipFill>
          <a:blip r:embed="rId3"/>
          <a:stretch>
            <a:fillRect/>
          </a:stretch>
        </p:blipFill>
        <p:spPr>
          <a:xfrm>
            <a:off x="9313218" y="6296891"/>
            <a:ext cx="2640081" cy="389194"/>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9AE0FBAC-C98B-DF09-85F2-65FE4F317113}"/>
                  </a:ext>
                </a:extLst>
              </p14:cNvPr>
              <p14:cNvContentPartPr/>
              <p14:nvPr/>
            </p14:nvContentPartPr>
            <p14:xfrm>
              <a:off x="11329078" y="647778"/>
              <a:ext cx="400558" cy="21546"/>
            </p14:xfrm>
          </p:contentPart>
        </mc:Choice>
        <mc:Fallback xmlns="">
          <p:pic>
            <p:nvPicPr>
              <p:cNvPr id="21" name="Ink 20">
                <a:extLst>
                  <a:ext uri="{FF2B5EF4-FFF2-40B4-BE49-F238E27FC236}">
                    <a16:creationId xmlns:a16="http://schemas.microsoft.com/office/drawing/2014/main" id="{9AE0FBAC-C98B-DF09-85F2-65FE4F317113}"/>
                  </a:ext>
                </a:extLst>
              </p:cNvPr>
              <p:cNvPicPr/>
              <p:nvPr/>
            </p:nvPicPr>
            <p:blipFill>
              <a:blip r:embed="rId5"/>
              <a:stretch>
                <a:fillRect/>
              </a:stretch>
            </p:blipFill>
            <p:spPr>
              <a:xfrm>
                <a:off x="11275094" y="540048"/>
                <a:ext cx="508165" cy="236647"/>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276D2D63-371C-9F47-17B2-A9F23286EB53}"/>
                  </a:ext>
                </a:extLst>
              </p14:cNvPr>
              <p14:cNvContentPartPr/>
              <p14:nvPr/>
            </p14:nvContentPartPr>
            <p14:xfrm>
              <a:off x="11279790" y="1746184"/>
              <a:ext cx="478009" cy="14414"/>
            </p14:xfrm>
          </p:contentPart>
        </mc:Choice>
        <mc:Fallback xmlns="">
          <p:pic>
            <p:nvPicPr>
              <p:cNvPr id="22" name="Ink 21">
                <a:extLst>
                  <a:ext uri="{FF2B5EF4-FFF2-40B4-BE49-F238E27FC236}">
                    <a16:creationId xmlns:a16="http://schemas.microsoft.com/office/drawing/2014/main" id="{276D2D63-371C-9F47-17B2-A9F23286EB53}"/>
                  </a:ext>
                </a:extLst>
              </p:cNvPr>
              <p:cNvPicPr/>
              <p:nvPr/>
            </p:nvPicPr>
            <p:blipFill>
              <a:blip r:embed="rId7"/>
              <a:stretch>
                <a:fillRect/>
              </a:stretch>
            </p:blipFill>
            <p:spPr>
              <a:xfrm>
                <a:off x="11225839" y="1640716"/>
                <a:ext cx="585552" cy="224999"/>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46DDAA2A-DDC4-1ED7-3AD6-5135A10D4E5A}"/>
                  </a:ext>
                </a:extLst>
              </p14:cNvPr>
              <p14:cNvContentPartPr/>
              <p14:nvPr/>
            </p14:nvContentPartPr>
            <p14:xfrm>
              <a:off x="11293873" y="2119361"/>
              <a:ext cx="513214" cy="14452"/>
            </p14:xfrm>
          </p:contentPart>
        </mc:Choice>
        <mc:Fallback xmlns="">
          <p:pic>
            <p:nvPicPr>
              <p:cNvPr id="23" name="Ink 22">
                <a:extLst>
                  <a:ext uri="{FF2B5EF4-FFF2-40B4-BE49-F238E27FC236}">
                    <a16:creationId xmlns:a16="http://schemas.microsoft.com/office/drawing/2014/main" id="{46DDAA2A-DDC4-1ED7-3AD6-5135A10D4E5A}"/>
                  </a:ext>
                </a:extLst>
              </p:cNvPr>
              <p:cNvPicPr/>
              <p:nvPr/>
            </p:nvPicPr>
            <p:blipFill>
              <a:blip r:embed="rId9"/>
              <a:stretch>
                <a:fillRect/>
              </a:stretch>
            </p:blipFill>
            <p:spPr>
              <a:xfrm>
                <a:off x="11239926" y="2013615"/>
                <a:ext cx="620748" cy="22559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3A4B205C-301F-C1A3-29C8-B061FAEA538F}"/>
                  </a:ext>
                </a:extLst>
              </p14:cNvPr>
              <p14:cNvContentPartPr/>
              <p14:nvPr/>
            </p14:nvContentPartPr>
            <p14:xfrm>
              <a:off x="11314995" y="3527574"/>
              <a:ext cx="499133" cy="28460"/>
            </p14:xfrm>
          </p:contentPart>
        </mc:Choice>
        <mc:Fallback xmlns="">
          <p:pic>
            <p:nvPicPr>
              <p:cNvPr id="24" name="Ink 23">
                <a:extLst>
                  <a:ext uri="{FF2B5EF4-FFF2-40B4-BE49-F238E27FC236}">
                    <a16:creationId xmlns:a16="http://schemas.microsoft.com/office/drawing/2014/main" id="{3A4B205C-301F-C1A3-29C8-B061FAEA538F}"/>
                  </a:ext>
                </a:extLst>
              </p:cNvPr>
              <p:cNvPicPr/>
              <p:nvPr/>
            </p:nvPicPr>
            <p:blipFill>
              <a:blip r:embed="rId11"/>
              <a:stretch>
                <a:fillRect/>
              </a:stretch>
            </p:blipFill>
            <p:spPr>
              <a:xfrm>
                <a:off x="11261015" y="3420849"/>
                <a:ext cx="606733" cy="241554"/>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31137E17-F9C0-568B-3FF2-EEB2A691972F}"/>
                  </a:ext>
                </a:extLst>
              </p14:cNvPr>
              <p14:cNvContentPartPr/>
              <p14:nvPr/>
            </p14:nvContentPartPr>
            <p14:xfrm>
              <a:off x="11307954" y="6034195"/>
              <a:ext cx="478009" cy="14388"/>
            </p14:xfrm>
          </p:contentPart>
        </mc:Choice>
        <mc:Fallback xmlns="">
          <p:pic>
            <p:nvPicPr>
              <p:cNvPr id="25" name="Ink 24">
                <a:extLst>
                  <a:ext uri="{FF2B5EF4-FFF2-40B4-BE49-F238E27FC236}">
                    <a16:creationId xmlns:a16="http://schemas.microsoft.com/office/drawing/2014/main" id="{31137E17-F9C0-568B-3FF2-EEB2A691972F}"/>
                  </a:ext>
                </a:extLst>
              </p:cNvPr>
              <p:cNvPicPr/>
              <p:nvPr/>
            </p:nvPicPr>
            <p:blipFill>
              <a:blip r:embed="rId13"/>
              <a:stretch>
                <a:fillRect/>
              </a:stretch>
            </p:blipFill>
            <p:spPr>
              <a:xfrm>
                <a:off x="11254003" y="5928917"/>
                <a:ext cx="585552" cy="224593"/>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6" name="Ink 25">
                <a:extLst>
                  <a:ext uri="{FF2B5EF4-FFF2-40B4-BE49-F238E27FC236}">
                    <a16:creationId xmlns:a16="http://schemas.microsoft.com/office/drawing/2014/main" id="{E4B8EA32-FB91-E82C-3C1C-40BF2E11BFAD}"/>
                  </a:ext>
                </a:extLst>
              </p14:cNvPr>
              <p14:cNvContentPartPr/>
              <p14:nvPr/>
            </p14:nvContentPartPr>
            <p14:xfrm>
              <a:off x="11244584" y="6428123"/>
              <a:ext cx="456857" cy="21494"/>
            </p14:xfrm>
          </p:contentPart>
        </mc:Choice>
        <mc:Fallback xmlns="">
          <p:pic>
            <p:nvPicPr>
              <p:cNvPr id="26" name="Ink 25">
                <a:extLst>
                  <a:ext uri="{FF2B5EF4-FFF2-40B4-BE49-F238E27FC236}">
                    <a16:creationId xmlns:a16="http://schemas.microsoft.com/office/drawing/2014/main" id="{E4B8EA32-FB91-E82C-3C1C-40BF2E11BFAD}"/>
                  </a:ext>
                </a:extLst>
              </p:cNvPr>
              <p:cNvPicPr/>
              <p:nvPr/>
            </p:nvPicPr>
            <p:blipFill>
              <a:blip r:embed="rId15"/>
              <a:stretch>
                <a:fillRect/>
              </a:stretch>
            </p:blipFill>
            <p:spPr>
              <a:xfrm>
                <a:off x="11190625" y="6322415"/>
                <a:ext cx="564416" cy="232558"/>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7" name="Ink 26">
                <a:extLst>
                  <a:ext uri="{FF2B5EF4-FFF2-40B4-BE49-F238E27FC236}">
                    <a16:creationId xmlns:a16="http://schemas.microsoft.com/office/drawing/2014/main" id="{C8A818A0-8078-6705-4A8C-44B6FCB90020}"/>
                  </a:ext>
                </a:extLst>
              </p14:cNvPr>
              <p14:cNvContentPartPr/>
              <p14:nvPr/>
            </p14:nvContentPartPr>
            <p14:xfrm>
              <a:off x="11329077" y="1351884"/>
              <a:ext cx="407599" cy="35563"/>
            </p14:xfrm>
          </p:contentPart>
        </mc:Choice>
        <mc:Fallback xmlns="">
          <p:pic>
            <p:nvPicPr>
              <p:cNvPr id="27" name="Ink 26">
                <a:extLst>
                  <a:ext uri="{FF2B5EF4-FFF2-40B4-BE49-F238E27FC236}">
                    <a16:creationId xmlns:a16="http://schemas.microsoft.com/office/drawing/2014/main" id="{C8A818A0-8078-6705-4A8C-44B6FCB90020}"/>
                  </a:ext>
                </a:extLst>
              </p:cNvPr>
              <p:cNvPicPr/>
              <p:nvPr/>
            </p:nvPicPr>
            <p:blipFill>
              <a:blip r:embed="rId17"/>
              <a:stretch>
                <a:fillRect/>
              </a:stretch>
            </p:blipFill>
            <p:spPr>
              <a:xfrm>
                <a:off x="11275114" y="1245195"/>
                <a:ext cx="515165" cy="248585"/>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8" name="Ink 27">
                <a:extLst>
                  <a:ext uri="{FF2B5EF4-FFF2-40B4-BE49-F238E27FC236}">
                    <a16:creationId xmlns:a16="http://schemas.microsoft.com/office/drawing/2014/main" id="{3D46B9AF-BD03-D1A2-7500-BF3DE52B7C85}"/>
                  </a:ext>
                </a:extLst>
              </p14:cNvPr>
              <p14:cNvContentPartPr/>
              <p14:nvPr/>
            </p14:nvContentPartPr>
            <p14:xfrm>
              <a:off x="11322036" y="5280493"/>
              <a:ext cx="470980" cy="14695"/>
            </p14:xfrm>
          </p:contentPart>
        </mc:Choice>
        <mc:Fallback xmlns="">
          <p:pic>
            <p:nvPicPr>
              <p:cNvPr id="28" name="Ink 27">
                <a:extLst>
                  <a:ext uri="{FF2B5EF4-FFF2-40B4-BE49-F238E27FC236}">
                    <a16:creationId xmlns:a16="http://schemas.microsoft.com/office/drawing/2014/main" id="{3D46B9AF-BD03-D1A2-7500-BF3DE52B7C85}"/>
                  </a:ext>
                </a:extLst>
              </p:cNvPr>
              <p:cNvPicPr/>
              <p:nvPr/>
            </p:nvPicPr>
            <p:blipFill>
              <a:blip r:embed="rId19"/>
              <a:stretch>
                <a:fillRect/>
              </a:stretch>
            </p:blipFill>
            <p:spPr>
              <a:xfrm>
                <a:off x="11268066" y="5175529"/>
                <a:ext cx="578561" cy="224274"/>
              </a:xfrm>
              <a:prstGeom prst="rect">
                <a:avLst/>
              </a:prstGeom>
            </p:spPr>
          </p:pic>
        </mc:Fallback>
      </mc:AlternateContent>
    </p:spTree>
    <p:extLst>
      <p:ext uri="{BB962C8B-B14F-4D97-AF65-F5344CB8AC3E}">
        <p14:creationId xmlns:p14="http://schemas.microsoft.com/office/powerpoint/2010/main" val="2488251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4D7A86-6C2F-4C70-5DE8-34238F8136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26F4A1-7032-AC77-DF7F-0D2355933130}"/>
              </a:ext>
            </a:extLst>
          </p:cNvPr>
          <p:cNvSpPr>
            <a:spLocks noGrp="1"/>
          </p:cNvSpPr>
          <p:nvPr>
            <p:ph type="title"/>
          </p:nvPr>
        </p:nvSpPr>
        <p:spPr>
          <a:xfrm>
            <a:off x="1217614" y="-133652"/>
            <a:ext cx="9753600" cy="1325562"/>
          </a:xfrm>
        </p:spPr>
        <p:txBody>
          <a:bodyPr/>
          <a:lstStyle/>
          <a:p>
            <a:r>
              <a:rPr lang="en-US"/>
              <a:t>Conclusions - Target</a:t>
            </a:r>
          </a:p>
        </p:txBody>
      </p:sp>
      <p:sp>
        <p:nvSpPr>
          <p:cNvPr id="3" name="Content Placeholder 2">
            <a:extLst>
              <a:ext uri="{FF2B5EF4-FFF2-40B4-BE49-F238E27FC236}">
                <a16:creationId xmlns:a16="http://schemas.microsoft.com/office/drawing/2014/main" id="{49A50863-25C9-A375-D67D-5E20B6492A59}"/>
              </a:ext>
            </a:extLst>
          </p:cNvPr>
          <p:cNvSpPr>
            <a:spLocks noGrp="1"/>
          </p:cNvSpPr>
          <p:nvPr>
            <p:ph idx="1"/>
          </p:nvPr>
        </p:nvSpPr>
        <p:spPr>
          <a:xfrm>
            <a:off x="177961" y="1618276"/>
            <a:ext cx="8745836" cy="4879280"/>
          </a:xfrm>
        </p:spPr>
        <p:txBody>
          <a:bodyPr vert="horz" lIns="91440" tIns="45720" rIns="91440" bIns="45720" rtlCol="0" anchor="t">
            <a:normAutofit/>
          </a:bodyPr>
          <a:lstStyle/>
          <a:p>
            <a:pPr marL="45720" indent="0">
              <a:buNone/>
            </a:pPr>
            <a:r>
              <a:rPr lang="en-US"/>
              <a:t>With Business as reference level:</a:t>
            </a:r>
          </a:p>
          <a:p>
            <a:pPr marL="388620" indent="-342900">
              <a:buClr>
                <a:srgbClr val="1F4E79"/>
              </a:buClr>
            </a:pPr>
            <a:r>
              <a:rPr lang="en-US"/>
              <a:t>All but 1 of the statistically significant groups have negative coefficients.</a:t>
            </a:r>
          </a:p>
        </p:txBody>
      </p:sp>
      <p:pic>
        <p:nvPicPr>
          <p:cNvPr id="11" name="Picture 10" descr="A screenshot of a computer&#10;&#10;AI-generated content may be incorrect.">
            <a:extLst>
              <a:ext uri="{FF2B5EF4-FFF2-40B4-BE49-F238E27FC236}">
                <a16:creationId xmlns:a16="http://schemas.microsoft.com/office/drawing/2014/main" id="{9DBE40D0-91FA-8068-B72E-C76C5FDC0FDF}"/>
              </a:ext>
            </a:extLst>
          </p:cNvPr>
          <p:cNvPicPr>
            <a:picLocks noChangeAspect="1"/>
          </p:cNvPicPr>
          <p:nvPr/>
        </p:nvPicPr>
        <p:blipFill>
          <a:blip r:embed="rId2"/>
          <a:stretch>
            <a:fillRect/>
          </a:stretch>
        </p:blipFill>
        <p:spPr>
          <a:xfrm>
            <a:off x="9312063" y="543077"/>
            <a:ext cx="2647104" cy="5753120"/>
          </a:xfrm>
          <a:prstGeom prst="rect">
            <a:avLst/>
          </a:prstGeom>
        </p:spPr>
      </p:pic>
      <p:pic>
        <p:nvPicPr>
          <p:cNvPr id="20" name="Picture 19">
            <a:extLst>
              <a:ext uri="{FF2B5EF4-FFF2-40B4-BE49-F238E27FC236}">
                <a16:creationId xmlns:a16="http://schemas.microsoft.com/office/drawing/2014/main" id="{B042D8C7-31FC-6C0D-D8A9-8339EB53DC9E}"/>
              </a:ext>
            </a:extLst>
          </p:cNvPr>
          <p:cNvPicPr>
            <a:picLocks noChangeAspect="1"/>
          </p:cNvPicPr>
          <p:nvPr/>
        </p:nvPicPr>
        <p:blipFill>
          <a:blip r:embed="rId3"/>
          <a:stretch>
            <a:fillRect/>
          </a:stretch>
        </p:blipFill>
        <p:spPr>
          <a:xfrm>
            <a:off x="9313218" y="6296891"/>
            <a:ext cx="2640081" cy="389194"/>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62F2C239-576E-0B54-BF64-88ACFDA2F1F2}"/>
                  </a:ext>
                </a:extLst>
              </p14:cNvPr>
              <p14:cNvContentPartPr/>
              <p14:nvPr/>
            </p14:nvContentPartPr>
            <p14:xfrm>
              <a:off x="11329078" y="647778"/>
              <a:ext cx="400558" cy="21546"/>
            </p14:xfrm>
          </p:contentPart>
        </mc:Choice>
        <mc:Fallback xmlns="">
          <p:pic>
            <p:nvPicPr>
              <p:cNvPr id="21" name="Ink 20">
                <a:extLst>
                  <a:ext uri="{FF2B5EF4-FFF2-40B4-BE49-F238E27FC236}">
                    <a16:creationId xmlns:a16="http://schemas.microsoft.com/office/drawing/2014/main" id="{62F2C239-576E-0B54-BF64-88ACFDA2F1F2}"/>
                  </a:ext>
                </a:extLst>
              </p:cNvPr>
              <p:cNvPicPr/>
              <p:nvPr/>
            </p:nvPicPr>
            <p:blipFill>
              <a:blip r:embed="rId5"/>
              <a:stretch>
                <a:fillRect/>
              </a:stretch>
            </p:blipFill>
            <p:spPr>
              <a:xfrm>
                <a:off x="11275094" y="540048"/>
                <a:ext cx="508165" cy="236647"/>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932A2494-F1A4-F2C1-2D3F-55F3AA79B4D7}"/>
                  </a:ext>
                </a:extLst>
              </p14:cNvPr>
              <p14:cNvContentPartPr/>
              <p14:nvPr/>
            </p14:nvContentPartPr>
            <p14:xfrm>
              <a:off x="11279790" y="1746184"/>
              <a:ext cx="478009" cy="14414"/>
            </p14:xfrm>
          </p:contentPart>
        </mc:Choice>
        <mc:Fallback xmlns="">
          <p:pic>
            <p:nvPicPr>
              <p:cNvPr id="22" name="Ink 21">
                <a:extLst>
                  <a:ext uri="{FF2B5EF4-FFF2-40B4-BE49-F238E27FC236}">
                    <a16:creationId xmlns:a16="http://schemas.microsoft.com/office/drawing/2014/main" id="{932A2494-F1A4-F2C1-2D3F-55F3AA79B4D7}"/>
                  </a:ext>
                </a:extLst>
              </p:cNvPr>
              <p:cNvPicPr/>
              <p:nvPr/>
            </p:nvPicPr>
            <p:blipFill>
              <a:blip r:embed="rId7"/>
              <a:stretch>
                <a:fillRect/>
              </a:stretch>
            </p:blipFill>
            <p:spPr>
              <a:xfrm>
                <a:off x="11225839" y="1640716"/>
                <a:ext cx="585552" cy="224999"/>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418394A3-BA93-B5A1-2AFF-EF141C5545CD}"/>
                  </a:ext>
                </a:extLst>
              </p14:cNvPr>
              <p14:cNvContentPartPr/>
              <p14:nvPr/>
            </p14:nvContentPartPr>
            <p14:xfrm>
              <a:off x="11293873" y="2119361"/>
              <a:ext cx="513214" cy="14452"/>
            </p14:xfrm>
          </p:contentPart>
        </mc:Choice>
        <mc:Fallback xmlns="">
          <p:pic>
            <p:nvPicPr>
              <p:cNvPr id="23" name="Ink 22">
                <a:extLst>
                  <a:ext uri="{FF2B5EF4-FFF2-40B4-BE49-F238E27FC236}">
                    <a16:creationId xmlns:a16="http://schemas.microsoft.com/office/drawing/2014/main" id="{418394A3-BA93-B5A1-2AFF-EF141C5545CD}"/>
                  </a:ext>
                </a:extLst>
              </p:cNvPr>
              <p:cNvPicPr/>
              <p:nvPr/>
            </p:nvPicPr>
            <p:blipFill>
              <a:blip r:embed="rId9"/>
              <a:stretch>
                <a:fillRect/>
              </a:stretch>
            </p:blipFill>
            <p:spPr>
              <a:xfrm>
                <a:off x="11239926" y="2013615"/>
                <a:ext cx="620748" cy="22559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FC854093-6B1E-FA02-DAD1-ABD85D88EE07}"/>
                  </a:ext>
                </a:extLst>
              </p14:cNvPr>
              <p14:cNvContentPartPr/>
              <p14:nvPr/>
            </p14:nvContentPartPr>
            <p14:xfrm>
              <a:off x="11314995" y="3527574"/>
              <a:ext cx="499133" cy="28460"/>
            </p14:xfrm>
          </p:contentPart>
        </mc:Choice>
        <mc:Fallback xmlns="">
          <p:pic>
            <p:nvPicPr>
              <p:cNvPr id="24" name="Ink 23">
                <a:extLst>
                  <a:ext uri="{FF2B5EF4-FFF2-40B4-BE49-F238E27FC236}">
                    <a16:creationId xmlns:a16="http://schemas.microsoft.com/office/drawing/2014/main" id="{FC854093-6B1E-FA02-DAD1-ABD85D88EE07}"/>
                  </a:ext>
                </a:extLst>
              </p:cNvPr>
              <p:cNvPicPr/>
              <p:nvPr/>
            </p:nvPicPr>
            <p:blipFill>
              <a:blip r:embed="rId11"/>
              <a:stretch>
                <a:fillRect/>
              </a:stretch>
            </p:blipFill>
            <p:spPr>
              <a:xfrm>
                <a:off x="11261015" y="3420849"/>
                <a:ext cx="606733" cy="241554"/>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A7289356-A407-D825-9989-72B40FBFE561}"/>
                  </a:ext>
                </a:extLst>
              </p14:cNvPr>
              <p14:cNvContentPartPr/>
              <p14:nvPr/>
            </p14:nvContentPartPr>
            <p14:xfrm>
              <a:off x="11307954" y="6034195"/>
              <a:ext cx="478009" cy="14388"/>
            </p14:xfrm>
          </p:contentPart>
        </mc:Choice>
        <mc:Fallback xmlns="">
          <p:pic>
            <p:nvPicPr>
              <p:cNvPr id="25" name="Ink 24">
                <a:extLst>
                  <a:ext uri="{FF2B5EF4-FFF2-40B4-BE49-F238E27FC236}">
                    <a16:creationId xmlns:a16="http://schemas.microsoft.com/office/drawing/2014/main" id="{A7289356-A407-D825-9989-72B40FBFE561}"/>
                  </a:ext>
                </a:extLst>
              </p:cNvPr>
              <p:cNvPicPr/>
              <p:nvPr/>
            </p:nvPicPr>
            <p:blipFill>
              <a:blip r:embed="rId13"/>
              <a:stretch>
                <a:fillRect/>
              </a:stretch>
            </p:blipFill>
            <p:spPr>
              <a:xfrm>
                <a:off x="11254003" y="5928917"/>
                <a:ext cx="585552" cy="224593"/>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6" name="Ink 25">
                <a:extLst>
                  <a:ext uri="{FF2B5EF4-FFF2-40B4-BE49-F238E27FC236}">
                    <a16:creationId xmlns:a16="http://schemas.microsoft.com/office/drawing/2014/main" id="{D67B60B2-C580-28FE-FB81-FF349A4154E6}"/>
                  </a:ext>
                </a:extLst>
              </p14:cNvPr>
              <p14:cNvContentPartPr/>
              <p14:nvPr/>
            </p14:nvContentPartPr>
            <p14:xfrm>
              <a:off x="11244584" y="6428123"/>
              <a:ext cx="456857" cy="21494"/>
            </p14:xfrm>
          </p:contentPart>
        </mc:Choice>
        <mc:Fallback xmlns="">
          <p:pic>
            <p:nvPicPr>
              <p:cNvPr id="26" name="Ink 25">
                <a:extLst>
                  <a:ext uri="{FF2B5EF4-FFF2-40B4-BE49-F238E27FC236}">
                    <a16:creationId xmlns:a16="http://schemas.microsoft.com/office/drawing/2014/main" id="{D67B60B2-C580-28FE-FB81-FF349A4154E6}"/>
                  </a:ext>
                </a:extLst>
              </p:cNvPr>
              <p:cNvPicPr/>
              <p:nvPr/>
            </p:nvPicPr>
            <p:blipFill>
              <a:blip r:embed="rId15"/>
              <a:stretch>
                <a:fillRect/>
              </a:stretch>
            </p:blipFill>
            <p:spPr>
              <a:xfrm>
                <a:off x="11190625" y="6322415"/>
                <a:ext cx="564416" cy="232558"/>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 name="Ink 4">
                <a:extLst>
                  <a:ext uri="{FF2B5EF4-FFF2-40B4-BE49-F238E27FC236}">
                    <a16:creationId xmlns:a16="http://schemas.microsoft.com/office/drawing/2014/main" id="{63A5351E-4462-1FEB-0C3B-F50013876C93}"/>
                  </a:ext>
                </a:extLst>
              </p14:cNvPr>
              <p14:cNvContentPartPr/>
              <p14:nvPr/>
            </p14:nvContentPartPr>
            <p14:xfrm>
              <a:off x="11336118" y="1365967"/>
              <a:ext cx="361037" cy="39566"/>
            </p14:xfrm>
          </p:contentPart>
        </mc:Choice>
        <mc:Fallback xmlns="">
          <p:pic>
            <p:nvPicPr>
              <p:cNvPr id="5" name="Ink 4">
                <a:extLst>
                  <a:ext uri="{FF2B5EF4-FFF2-40B4-BE49-F238E27FC236}">
                    <a16:creationId xmlns:a16="http://schemas.microsoft.com/office/drawing/2014/main" id="{63A5351E-4462-1FEB-0C3B-F50013876C93}"/>
                  </a:ext>
                </a:extLst>
              </p:cNvPr>
              <p:cNvPicPr/>
              <p:nvPr/>
            </p:nvPicPr>
            <p:blipFill>
              <a:blip r:embed="rId17"/>
              <a:stretch>
                <a:fillRect/>
              </a:stretch>
            </p:blipFill>
            <p:spPr>
              <a:xfrm>
                <a:off x="11282178" y="1259032"/>
                <a:ext cx="468557"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 name="Ink 5">
                <a:extLst>
                  <a:ext uri="{FF2B5EF4-FFF2-40B4-BE49-F238E27FC236}">
                    <a16:creationId xmlns:a16="http://schemas.microsoft.com/office/drawing/2014/main" id="{610D307C-06F0-756E-2043-E3CB69DB35EB}"/>
                  </a:ext>
                </a:extLst>
              </p14:cNvPr>
              <p14:cNvContentPartPr/>
              <p14:nvPr/>
            </p14:nvContentPartPr>
            <p14:xfrm>
              <a:off x="11357242" y="5323047"/>
              <a:ext cx="344351" cy="7347"/>
            </p14:xfrm>
          </p:contentPart>
        </mc:Choice>
        <mc:Fallback xmlns="">
          <p:pic>
            <p:nvPicPr>
              <p:cNvPr id="6" name="Ink 5">
                <a:extLst>
                  <a:ext uri="{FF2B5EF4-FFF2-40B4-BE49-F238E27FC236}">
                    <a16:creationId xmlns:a16="http://schemas.microsoft.com/office/drawing/2014/main" id="{610D307C-06F0-756E-2043-E3CB69DB35EB}"/>
                  </a:ext>
                </a:extLst>
              </p:cNvPr>
              <p:cNvPicPr/>
              <p:nvPr/>
            </p:nvPicPr>
            <p:blipFill>
              <a:blip r:embed="rId19"/>
              <a:stretch>
                <a:fillRect/>
              </a:stretch>
            </p:blipFill>
            <p:spPr>
              <a:xfrm>
                <a:off x="11303325" y="5218090"/>
                <a:ext cx="451826" cy="216911"/>
              </a:xfrm>
              <a:prstGeom prst="rect">
                <a:avLst/>
              </a:prstGeom>
            </p:spPr>
          </p:pic>
        </mc:Fallback>
      </mc:AlternateContent>
    </p:spTree>
    <p:extLst>
      <p:ext uri="{BB962C8B-B14F-4D97-AF65-F5344CB8AC3E}">
        <p14:creationId xmlns:p14="http://schemas.microsoft.com/office/powerpoint/2010/main" val="3509139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19948-4A9A-2DC0-0190-F52A77DF42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D84B80-77E0-290A-AA01-913B0B692B9D}"/>
              </a:ext>
            </a:extLst>
          </p:cNvPr>
          <p:cNvSpPr>
            <a:spLocks noGrp="1"/>
          </p:cNvSpPr>
          <p:nvPr>
            <p:ph type="title"/>
          </p:nvPr>
        </p:nvSpPr>
        <p:spPr>
          <a:xfrm>
            <a:off x="1217614" y="-133652"/>
            <a:ext cx="9753600" cy="1325562"/>
          </a:xfrm>
        </p:spPr>
        <p:txBody>
          <a:bodyPr/>
          <a:lstStyle/>
          <a:p>
            <a:r>
              <a:rPr lang="en-US"/>
              <a:t>Conclusions - Target</a:t>
            </a:r>
          </a:p>
        </p:txBody>
      </p:sp>
      <p:sp>
        <p:nvSpPr>
          <p:cNvPr id="3" name="Content Placeholder 2">
            <a:extLst>
              <a:ext uri="{FF2B5EF4-FFF2-40B4-BE49-F238E27FC236}">
                <a16:creationId xmlns:a16="http://schemas.microsoft.com/office/drawing/2014/main" id="{AC4D4F1F-907C-3C72-7961-77E5D2F73465}"/>
              </a:ext>
            </a:extLst>
          </p:cNvPr>
          <p:cNvSpPr>
            <a:spLocks noGrp="1"/>
          </p:cNvSpPr>
          <p:nvPr>
            <p:ph idx="1"/>
          </p:nvPr>
        </p:nvSpPr>
        <p:spPr>
          <a:xfrm>
            <a:off x="177961" y="1618276"/>
            <a:ext cx="8745836" cy="4879280"/>
          </a:xfrm>
        </p:spPr>
        <p:txBody>
          <a:bodyPr vert="horz" lIns="91440" tIns="45720" rIns="91440" bIns="45720" rtlCol="0" anchor="t">
            <a:normAutofit/>
          </a:bodyPr>
          <a:lstStyle/>
          <a:p>
            <a:pPr marL="45720" indent="0">
              <a:buClr>
                <a:srgbClr val="1F4E79"/>
              </a:buClr>
              <a:buNone/>
            </a:pPr>
            <a:r>
              <a:rPr lang="en-US" b="1">
                <a:solidFill>
                  <a:srgbClr val="1F4E79"/>
                </a:solidFill>
              </a:rPr>
              <a:t>Observation: </a:t>
            </a:r>
            <a:endParaRPr lang="en-US"/>
          </a:p>
          <a:p>
            <a:pPr marL="274320" lvl="1">
              <a:lnSpc>
                <a:spcPct val="100000"/>
              </a:lnSpc>
              <a:buNone/>
            </a:pPr>
            <a:r>
              <a:rPr lang="en-US"/>
              <a:t>Government/state targets have significantly decreased log odds of a successful attack.</a:t>
            </a:r>
          </a:p>
          <a:p>
            <a:pPr marL="45720" indent="0">
              <a:buNone/>
            </a:pPr>
            <a:r>
              <a:rPr lang="en-US" b="1">
                <a:solidFill>
                  <a:srgbClr val="1F4E79"/>
                </a:solidFill>
              </a:rPr>
              <a:t>Conclusion: </a:t>
            </a:r>
          </a:p>
          <a:p>
            <a:pPr marL="274320" lvl="1">
              <a:buNone/>
            </a:pPr>
            <a:r>
              <a:rPr lang="en-US"/>
              <a:t>Government/state facilities (airports, military bases, ports) have significantly stronger security and faster response times than civilian targets, leading to less dangerous (successful) attacks.</a:t>
            </a:r>
          </a:p>
        </p:txBody>
      </p:sp>
      <p:pic>
        <p:nvPicPr>
          <p:cNvPr id="11" name="Picture 10" descr="A screenshot of a computer&#10;&#10;AI-generated content may be incorrect.">
            <a:extLst>
              <a:ext uri="{FF2B5EF4-FFF2-40B4-BE49-F238E27FC236}">
                <a16:creationId xmlns:a16="http://schemas.microsoft.com/office/drawing/2014/main" id="{3558BC46-CD81-DB3A-9F1A-2EBE4024119A}"/>
              </a:ext>
            </a:extLst>
          </p:cNvPr>
          <p:cNvPicPr>
            <a:picLocks noChangeAspect="1"/>
          </p:cNvPicPr>
          <p:nvPr/>
        </p:nvPicPr>
        <p:blipFill>
          <a:blip r:embed="rId2"/>
          <a:stretch>
            <a:fillRect/>
          </a:stretch>
        </p:blipFill>
        <p:spPr>
          <a:xfrm>
            <a:off x="9312063" y="543077"/>
            <a:ext cx="2647104" cy="5753120"/>
          </a:xfrm>
          <a:prstGeom prst="rect">
            <a:avLst/>
          </a:prstGeom>
        </p:spPr>
      </p:pic>
      <p:pic>
        <p:nvPicPr>
          <p:cNvPr id="20" name="Picture 19">
            <a:extLst>
              <a:ext uri="{FF2B5EF4-FFF2-40B4-BE49-F238E27FC236}">
                <a16:creationId xmlns:a16="http://schemas.microsoft.com/office/drawing/2014/main" id="{8EA1C1D2-A27A-3988-CFD3-6DACDFF66B45}"/>
              </a:ext>
            </a:extLst>
          </p:cNvPr>
          <p:cNvPicPr>
            <a:picLocks noChangeAspect="1"/>
          </p:cNvPicPr>
          <p:nvPr/>
        </p:nvPicPr>
        <p:blipFill>
          <a:blip r:embed="rId3"/>
          <a:stretch>
            <a:fillRect/>
          </a:stretch>
        </p:blipFill>
        <p:spPr>
          <a:xfrm>
            <a:off x="9313218" y="6296891"/>
            <a:ext cx="2640081" cy="389194"/>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6B6118AB-E7E9-A1AC-626A-AFED76B305FB}"/>
                  </a:ext>
                </a:extLst>
              </p14:cNvPr>
              <p14:cNvContentPartPr/>
              <p14:nvPr/>
            </p14:nvContentPartPr>
            <p14:xfrm>
              <a:off x="11329078" y="647778"/>
              <a:ext cx="400558" cy="21546"/>
            </p14:xfrm>
          </p:contentPart>
        </mc:Choice>
        <mc:Fallback xmlns="">
          <p:pic>
            <p:nvPicPr>
              <p:cNvPr id="21" name="Ink 20">
                <a:extLst>
                  <a:ext uri="{FF2B5EF4-FFF2-40B4-BE49-F238E27FC236}">
                    <a16:creationId xmlns:a16="http://schemas.microsoft.com/office/drawing/2014/main" id="{6B6118AB-E7E9-A1AC-626A-AFED76B305FB}"/>
                  </a:ext>
                </a:extLst>
              </p:cNvPr>
              <p:cNvPicPr/>
              <p:nvPr/>
            </p:nvPicPr>
            <p:blipFill>
              <a:blip r:embed="rId5"/>
              <a:stretch>
                <a:fillRect/>
              </a:stretch>
            </p:blipFill>
            <p:spPr>
              <a:xfrm>
                <a:off x="11275094" y="540048"/>
                <a:ext cx="508165" cy="236647"/>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F45833D2-5592-96E6-505D-2156FF28A5A8}"/>
                  </a:ext>
                </a:extLst>
              </p14:cNvPr>
              <p14:cNvContentPartPr/>
              <p14:nvPr/>
            </p14:nvContentPartPr>
            <p14:xfrm>
              <a:off x="11279790" y="1746184"/>
              <a:ext cx="478009" cy="14414"/>
            </p14:xfrm>
          </p:contentPart>
        </mc:Choice>
        <mc:Fallback xmlns="">
          <p:pic>
            <p:nvPicPr>
              <p:cNvPr id="22" name="Ink 21">
                <a:extLst>
                  <a:ext uri="{FF2B5EF4-FFF2-40B4-BE49-F238E27FC236}">
                    <a16:creationId xmlns:a16="http://schemas.microsoft.com/office/drawing/2014/main" id="{F45833D2-5592-96E6-505D-2156FF28A5A8}"/>
                  </a:ext>
                </a:extLst>
              </p:cNvPr>
              <p:cNvPicPr/>
              <p:nvPr/>
            </p:nvPicPr>
            <p:blipFill>
              <a:blip r:embed="rId7"/>
              <a:stretch>
                <a:fillRect/>
              </a:stretch>
            </p:blipFill>
            <p:spPr>
              <a:xfrm>
                <a:off x="11225839" y="1640716"/>
                <a:ext cx="585552" cy="224999"/>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70919EB7-3B3D-FF83-A7A3-C856762FFDF3}"/>
                  </a:ext>
                </a:extLst>
              </p14:cNvPr>
              <p14:cNvContentPartPr/>
              <p14:nvPr/>
            </p14:nvContentPartPr>
            <p14:xfrm>
              <a:off x="11293873" y="2119361"/>
              <a:ext cx="513214" cy="14452"/>
            </p14:xfrm>
          </p:contentPart>
        </mc:Choice>
        <mc:Fallback xmlns="">
          <p:pic>
            <p:nvPicPr>
              <p:cNvPr id="23" name="Ink 22">
                <a:extLst>
                  <a:ext uri="{FF2B5EF4-FFF2-40B4-BE49-F238E27FC236}">
                    <a16:creationId xmlns:a16="http://schemas.microsoft.com/office/drawing/2014/main" id="{70919EB7-3B3D-FF83-A7A3-C856762FFDF3}"/>
                  </a:ext>
                </a:extLst>
              </p:cNvPr>
              <p:cNvPicPr/>
              <p:nvPr/>
            </p:nvPicPr>
            <p:blipFill>
              <a:blip r:embed="rId9"/>
              <a:stretch>
                <a:fillRect/>
              </a:stretch>
            </p:blipFill>
            <p:spPr>
              <a:xfrm>
                <a:off x="11239926" y="2013615"/>
                <a:ext cx="620748" cy="22559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2D9E5E14-4229-948A-2323-3AEF8D5754FB}"/>
                  </a:ext>
                </a:extLst>
              </p14:cNvPr>
              <p14:cNvContentPartPr/>
              <p14:nvPr/>
            </p14:nvContentPartPr>
            <p14:xfrm>
              <a:off x="11314995" y="3527574"/>
              <a:ext cx="499133" cy="28460"/>
            </p14:xfrm>
          </p:contentPart>
        </mc:Choice>
        <mc:Fallback xmlns="">
          <p:pic>
            <p:nvPicPr>
              <p:cNvPr id="24" name="Ink 23">
                <a:extLst>
                  <a:ext uri="{FF2B5EF4-FFF2-40B4-BE49-F238E27FC236}">
                    <a16:creationId xmlns:a16="http://schemas.microsoft.com/office/drawing/2014/main" id="{2D9E5E14-4229-948A-2323-3AEF8D5754FB}"/>
                  </a:ext>
                </a:extLst>
              </p:cNvPr>
              <p:cNvPicPr/>
              <p:nvPr/>
            </p:nvPicPr>
            <p:blipFill>
              <a:blip r:embed="rId11"/>
              <a:stretch>
                <a:fillRect/>
              </a:stretch>
            </p:blipFill>
            <p:spPr>
              <a:xfrm>
                <a:off x="11261015" y="3420849"/>
                <a:ext cx="606733" cy="241554"/>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883EF97B-8835-C2CF-D6EA-A806F9FCCBDB}"/>
                  </a:ext>
                </a:extLst>
              </p14:cNvPr>
              <p14:cNvContentPartPr/>
              <p14:nvPr/>
            </p14:nvContentPartPr>
            <p14:xfrm>
              <a:off x="11307954" y="6034195"/>
              <a:ext cx="478009" cy="14388"/>
            </p14:xfrm>
          </p:contentPart>
        </mc:Choice>
        <mc:Fallback xmlns="">
          <p:pic>
            <p:nvPicPr>
              <p:cNvPr id="25" name="Ink 24">
                <a:extLst>
                  <a:ext uri="{FF2B5EF4-FFF2-40B4-BE49-F238E27FC236}">
                    <a16:creationId xmlns:a16="http://schemas.microsoft.com/office/drawing/2014/main" id="{883EF97B-8835-C2CF-D6EA-A806F9FCCBDB}"/>
                  </a:ext>
                </a:extLst>
              </p:cNvPr>
              <p:cNvPicPr/>
              <p:nvPr/>
            </p:nvPicPr>
            <p:blipFill>
              <a:blip r:embed="rId13"/>
              <a:stretch>
                <a:fillRect/>
              </a:stretch>
            </p:blipFill>
            <p:spPr>
              <a:xfrm>
                <a:off x="11254003" y="5928917"/>
                <a:ext cx="585552" cy="224593"/>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6" name="Ink 25">
                <a:extLst>
                  <a:ext uri="{FF2B5EF4-FFF2-40B4-BE49-F238E27FC236}">
                    <a16:creationId xmlns:a16="http://schemas.microsoft.com/office/drawing/2014/main" id="{D40575B8-DD81-7129-9F95-DE741BE8C418}"/>
                  </a:ext>
                </a:extLst>
              </p14:cNvPr>
              <p14:cNvContentPartPr/>
              <p14:nvPr/>
            </p14:nvContentPartPr>
            <p14:xfrm>
              <a:off x="11244584" y="6428123"/>
              <a:ext cx="456857" cy="21494"/>
            </p14:xfrm>
          </p:contentPart>
        </mc:Choice>
        <mc:Fallback xmlns="">
          <p:pic>
            <p:nvPicPr>
              <p:cNvPr id="26" name="Ink 25">
                <a:extLst>
                  <a:ext uri="{FF2B5EF4-FFF2-40B4-BE49-F238E27FC236}">
                    <a16:creationId xmlns:a16="http://schemas.microsoft.com/office/drawing/2014/main" id="{D40575B8-DD81-7129-9F95-DE741BE8C418}"/>
                  </a:ext>
                </a:extLst>
              </p:cNvPr>
              <p:cNvPicPr/>
              <p:nvPr/>
            </p:nvPicPr>
            <p:blipFill>
              <a:blip r:embed="rId15"/>
              <a:stretch>
                <a:fillRect/>
              </a:stretch>
            </p:blipFill>
            <p:spPr>
              <a:xfrm>
                <a:off x="11190625" y="6322415"/>
                <a:ext cx="564416" cy="232558"/>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 name="Ink 3">
                <a:extLst>
                  <a:ext uri="{FF2B5EF4-FFF2-40B4-BE49-F238E27FC236}">
                    <a16:creationId xmlns:a16="http://schemas.microsoft.com/office/drawing/2014/main" id="{A08C3F01-AA09-E13C-A871-0AF57351534B}"/>
                  </a:ext>
                </a:extLst>
              </p14:cNvPr>
              <p14:cNvContentPartPr/>
              <p14:nvPr/>
            </p14:nvContentPartPr>
            <p14:xfrm>
              <a:off x="11336119" y="5287841"/>
              <a:ext cx="379434" cy="42553"/>
            </p14:xfrm>
          </p:contentPart>
        </mc:Choice>
        <mc:Fallback xmlns="">
          <p:pic>
            <p:nvPicPr>
              <p:cNvPr id="4" name="Ink 3">
                <a:extLst>
                  <a:ext uri="{FF2B5EF4-FFF2-40B4-BE49-F238E27FC236}">
                    <a16:creationId xmlns:a16="http://schemas.microsoft.com/office/drawing/2014/main" id="{A08C3F01-AA09-E13C-A871-0AF57351534B}"/>
                  </a:ext>
                </a:extLst>
              </p:cNvPr>
              <p:cNvPicPr/>
              <p:nvPr/>
            </p:nvPicPr>
            <p:blipFill>
              <a:blip r:embed="rId17"/>
              <a:stretch>
                <a:fillRect/>
              </a:stretch>
            </p:blipFill>
            <p:spPr>
              <a:xfrm>
                <a:off x="11282171" y="5180565"/>
                <a:ext cx="486970" cy="256748"/>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 name="Ink 5">
                <a:extLst>
                  <a:ext uri="{FF2B5EF4-FFF2-40B4-BE49-F238E27FC236}">
                    <a16:creationId xmlns:a16="http://schemas.microsoft.com/office/drawing/2014/main" id="{C93CD35D-6E64-9531-D145-00A411EF973D}"/>
                  </a:ext>
                </a:extLst>
              </p14:cNvPr>
              <p14:cNvContentPartPr/>
              <p14:nvPr/>
            </p14:nvContentPartPr>
            <p14:xfrm>
              <a:off x="11314995" y="1379717"/>
              <a:ext cx="531911" cy="28827"/>
            </p14:xfrm>
          </p:contentPart>
        </mc:Choice>
        <mc:Fallback xmlns="">
          <p:pic>
            <p:nvPicPr>
              <p:cNvPr id="6" name="Ink 5">
                <a:extLst>
                  <a:ext uri="{FF2B5EF4-FFF2-40B4-BE49-F238E27FC236}">
                    <a16:creationId xmlns:a16="http://schemas.microsoft.com/office/drawing/2014/main" id="{C93CD35D-6E64-9531-D145-00A411EF973D}"/>
                  </a:ext>
                </a:extLst>
              </p:cNvPr>
              <p:cNvPicPr/>
              <p:nvPr/>
            </p:nvPicPr>
            <p:blipFill>
              <a:blip r:embed="rId19"/>
              <a:stretch>
                <a:fillRect/>
              </a:stretch>
            </p:blipFill>
            <p:spPr>
              <a:xfrm>
                <a:off x="11261012" y="1272950"/>
                <a:ext cx="639517" cy="242004"/>
              </a:xfrm>
              <a:prstGeom prst="rect">
                <a:avLst/>
              </a:prstGeom>
            </p:spPr>
          </p:pic>
        </mc:Fallback>
      </mc:AlternateContent>
    </p:spTree>
    <p:extLst>
      <p:ext uri="{BB962C8B-B14F-4D97-AF65-F5344CB8AC3E}">
        <p14:creationId xmlns:p14="http://schemas.microsoft.com/office/powerpoint/2010/main" val="1715854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3D1C1-46D9-7A2F-EE29-7C3331D3BF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E0CC5C-84C7-F2D6-D3BF-6B8B9BF341DB}"/>
              </a:ext>
            </a:extLst>
          </p:cNvPr>
          <p:cNvSpPr>
            <a:spLocks noGrp="1"/>
          </p:cNvSpPr>
          <p:nvPr>
            <p:ph type="title"/>
          </p:nvPr>
        </p:nvSpPr>
        <p:spPr>
          <a:xfrm>
            <a:off x="1217614" y="472403"/>
            <a:ext cx="9753600" cy="719507"/>
          </a:xfrm>
        </p:spPr>
        <p:txBody>
          <a:bodyPr/>
          <a:lstStyle/>
          <a:p>
            <a:r>
              <a:rPr lang="en-US"/>
              <a:t>Conclusions - Models</a:t>
            </a:r>
          </a:p>
        </p:txBody>
      </p:sp>
      <p:sp>
        <p:nvSpPr>
          <p:cNvPr id="3" name="Content Placeholder 2">
            <a:extLst>
              <a:ext uri="{FF2B5EF4-FFF2-40B4-BE49-F238E27FC236}">
                <a16:creationId xmlns:a16="http://schemas.microsoft.com/office/drawing/2014/main" id="{77FF86E5-FBBC-6BDF-5D3A-660B4BA071B1}"/>
              </a:ext>
            </a:extLst>
          </p:cNvPr>
          <p:cNvSpPr>
            <a:spLocks noGrp="1"/>
          </p:cNvSpPr>
          <p:nvPr>
            <p:ph idx="1"/>
          </p:nvPr>
        </p:nvSpPr>
        <p:spPr>
          <a:xfrm>
            <a:off x="177961" y="1618276"/>
            <a:ext cx="7514835" cy="4879280"/>
          </a:xfrm>
        </p:spPr>
        <p:txBody>
          <a:bodyPr vert="horz" lIns="91440" tIns="45720" rIns="91440" bIns="45720" rtlCol="0" anchor="t">
            <a:normAutofit/>
          </a:bodyPr>
          <a:lstStyle/>
          <a:p>
            <a:r>
              <a:rPr lang="en-US"/>
              <a:t>Our best model's accuracy of 0.65 is worse than the NIR of 0.855.</a:t>
            </a:r>
          </a:p>
          <a:p>
            <a:pPr>
              <a:buClr>
                <a:srgbClr val="1F4E79"/>
              </a:buClr>
            </a:pPr>
            <a:r>
              <a:rPr lang="en-US"/>
              <a:t>In context, the NIR may not be applicable to this problem as a solution.</a:t>
            </a:r>
          </a:p>
          <a:p>
            <a:pPr>
              <a:buClr>
                <a:srgbClr val="1F4E79"/>
              </a:buClr>
            </a:pPr>
            <a:r>
              <a:rPr lang="en-US"/>
              <a:t>This dataset has a very high class imbalance.</a:t>
            </a:r>
          </a:p>
          <a:p>
            <a:pPr lvl="1">
              <a:buClr>
                <a:srgbClr val="1F4E79"/>
              </a:buClr>
              <a:buFont typeface="Courier New" pitchFamily="34" charset="0"/>
              <a:buChar char="o"/>
            </a:pPr>
            <a:r>
              <a:rPr lang="en-US"/>
              <a:t>~6:1</a:t>
            </a:r>
          </a:p>
          <a:p>
            <a:pPr>
              <a:buClr>
                <a:srgbClr val="1F4E79"/>
              </a:buClr>
            </a:pPr>
            <a:r>
              <a:rPr lang="en-US"/>
              <a:t>Predicting every incident to be a success (high level threat) may strain resources thin.</a:t>
            </a:r>
          </a:p>
          <a:p>
            <a:pPr>
              <a:buClr>
                <a:srgbClr val="1F4E79"/>
              </a:buClr>
            </a:pPr>
            <a:r>
              <a:rPr lang="en-US"/>
              <a:t>Our model may not be perfect, but dismissing it because of NIR ignores the context of the issue at hand.</a:t>
            </a:r>
          </a:p>
        </p:txBody>
      </p:sp>
      <p:graphicFrame>
        <p:nvGraphicFramePr>
          <p:cNvPr id="5" name="Table 4">
            <a:extLst>
              <a:ext uri="{FF2B5EF4-FFF2-40B4-BE49-F238E27FC236}">
                <a16:creationId xmlns:a16="http://schemas.microsoft.com/office/drawing/2014/main" id="{C36F2564-CE94-C85E-A7C4-10E1570E4B9F}"/>
              </a:ext>
            </a:extLst>
          </p:cNvPr>
          <p:cNvGraphicFramePr>
            <a:graphicFrameLocks noGrp="1"/>
          </p:cNvGraphicFramePr>
          <p:nvPr>
            <p:extLst>
              <p:ext uri="{D42A27DB-BD31-4B8C-83A1-F6EECF244321}">
                <p14:modId xmlns:p14="http://schemas.microsoft.com/office/powerpoint/2010/main" val="4260311348"/>
              </p:ext>
            </p:extLst>
          </p:nvPr>
        </p:nvGraphicFramePr>
        <p:xfrm>
          <a:off x="7844609" y="1713613"/>
          <a:ext cx="4215766" cy="4228286"/>
        </p:xfrm>
        <a:graphic>
          <a:graphicData uri="http://schemas.openxmlformats.org/drawingml/2006/table">
            <a:tbl>
              <a:tblPr firstRow="1" firstCol="1" bandRow="1">
                <a:tableStyleId>{3B4B98B0-60AC-42C2-AFA5-B58CD77FA1E5}</a:tableStyleId>
              </a:tblPr>
              <a:tblGrid>
                <a:gridCol w="2107883">
                  <a:extLst>
                    <a:ext uri="{9D8B030D-6E8A-4147-A177-3AD203B41FA5}">
                      <a16:colId xmlns:a16="http://schemas.microsoft.com/office/drawing/2014/main" val="1223359634"/>
                    </a:ext>
                  </a:extLst>
                </a:gridCol>
                <a:gridCol w="2107883">
                  <a:extLst>
                    <a:ext uri="{9D8B030D-6E8A-4147-A177-3AD203B41FA5}">
                      <a16:colId xmlns:a16="http://schemas.microsoft.com/office/drawing/2014/main" val="559450800"/>
                    </a:ext>
                  </a:extLst>
                </a:gridCol>
              </a:tblGrid>
              <a:tr h="477014">
                <a:tc gridSpan="2">
                  <a:txBody>
                    <a:bodyPr/>
                    <a:lstStyle/>
                    <a:p>
                      <a:pPr marL="0" marR="0">
                        <a:lnSpc>
                          <a:spcPct val="115000"/>
                        </a:lnSpc>
                        <a:spcAft>
                          <a:spcPts val="800"/>
                        </a:spcAft>
                        <a:buNone/>
                      </a:pPr>
                      <a:r>
                        <a:rPr lang="en-US" sz="1200" kern="100">
                          <a:effectLst/>
                        </a:rPr>
                        <a:t>Performance with Youden's J Threshold (By Class)</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1648687620"/>
                  </a:ext>
                </a:extLst>
              </a:tr>
              <a:tr h="231422">
                <a:tc>
                  <a:txBody>
                    <a:bodyPr/>
                    <a:lstStyle/>
                    <a:p>
                      <a:pPr marL="0" marR="0">
                        <a:lnSpc>
                          <a:spcPct val="115000"/>
                        </a:lnSpc>
                        <a:spcAft>
                          <a:spcPts val="800"/>
                        </a:spcAft>
                        <a:buNone/>
                      </a:pPr>
                      <a:r>
                        <a:rPr lang="en-US" sz="1200" kern="100">
                          <a:effectLst/>
                        </a:rPr>
                        <a:t>Metric</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200" kern="100">
                          <a:effectLst/>
                        </a:rPr>
                        <a:t>Result</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94882293"/>
                  </a:ext>
                </a:extLst>
              </a:tr>
              <a:tr h="595730">
                <a:tc>
                  <a:txBody>
                    <a:bodyPr/>
                    <a:lstStyle/>
                    <a:p>
                      <a:pPr marL="0" marR="0">
                        <a:lnSpc>
                          <a:spcPct val="115000"/>
                        </a:lnSpc>
                        <a:spcAft>
                          <a:spcPts val="800"/>
                        </a:spcAft>
                        <a:buNone/>
                      </a:pPr>
                      <a:r>
                        <a:rPr lang="en-US" sz="1200" kern="100">
                          <a:effectLst/>
                        </a:rPr>
                        <a:t>No Information Rate</a:t>
                      </a:r>
                    </a:p>
                  </a:txBody>
                  <a:tcPr marL="68580" marR="68580" marT="0" marB="0"/>
                </a:tc>
                <a:tc>
                  <a:txBody>
                    <a:bodyPr/>
                    <a:lstStyle/>
                    <a:p>
                      <a:pPr marL="0" marR="0">
                        <a:lnSpc>
                          <a:spcPct val="115000"/>
                        </a:lnSpc>
                        <a:spcAft>
                          <a:spcPts val="800"/>
                        </a:spcAft>
                        <a:buNone/>
                      </a:pPr>
                      <a:r>
                        <a:rPr lang="en-US" sz="1200" kern="100">
                          <a:effectLst/>
                        </a:rPr>
                        <a:t>0.855         </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933285038"/>
                  </a:ext>
                </a:extLst>
              </a:tr>
              <a:tr h="595730">
                <a:tc>
                  <a:txBody>
                    <a:bodyPr/>
                    <a:lstStyle/>
                    <a:p>
                      <a:pPr marL="0" marR="0">
                        <a:lnSpc>
                          <a:spcPct val="115000"/>
                        </a:lnSpc>
                        <a:spcAft>
                          <a:spcPts val="800"/>
                        </a:spcAft>
                        <a:buNone/>
                      </a:pPr>
                      <a:r>
                        <a:rPr lang="en-US" sz="1200" kern="100">
                          <a:effectLst/>
                        </a:rPr>
                        <a:t> P-Value [Acc &gt; NIR] </a:t>
                      </a:r>
                    </a:p>
                    <a:p>
                      <a:pPr marL="0" marR="0">
                        <a:lnSpc>
                          <a:spcPct val="115000"/>
                        </a:lnSpc>
                        <a:spcAft>
                          <a:spcPts val="800"/>
                        </a:spcAft>
                        <a:buNone/>
                      </a:pPr>
                      <a:r>
                        <a:rPr lang="en-US" sz="1200" kern="100">
                          <a:effectLst/>
                        </a:rPr>
                        <a:t> </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200" kern="100">
                          <a:effectLst/>
                        </a:rPr>
                        <a:t>1</a:t>
                      </a:r>
                      <a:r>
                        <a:rPr lang="en-US" sz="800" kern="100">
                          <a:effectLst/>
                        </a:rPr>
                        <a:t> </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845039285"/>
                  </a:ext>
                </a:extLst>
              </a:tr>
              <a:tr h="231422">
                <a:tc>
                  <a:txBody>
                    <a:bodyPr/>
                    <a:lstStyle/>
                    <a:p>
                      <a:pPr marL="0" marR="0">
                        <a:lnSpc>
                          <a:spcPct val="115000"/>
                        </a:lnSpc>
                        <a:spcAft>
                          <a:spcPts val="800"/>
                        </a:spcAft>
                        <a:buNone/>
                      </a:pPr>
                      <a:r>
                        <a:rPr lang="en-US" sz="1200" kern="100">
                          <a:effectLst/>
                        </a:rPr>
                        <a:t>Sensitivity</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200" kern="100">
                          <a:effectLst/>
                        </a:rPr>
                        <a:t>0.6791</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822395134"/>
                  </a:ext>
                </a:extLst>
              </a:tr>
              <a:tr h="231422">
                <a:tc>
                  <a:txBody>
                    <a:bodyPr/>
                    <a:lstStyle/>
                    <a:p>
                      <a:pPr marL="0" marR="0">
                        <a:lnSpc>
                          <a:spcPct val="115000"/>
                        </a:lnSpc>
                        <a:spcAft>
                          <a:spcPts val="800"/>
                        </a:spcAft>
                        <a:buNone/>
                      </a:pPr>
                      <a:r>
                        <a:rPr lang="en-US" sz="1200" kern="100">
                          <a:effectLst/>
                        </a:rPr>
                        <a:t>Specificity</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200" kern="100">
                          <a:effectLst/>
                        </a:rPr>
                        <a:t>0.6308</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383481496"/>
                  </a:ext>
                </a:extLst>
              </a:tr>
              <a:tr h="231422">
                <a:tc>
                  <a:txBody>
                    <a:bodyPr/>
                    <a:lstStyle/>
                    <a:p>
                      <a:pPr marL="0" marR="0">
                        <a:lnSpc>
                          <a:spcPct val="115000"/>
                        </a:lnSpc>
                        <a:spcAft>
                          <a:spcPts val="800"/>
                        </a:spcAft>
                        <a:buNone/>
                      </a:pPr>
                      <a:r>
                        <a:rPr lang="en-US" sz="1200" kern="100">
                          <a:effectLst/>
                        </a:rPr>
                        <a:t>PPV</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200" kern="100">
                          <a:effectLst/>
                        </a:rPr>
                        <a:t>0.9154</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711354769"/>
                  </a:ext>
                </a:extLst>
              </a:tr>
              <a:tr h="231422">
                <a:tc>
                  <a:txBody>
                    <a:bodyPr/>
                    <a:lstStyle/>
                    <a:p>
                      <a:pPr marL="0" marR="0">
                        <a:lnSpc>
                          <a:spcPct val="115000"/>
                        </a:lnSpc>
                        <a:spcAft>
                          <a:spcPts val="800"/>
                        </a:spcAft>
                        <a:buNone/>
                      </a:pPr>
                      <a:r>
                        <a:rPr lang="en-US" sz="1200" kern="100">
                          <a:effectLst/>
                        </a:rPr>
                        <a:t>NPV</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200" kern="100">
                          <a:effectLst/>
                        </a:rPr>
                        <a:t>0.2506</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451414498"/>
                  </a:ext>
                </a:extLst>
              </a:tr>
              <a:tr h="231422">
                <a:tc>
                  <a:txBody>
                    <a:bodyPr/>
                    <a:lstStyle/>
                    <a:p>
                      <a:pPr marL="0" marR="0">
                        <a:lnSpc>
                          <a:spcPct val="115000"/>
                        </a:lnSpc>
                        <a:spcAft>
                          <a:spcPts val="800"/>
                        </a:spcAft>
                        <a:buNone/>
                      </a:pPr>
                      <a:r>
                        <a:rPr lang="en-US" sz="1200" kern="100">
                          <a:effectLst/>
                        </a:rPr>
                        <a:t>F1</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200" kern="100">
                          <a:effectLst/>
                        </a:rPr>
                        <a:t>0.7797</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4219509023"/>
                  </a:ext>
                </a:extLst>
              </a:tr>
              <a:tr h="231422">
                <a:tc>
                  <a:txBody>
                    <a:bodyPr/>
                    <a:lstStyle/>
                    <a:p>
                      <a:pPr marL="0" marR="0">
                        <a:lnSpc>
                          <a:spcPct val="115000"/>
                        </a:lnSpc>
                        <a:spcAft>
                          <a:spcPts val="800"/>
                        </a:spcAft>
                        <a:buNone/>
                      </a:pPr>
                      <a:r>
                        <a:rPr lang="en-US" sz="1200" kern="100">
                          <a:effectLst/>
                        </a:rPr>
                        <a:t>Prevalence</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200" kern="100">
                          <a:effectLst/>
                        </a:rPr>
                        <a:t>0.8546</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27626563"/>
                  </a:ext>
                </a:extLst>
              </a:tr>
              <a:tr h="231422">
                <a:tc>
                  <a:txBody>
                    <a:bodyPr/>
                    <a:lstStyle/>
                    <a:p>
                      <a:pPr marL="0" marR="0">
                        <a:lnSpc>
                          <a:spcPct val="115000"/>
                        </a:lnSpc>
                        <a:spcAft>
                          <a:spcPts val="800"/>
                        </a:spcAft>
                        <a:buNone/>
                      </a:pPr>
                      <a:r>
                        <a:rPr lang="en-US" sz="1200" kern="100">
                          <a:effectLst/>
                        </a:rPr>
                        <a:t>Detection Rate</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200" kern="100">
                          <a:effectLst/>
                        </a:rPr>
                        <a:t>0.5804</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065394503"/>
                  </a:ext>
                </a:extLst>
              </a:tr>
              <a:tr h="477014">
                <a:tc>
                  <a:txBody>
                    <a:bodyPr/>
                    <a:lstStyle/>
                    <a:p>
                      <a:pPr marL="0" marR="0">
                        <a:lnSpc>
                          <a:spcPct val="115000"/>
                        </a:lnSpc>
                        <a:spcAft>
                          <a:spcPts val="800"/>
                        </a:spcAft>
                        <a:buNone/>
                      </a:pPr>
                      <a:r>
                        <a:rPr lang="en-US" sz="1200" kern="100">
                          <a:effectLst/>
                        </a:rPr>
                        <a:t>Detection Prevalence</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200" kern="100">
                          <a:effectLst/>
                        </a:rPr>
                        <a:t>0.6341</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474132279"/>
                  </a:ext>
                </a:extLst>
              </a:tr>
              <a:tr h="231422">
                <a:tc>
                  <a:txBody>
                    <a:bodyPr/>
                    <a:lstStyle/>
                    <a:p>
                      <a:pPr marL="0" marR="0">
                        <a:lnSpc>
                          <a:spcPct val="115000"/>
                        </a:lnSpc>
                        <a:spcAft>
                          <a:spcPts val="800"/>
                        </a:spcAft>
                        <a:buNone/>
                      </a:pPr>
                      <a:r>
                        <a:rPr lang="en-US" sz="1200" kern="100">
                          <a:effectLst/>
                        </a:rPr>
                        <a:t>Balanced Accuracy</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buNone/>
                      </a:pPr>
                      <a:r>
                        <a:rPr lang="en-US" sz="1200" kern="100">
                          <a:effectLst/>
                        </a:rPr>
                        <a:t>0.6550</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054595116"/>
                  </a:ext>
                </a:extLst>
              </a:tr>
            </a:tbl>
          </a:graphicData>
        </a:graphic>
      </p:graphicFrame>
    </p:spTree>
    <p:extLst>
      <p:ext uri="{BB962C8B-B14F-4D97-AF65-F5344CB8AC3E}">
        <p14:creationId xmlns:p14="http://schemas.microsoft.com/office/powerpoint/2010/main" val="2102053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06705-9431-1A84-6988-92252A4F7B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FA5C70-0418-DF1D-7142-AC2D89D8462E}"/>
              </a:ext>
            </a:extLst>
          </p:cNvPr>
          <p:cNvSpPr>
            <a:spLocks noGrp="1"/>
          </p:cNvSpPr>
          <p:nvPr>
            <p:ph type="title"/>
          </p:nvPr>
        </p:nvSpPr>
        <p:spPr>
          <a:xfrm>
            <a:off x="1217614" y="472403"/>
            <a:ext cx="9753600" cy="719507"/>
          </a:xfrm>
        </p:spPr>
        <p:txBody>
          <a:bodyPr/>
          <a:lstStyle/>
          <a:p>
            <a:r>
              <a:rPr lang="en-US"/>
              <a:t>Limitations – J Statistic</a:t>
            </a:r>
          </a:p>
        </p:txBody>
      </p:sp>
      <p:sp>
        <p:nvSpPr>
          <p:cNvPr id="3" name="Content Placeholder 2">
            <a:extLst>
              <a:ext uri="{FF2B5EF4-FFF2-40B4-BE49-F238E27FC236}">
                <a16:creationId xmlns:a16="http://schemas.microsoft.com/office/drawing/2014/main" id="{3FAE5A0E-92D6-A2DD-F875-ECCEE03BD470}"/>
              </a:ext>
            </a:extLst>
          </p:cNvPr>
          <p:cNvSpPr>
            <a:spLocks noGrp="1"/>
          </p:cNvSpPr>
          <p:nvPr>
            <p:ph idx="1"/>
          </p:nvPr>
        </p:nvSpPr>
        <p:spPr>
          <a:xfrm>
            <a:off x="177961" y="1618276"/>
            <a:ext cx="10920817" cy="4879280"/>
          </a:xfrm>
        </p:spPr>
        <p:txBody>
          <a:bodyPr vert="horz" lIns="91440" tIns="45720" rIns="91440" bIns="45720" rtlCol="0" anchor="t">
            <a:normAutofit/>
          </a:bodyPr>
          <a:lstStyle/>
          <a:p>
            <a:pPr marL="45720" indent="0">
              <a:buNone/>
            </a:pPr>
            <a:r>
              <a:rPr lang="en-US">
                <a:ea typeface="+mn-lt"/>
                <a:cs typeface="+mn-lt"/>
              </a:rPr>
              <a:t>Controversy surrounding models using the J-Statistic: </a:t>
            </a:r>
          </a:p>
          <a:p>
            <a:pPr marL="388620" indent="-342900"/>
            <a:r>
              <a:rPr lang="en-US">
                <a:ea typeface="+mn-lt"/>
                <a:cs typeface="+mn-lt"/>
              </a:rPr>
              <a:t>Balances the overall predictive accuracy of the model. </a:t>
            </a:r>
          </a:p>
          <a:p>
            <a:pPr marL="388620" indent="-342900"/>
            <a:r>
              <a:rPr lang="en-US">
                <a:ea typeface="+mn-lt"/>
                <a:cs typeface="+mn-lt"/>
              </a:rPr>
              <a:t>May smooth some metrics at the cost of other performance metrics.</a:t>
            </a:r>
          </a:p>
          <a:p>
            <a:pPr marL="388620" indent="-342900"/>
            <a:r>
              <a:rPr lang="en-US">
                <a:ea typeface="+mn-lt"/>
                <a:cs typeface="+mn-lt"/>
              </a:rPr>
              <a:t>This balance is especially critical in national security applications, where the cost of false negatives (i.e., failing to predict a successful attack) is significantly greater than the cost of false positives.</a:t>
            </a:r>
            <a:endParaRPr lang="en-US"/>
          </a:p>
        </p:txBody>
      </p:sp>
      <p:pic>
        <p:nvPicPr>
          <p:cNvPr id="7" name="Picture 6" descr="A screenshot of a graph&#10;&#10;AI-generated content may be incorrect.">
            <a:extLst>
              <a:ext uri="{FF2B5EF4-FFF2-40B4-BE49-F238E27FC236}">
                <a16:creationId xmlns:a16="http://schemas.microsoft.com/office/drawing/2014/main" id="{39417EDB-24E2-2B7F-F25A-462C1012BE54}"/>
              </a:ext>
            </a:extLst>
          </p:cNvPr>
          <p:cNvPicPr>
            <a:picLocks noChangeAspect="1"/>
          </p:cNvPicPr>
          <p:nvPr/>
        </p:nvPicPr>
        <p:blipFill>
          <a:blip r:embed="rId2"/>
          <a:stretch>
            <a:fillRect/>
          </a:stretch>
        </p:blipFill>
        <p:spPr>
          <a:xfrm>
            <a:off x="417951" y="5473199"/>
            <a:ext cx="5399583" cy="1181100"/>
          </a:xfrm>
          <a:prstGeom prst="rect">
            <a:avLst/>
          </a:prstGeom>
        </p:spPr>
      </p:pic>
      <p:pic>
        <p:nvPicPr>
          <p:cNvPr id="8" name="Picture 7" descr="A screenshot of a graph&#10;&#10;AI-generated content may be incorrect.">
            <a:extLst>
              <a:ext uri="{FF2B5EF4-FFF2-40B4-BE49-F238E27FC236}">
                <a16:creationId xmlns:a16="http://schemas.microsoft.com/office/drawing/2014/main" id="{B0952BBC-F1E4-9F01-AD82-1FFD5A2BBD20}"/>
              </a:ext>
            </a:extLst>
          </p:cNvPr>
          <p:cNvPicPr>
            <a:picLocks noChangeAspect="1"/>
          </p:cNvPicPr>
          <p:nvPr/>
        </p:nvPicPr>
        <p:blipFill>
          <a:blip r:embed="rId3"/>
          <a:stretch>
            <a:fillRect/>
          </a:stretch>
        </p:blipFill>
        <p:spPr>
          <a:xfrm>
            <a:off x="6320153" y="5473374"/>
            <a:ext cx="5535253" cy="1180746"/>
          </a:xfrm>
          <a:prstGeom prst="rect">
            <a:avLst/>
          </a:prstGeom>
        </p:spPr>
      </p:pic>
      <p:sp>
        <p:nvSpPr>
          <p:cNvPr id="9" name="TextBox 8">
            <a:extLst>
              <a:ext uri="{FF2B5EF4-FFF2-40B4-BE49-F238E27FC236}">
                <a16:creationId xmlns:a16="http://schemas.microsoft.com/office/drawing/2014/main" id="{B73C4F4A-825C-0AF6-C676-5829C844BB52}"/>
              </a:ext>
            </a:extLst>
          </p:cNvPr>
          <p:cNvSpPr txBox="1"/>
          <p:nvPr/>
        </p:nvSpPr>
        <p:spPr>
          <a:xfrm>
            <a:off x="7788467" y="5042948"/>
            <a:ext cx="2595582" cy="424732"/>
          </a:xfrm>
          <a:prstGeom prst="rect">
            <a:avLst/>
          </a:prstGeom>
          <a:noFill/>
          <a:ln>
            <a:noFill/>
          </a:ln>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nSpc>
                <a:spcPct val="90000"/>
              </a:lnSpc>
            </a:pPr>
            <a:r>
              <a:rPr lang="en-US" sz="2400"/>
              <a:t>J-Statistic Model</a:t>
            </a:r>
            <a:endParaRPr lang="en-US" sz="2400" err="1"/>
          </a:p>
        </p:txBody>
      </p:sp>
      <p:sp>
        <p:nvSpPr>
          <p:cNvPr id="10" name="TextBox 9">
            <a:extLst>
              <a:ext uri="{FF2B5EF4-FFF2-40B4-BE49-F238E27FC236}">
                <a16:creationId xmlns:a16="http://schemas.microsoft.com/office/drawing/2014/main" id="{10C8A7CB-754C-C0C5-E9B5-F18A41F1A375}"/>
              </a:ext>
            </a:extLst>
          </p:cNvPr>
          <p:cNvSpPr txBox="1"/>
          <p:nvPr/>
        </p:nvSpPr>
        <p:spPr>
          <a:xfrm>
            <a:off x="2131346" y="5042948"/>
            <a:ext cx="1967205" cy="424732"/>
          </a:xfrm>
          <a:prstGeom prst="rect">
            <a:avLst/>
          </a:prstGeom>
          <a:noFill/>
          <a:ln>
            <a:noFill/>
          </a:ln>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nSpc>
                <a:spcPct val="90000"/>
              </a:lnSpc>
            </a:pPr>
            <a:r>
              <a:rPr lang="en-US" sz="2400"/>
              <a:t>CV Log Reg</a:t>
            </a:r>
            <a:endParaRPr lang="en-US"/>
          </a:p>
        </p:txBody>
      </p:sp>
    </p:spTree>
    <p:extLst>
      <p:ext uri="{BB962C8B-B14F-4D97-AF65-F5344CB8AC3E}">
        <p14:creationId xmlns:p14="http://schemas.microsoft.com/office/powerpoint/2010/main" val="1803441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C3B46-B983-2A9A-41E3-8270D42E4CA0}"/>
              </a:ext>
            </a:extLst>
          </p:cNvPr>
          <p:cNvSpPr>
            <a:spLocks noGrp="1"/>
          </p:cNvSpPr>
          <p:nvPr>
            <p:ph type="title"/>
          </p:nvPr>
        </p:nvSpPr>
        <p:spPr>
          <a:xfrm>
            <a:off x="1217614" y="364705"/>
            <a:ext cx="9753600" cy="810891"/>
          </a:xfrm>
        </p:spPr>
        <p:txBody>
          <a:bodyPr/>
          <a:lstStyle/>
          <a:p>
            <a:r>
              <a:rPr lang="en-US"/>
              <a:t>LITERATURE REVIEW</a:t>
            </a:r>
          </a:p>
        </p:txBody>
      </p:sp>
      <p:sp>
        <p:nvSpPr>
          <p:cNvPr id="3" name="Content Placeholder 2">
            <a:extLst>
              <a:ext uri="{FF2B5EF4-FFF2-40B4-BE49-F238E27FC236}">
                <a16:creationId xmlns:a16="http://schemas.microsoft.com/office/drawing/2014/main" id="{74C80034-3725-2126-B949-294CB631EF0D}"/>
              </a:ext>
            </a:extLst>
          </p:cNvPr>
          <p:cNvSpPr>
            <a:spLocks noGrp="1"/>
          </p:cNvSpPr>
          <p:nvPr>
            <p:ph idx="1"/>
          </p:nvPr>
        </p:nvSpPr>
        <p:spPr>
          <a:xfrm>
            <a:off x="1217614" y="1468530"/>
            <a:ext cx="9906151" cy="4747709"/>
          </a:xfrm>
        </p:spPr>
        <p:txBody>
          <a:bodyPr vert="horz" lIns="91440" tIns="45720" rIns="91440" bIns="45720" rtlCol="0" anchor="t">
            <a:noAutofit/>
          </a:bodyPr>
          <a:lstStyle/>
          <a:p>
            <a:r>
              <a:rPr lang="en-US"/>
              <a:t>Found that there is a gap in the literature about predicting success with more recent global data (Pape, 2003)</a:t>
            </a:r>
            <a:endParaRPr lang="en-US">
              <a:ea typeface="+mn-lt"/>
              <a:cs typeface="+mn-lt"/>
            </a:endParaRPr>
          </a:p>
          <a:p>
            <a:pPr lvl="1">
              <a:buClr>
                <a:srgbClr val="1F4E79"/>
              </a:buClr>
              <a:buFont typeface="Courier New" pitchFamily="34" charset="0"/>
              <a:buChar char="o"/>
            </a:pPr>
            <a:r>
              <a:rPr lang="en-US" sz="2400">
                <a:ea typeface="+mn-lt"/>
                <a:cs typeface="+mn-lt"/>
              </a:rPr>
              <a:t>Suicide attacks are identified as highly lethal due to attacker commitment and ability to bypass security (Pape, 2003)</a:t>
            </a:r>
            <a:endParaRPr lang="en-US" sz="2400"/>
          </a:p>
          <a:p>
            <a:pPr>
              <a:buClr>
                <a:srgbClr val="1F4E79"/>
              </a:buClr>
            </a:pPr>
            <a:r>
              <a:rPr lang="en-US"/>
              <a:t>Qu (2024) used confirmatory factor analysis to identify harm level indicators, which combined subjective harm (per area) with objective metrics to score on a global basis</a:t>
            </a:r>
          </a:p>
          <a:p>
            <a:pPr>
              <a:buClr>
                <a:srgbClr val="1F4E79"/>
              </a:buClr>
            </a:pPr>
            <a:r>
              <a:rPr lang="en-US"/>
              <a:t>Xu (2024) identified key regions where terrorism has occurred for visual purposes, finding that prominent regions included </a:t>
            </a:r>
            <a:r>
              <a:rPr lang="en-US">
                <a:latin typeface="Century Gothic"/>
                <a:cs typeface="Times New Roman"/>
              </a:rPr>
              <a:t>Middle and North Africa, South Asia, Central Asia, and Central America and the Caribbean (Xu, 2024, p. 1)</a:t>
            </a:r>
          </a:p>
          <a:p>
            <a:pPr lvl="1" indent="0">
              <a:buClr>
                <a:srgbClr val="1F4E79"/>
              </a:buClr>
              <a:buNone/>
            </a:pPr>
            <a:endParaRPr lang="en-US"/>
          </a:p>
          <a:p>
            <a:pPr lvl="1">
              <a:buClr>
                <a:srgbClr val="1F4E79"/>
              </a:buClr>
              <a:buFont typeface="Courier New" pitchFamily="34" charset="0"/>
              <a:buChar char="o"/>
            </a:pPr>
            <a:endParaRPr lang="en-US"/>
          </a:p>
          <a:p>
            <a:pPr lvl="1">
              <a:buClr>
                <a:srgbClr val="1F4E79"/>
              </a:buClr>
              <a:buFont typeface="Courier New" pitchFamily="34" charset="0"/>
              <a:buChar char="o"/>
            </a:pPr>
            <a:endParaRPr lang="en-US"/>
          </a:p>
        </p:txBody>
      </p:sp>
    </p:spTree>
    <p:extLst>
      <p:ext uri="{BB962C8B-B14F-4D97-AF65-F5344CB8AC3E}">
        <p14:creationId xmlns:p14="http://schemas.microsoft.com/office/powerpoint/2010/main" val="94462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4581-E7F2-74E3-2D3A-9C79C728FDA5}"/>
              </a:ext>
            </a:extLst>
          </p:cNvPr>
          <p:cNvSpPr>
            <a:spLocks noGrp="1"/>
          </p:cNvSpPr>
          <p:nvPr>
            <p:ph type="title"/>
          </p:nvPr>
        </p:nvSpPr>
        <p:spPr>
          <a:xfrm>
            <a:off x="1217614" y="-1998"/>
            <a:ext cx="9753600" cy="1325562"/>
          </a:xfrm>
        </p:spPr>
        <p:txBody>
          <a:bodyPr/>
          <a:lstStyle/>
          <a:p>
            <a:r>
              <a:rPr lang="en-US"/>
              <a:t>LITERATURE REVIEW </a:t>
            </a:r>
          </a:p>
        </p:txBody>
      </p:sp>
      <p:sp>
        <p:nvSpPr>
          <p:cNvPr id="3" name="Content Placeholder 2">
            <a:extLst>
              <a:ext uri="{FF2B5EF4-FFF2-40B4-BE49-F238E27FC236}">
                <a16:creationId xmlns:a16="http://schemas.microsoft.com/office/drawing/2014/main" id="{EC6B695F-AB4A-B1FB-5588-20F6177A6969}"/>
              </a:ext>
            </a:extLst>
          </p:cNvPr>
          <p:cNvSpPr>
            <a:spLocks noGrp="1"/>
          </p:cNvSpPr>
          <p:nvPr>
            <p:ph idx="1"/>
          </p:nvPr>
        </p:nvSpPr>
        <p:spPr>
          <a:xfrm>
            <a:off x="1217614" y="1494263"/>
            <a:ext cx="9753600" cy="4343400"/>
          </a:xfrm>
        </p:spPr>
        <p:txBody>
          <a:bodyPr vert="horz" lIns="91440" tIns="45720" rIns="91440" bIns="45720" rtlCol="0" anchor="t">
            <a:noAutofit/>
          </a:bodyPr>
          <a:lstStyle/>
          <a:p>
            <a:r>
              <a:rPr lang="en-US"/>
              <a:t>Logistic Regression to Predict Likelihood of Future Incidents</a:t>
            </a:r>
          </a:p>
          <a:p>
            <a:pPr lvl="1">
              <a:buClr>
                <a:srgbClr val="1F4E79"/>
              </a:buClr>
              <a:buFont typeface="Courier New,monospace" pitchFamily="34" charset="0"/>
              <a:buChar char="o"/>
            </a:pPr>
            <a:r>
              <a:rPr lang="en-US" sz="2400" err="1"/>
              <a:t>Tarakji</a:t>
            </a:r>
            <a:r>
              <a:rPr lang="en-US" sz="2400"/>
              <a:t> (2021) performed logistic regression to classify events</a:t>
            </a:r>
          </a:p>
          <a:p>
            <a:pPr lvl="2">
              <a:buClr>
                <a:srgbClr val="1F4E79"/>
              </a:buClr>
              <a:buFont typeface="Wingdings" pitchFamily="34" charset="0"/>
              <a:buChar char="§"/>
            </a:pPr>
            <a:r>
              <a:rPr lang="en-US" sz="2400"/>
              <a:t>Random</a:t>
            </a:r>
            <a:r>
              <a:rPr lang="en-US" sz="2400">
                <a:ea typeface="+mn-lt"/>
                <a:cs typeface="+mn-lt"/>
              </a:rPr>
              <a:t> forests for capturing non-linear relationships</a:t>
            </a:r>
          </a:p>
          <a:p>
            <a:pPr lvl="2">
              <a:buClr>
                <a:srgbClr val="1F4E79"/>
              </a:buClr>
              <a:buFont typeface="Wingdings" pitchFamily="34" charset="0"/>
              <a:buChar char="§"/>
            </a:pPr>
            <a:r>
              <a:rPr lang="en-US" sz="2400">
                <a:ea typeface="+mn-lt"/>
                <a:cs typeface="+mn-lt"/>
              </a:rPr>
              <a:t>Neural networks to enhance prediction accuracy</a:t>
            </a:r>
          </a:p>
          <a:p>
            <a:pPr>
              <a:buClr>
                <a:srgbClr val="1F4E79"/>
              </a:buClr>
            </a:pPr>
            <a:r>
              <a:rPr lang="en-US">
                <a:ea typeface="+mn-lt"/>
                <a:cs typeface="+mn-lt"/>
              </a:rPr>
              <a:t>Logistic regression revealed statistically significant predictors:</a:t>
            </a:r>
            <a:endParaRPr lang="en-US"/>
          </a:p>
          <a:p>
            <a:pPr lvl="1">
              <a:buClr>
                <a:srgbClr val="1F4E79"/>
              </a:buClr>
              <a:buFont typeface="Courier New" pitchFamily="34" charset="0"/>
              <a:buChar char="o"/>
            </a:pPr>
            <a:r>
              <a:rPr lang="en-US" sz="2400">
                <a:ea typeface="+mn-lt"/>
                <a:cs typeface="+mn-lt"/>
              </a:rPr>
              <a:t>Political instability, unemployment, and proximity to conflict zones</a:t>
            </a:r>
            <a:endParaRPr lang="en-US" sz="2400"/>
          </a:p>
          <a:p>
            <a:pPr>
              <a:buClr>
                <a:srgbClr val="1F4E79"/>
              </a:buClr>
            </a:pPr>
            <a:r>
              <a:rPr lang="en-US">
                <a:ea typeface="+mn-lt"/>
                <a:cs typeface="+mn-lt"/>
              </a:rPr>
              <a:t>Each factor increased the likelihood of an attack by 10–15% (</a:t>
            </a:r>
            <a:r>
              <a:rPr lang="en-US" err="1">
                <a:ea typeface="+mn-lt"/>
                <a:cs typeface="+mn-lt"/>
              </a:rPr>
              <a:t>Tarakji</a:t>
            </a:r>
            <a:r>
              <a:rPr lang="en-US">
                <a:ea typeface="+mn-lt"/>
                <a:cs typeface="+mn-lt"/>
              </a:rPr>
              <a:t>, 2021, p. 31)</a:t>
            </a:r>
            <a:endParaRPr lang="en-US"/>
          </a:p>
          <a:p>
            <a:pPr lvl="1">
              <a:buClr>
                <a:srgbClr val="1F4E79"/>
              </a:buClr>
              <a:buFont typeface="Courier New,monospace" pitchFamily="34" charset="0"/>
              <a:buChar char="o"/>
            </a:pPr>
            <a:r>
              <a:rPr lang="en-US" sz="2400"/>
              <a:t>Found an increase in various regions like the Middle East and South Asia (</a:t>
            </a:r>
            <a:r>
              <a:rPr lang="en-US" sz="2400" err="1"/>
              <a:t>Tarakji</a:t>
            </a:r>
            <a:r>
              <a:rPr lang="en-US" sz="2400"/>
              <a:t>, 2021, p. 56-57).</a:t>
            </a:r>
          </a:p>
          <a:p>
            <a:pPr>
              <a:buClr>
                <a:srgbClr val="1F4E79"/>
              </a:buClr>
            </a:pPr>
            <a:endParaRPr lang="en-US" sz="2000"/>
          </a:p>
        </p:txBody>
      </p:sp>
    </p:spTree>
    <p:extLst>
      <p:ext uri="{BB962C8B-B14F-4D97-AF65-F5344CB8AC3E}">
        <p14:creationId xmlns:p14="http://schemas.microsoft.com/office/powerpoint/2010/main" val="3418753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A6B7-1C04-AF3E-5C24-E233D835BDC7}"/>
              </a:ext>
            </a:extLst>
          </p:cNvPr>
          <p:cNvSpPr>
            <a:spLocks noGrp="1"/>
          </p:cNvSpPr>
          <p:nvPr>
            <p:ph type="title"/>
          </p:nvPr>
        </p:nvSpPr>
        <p:spPr/>
        <p:txBody>
          <a:bodyPr/>
          <a:lstStyle/>
          <a:p>
            <a:r>
              <a:rPr lang="en-US"/>
              <a:t>Data</a:t>
            </a:r>
          </a:p>
        </p:txBody>
      </p:sp>
      <p:sp>
        <p:nvSpPr>
          <p:cNvPr id="4" name="Content Placeholder 3">
            <a:extLst>
              <a:ext uri="{FF2B5EF4-FFF2-40B4-BE49-F238E27FC236}">
                <a16:creationId xmlns:a16="http://schemas.microsoft.com/office/drawing/2014/main" id="{C9921069-A40F-49EE-4613-E693F3AA6B29}"/>
              </a:ext>
            </a:extLst>
          </p:cNvPr>
          <p:cNvSpPr>
            <a:spLocks noGrp="1"/>
          </p:cNvSpPr>
          <p:nvPr>
            <p:ph idx="1"/>
          </p:nvPr>
        </p:nvSpPr>
        <p:spPr/>
        <p:txBody>
          <a:bodyPr/>
          <a:lstStyle/>
          <a:p>
            <a:r>
              <a:rPr lang="en-US"/>
              <a:t>The data used comes from the Global Terrorism Database 2000–2020 records. To clean the data, doubtful cases, cases with missing predictor values, outliers, and undefined categories are excluded</a:t>
            </a:r>
          </a:p>
          <a:p>
            <a:r>
              <a:rPr lang="en-US"/>
              <a:t>Variables: The predictor variables used are “attacktype1”, “region”, “weaptype1”, “targtype1”, “</a:t>
            </a:r>
            <a:r>
              <a:rPr lang="en-US" err="1"/>
              <a:t>nperps</a:t>
            </a:r>
            <a:r>
              <a:rPr lang="en-US"/>
              <a:t>”, and “suicide”. They each had their own levels/responses. Since the response variable “success” is binary the two possible outcomes are 1=successful and 0=unsuccessful </a:t>
            </a:r>
          </a:p>
        </p:txBody>
      </p:sp>
      <p:pic>
        <p:nvPicPr>
          <p:cNvPr id="1026" name="Picture 2" descr="Home">
            <a:extLst>
              <a:ext uri="{FF2B5EF4-FFF2-40B4-BE49-F238E27FC236}">
                <a16:creationId xmlns:a16="http://schemas.microsoft.com/office/drawing/2014/main" id="{EC251F7C-CA4C-AB6D-2C44-E25B0944AF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3212" y="5419725"/>
            <a:ext cx="2638425" cy="75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123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E366D2-5482-2E80-F9D0-E78DC666AFC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185EBEE-9FEA-3E7E-6CA7-EAE4A81AE824}"/>
              </a:ext>
            </a:extLst>
          </p:cNvPr>
          <p:cNvSpPr>
            <a:spLocks noGrp="1"/>
          </p:cNvSpPr>
          <p:nvPr>
            <p:ph type="ctrTitle"/>
          </p:nvPr>
        </p:nvSpPr>
        <p:spPr/>
        <p:txBody>
          <a:bodyPr/>
          <a:lstStyle/>
          <a:p>
            <a:r>
              <a:rPr lang="en-US"/>
              <a:t>Predicting the Success of Terrorist Attacks Using logistic Regression Analysis</a:t>
            </a:r>
            <a:br>
              <a:rPr lang="en-US"/>
            </a:br>
            <a:r>
              <a:rPr lang="en-US"/>
              <a:t>Part 2</a:t>
            </a:r>
          </a:p>
        </p:txBody>
      </p:sp>
      <p:sp>
        <p:nvSpPr>
          <p:cNvPr id="5" name="Subtitle 4">
            <a:extLst>
              <a:ext uri="{FF2B5EF4-FFF2-40B4-BE49-F238E27FC236}">
                <a16:creationId xmlns:a16="http://schemas.microsoft.com/office/drawing/2014/main" id="{BB28F875-18D3-C4B6-A4E7-B08BC1EF30BB}"/>
              </a:ext>
            </a:extLst>
          </p:cNvPr>
          <p:cNvSpPr>
            <a:spLocks noGrp="1"/>
          </p:cNvSpPr>
          <p:nvPr>
            <p:ph type="subTitle" idx="1"/>
          </p:nvPr>
        </p:nvSpPr>
        <p:spPr/>
        <p:txBody>
          <a:bodyPr/>
          <a:lstStyle/>
          <a:p>
            <a:r>
              <a:rPr lang="en-US"/>
              <a:t>Jaden Goodwin</a:t>
            </a:r>
            <a:endParaRPr lang="en-US" dirty="0"/>
          </a:p>
          <a:p>
            <a:r>
              <a:rPr lang="en-US" dirty="0"/>
              <a:t>STA3180</a:t>
            </a:r>
          </a:p>
        </p:txBody>
      </p:sp>
    </p:spTree>
    <p:extLst>
      <p:ext uri="{BB962C8B-B14F-4D97-AF65-F5344CB8AC3E}">
        <p14:creationId xmlns:p14="http://schemas.microsoft.com/office/powerpoint/2010/main" val="3655425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B3B3E-FD2C-C2F1-21F0-72245273B4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277EC0-0FA6-3C05-29AB-F82FD406556E}"/>
              </a:ext>
            </a:extLst>
          </p:cNvPr>
          <p:cNvSpPr>
            <a:spLocks noGrp="1"/>
          </p:cNvSpPr>
          <p:nvPr>
            <p:ph type="ctrTitle"/>
          </p:nvPr>
        </p:nvSpPr>
        <p:spPr/>
        <p:txBody>
          <a:bodyPr/>
          <a:lstStyle/>
          <a:p>
            <a:r>
              <a:rPr lang="en-US"/>
              <a:t>MEthodS</a:t>
            </a:r>
          </a:p>
        </p:txBody>
      </p:sp>
      <p:sp>
        <p:nvSpPr>
          <p:cNvPr id="3" name="Subtitle 2">
            <a:extLst>
              <a:ext uri="{FF2B5EF4-FFF2-40B4-BE49-F238E27FC236}">
                <a16:creationId xmlns:a16="http://schemas.microsoft.com/office/drawing/2014/main" id="{30ABD566-81CB-BC90-E3C5-2FF9F30F347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76779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7A3DC-0098-4452-6D5A-7B411E9B89D5}"/>
              </a:ext>
            </a:extLst>
          </p:cNvPr>
          <p:cNvSpPr>
            <a:spLocks noGrp="1"/>
          </p:cNvSpPr>
          <p:nvPr>
            <p:ph type="title"/>
          </p:nvPr>
        </p:nvSpPr>
        <p:spPr/>
        <p:txBody>
          <a:bodyPr/>
          <a:lstStyle/>
          <a:p>
            <a:r>
              <a:rPr lang="en-US"/>
              <a:t>Methods: Analysis</a:t>
            </a:r>
          </a:p>
        </p:txBody>
      </p:sp>
      <p:sp>
        <p:nvSpPr>
          <p:cNvPr id="3" name="Content Placeholder 2">
            <a:extLst>
              <a:ext uri="{FF2B5EF4-FFF2-40B4-BE49-F238E27FC236}">
                <a16:creationId xmlns:a16="http://schemas.microsoft.com/office/drawing/2014/main" id="{D937D82F-A464-0A10-999D-9C9297EF41F9}"/>
              </a:ext>
            </a:extLst>
          </p:cNvPr>
          <p:cNvSpPr>
            <a:spLocks noGrp="1"/>
          </p:cNvSpPr>
          <p:nvPr>
            <p:ph idx="1"/>
          </p:nvPr>
        </p:nvSpPr>
        <p:spPr/>
        <p:txBody>
          <a:bodyPr>
            <a:normAutofit fontScale="85000" lnSpcReduction="20000"/>
          </a:bodyPr>
          <a:lstStyle/>
          <a:p>
            <a:r>
              <a:rPr lang="en-US"/>
              <a:t>Logistic Regression Model: the primary modeling method with 5% alpha level to fit binary nature of the response </a:t>
            </a:r>
          </a:p>
          <a:p>
            <a:r>
              <a:rPr lang="en-US"/>
              <a:t>AIC Stepwise Selection: AIC helps determine the best variable combination for fitness and complexity</a:t>
            </a:r>
          </a:p>
          <a:p>
            <a:r>
              <a:rPr lang="en-US"/>
              <a:t>K-fold Cross Validation: cross validation model with k=10 helps prevent overfitting </a:t>
            </a:r>
          </a:p>
          <a:p>
            <a:r>
              <a:rPr lang="en-US"/>
              <a:t>Confusion Matrix: the confusion matrix helps determine the sensitivity and specificity of the prediction model </a:t>
            </a:r>
          </a:p>
          <a:p>
            <a:r>
              <a:rPr lang="en-US"/>
              <a:t>ROC Curve and AUC: the ROC curve helps to visualize and analyze model performance across different classification thresholds and the AUC measures the overall performance of the binary classification model</a:t>
            </a:r>
          </a:p>
          <a:p>
            <a:r>
              <a:rPr lang="en-US"/>
              <a:t>Youden’s J-Statistic: this method attempts to balance the sensitivity and specificity of the model and is determining the optimal classification threshold</a:t>
            </a:r>
          </a:p>
          <a:p>
            <a:endParaRPr lang="en-US"/>
          </a:p>
        </p:txBody>
      </p:sp>
    </p:spTree>
    <p:extLst>
      <p:ext uri="{BB962C8B-B14F-4D97-AF65-F5344CB8AC3E}">
        <p14:creationId xmlns:p14="http://schemas.microsoft.com/office/powerpoint/2010/main" val="126505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43F3-4A23-128B-A268-3D44EA20A31E}"/>
              </a:ext>
            </a:extLst>
          </p:cNvPr>
          <p:cNvSpPr>
            <a:spLocks noGrp="1"/>
          </p:cNvSpPr>
          <p:nvPr>
            <p:ph type="ctrTitle"/>
          </p:nvPr>
        </p:nvSpPr>
        <p:spPr/>
        <p:txBody>
          <a:bodyPr/>
          <a:lstStyle/>
          <a:p>
            <a:r>
              <a:rPr lang="en-US"/>
              <a:t>Results</a:t>
            </a:r>
          </a:p>
        </p:txBody>
      </p:sp>
      <p:sp>
        <p:nvSpPr>
          <p:cNvPr id="3" name="Subtitle 2">
            <a:extLst>
              <a:ext uri="{FF2B5EF4-FFF2-40B4-BE49-F238E27FC236}">
                <a16:creationId xmlns:a16="http://schemas.microsoft.com/office/drawing/2014/main" id="{21775CF0-F5D1-467C-9211-E295C7DF062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99229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38C95473D9DE4B9CE7C6B1439F3D89" ma:contentTypeVersion="12" ma:contentTypeDescription="Create a new document." ma:contentTypeScope="" ma:versionID="18d7666b20bbd5bb918c085f27d44041">
  <xsd:schema xmlns:xsd="http://www.w3.org/2001/XMLSchema" xmlns:xs="http://www.w3.org/2001/XMLSchema" xmlns:p="http://schemas.microsoft.com/office/2006/metadata/properties" xmlns:ns3="65366041-cc31-4bd8-a3d2-4065c031123e" xmlns:ns4="ae61f358-500f-43f2-b368-43f2c5d6b1b9" targetNamespace="http://schemas.microsoft.com/office/2006/metadata/properties" ma:root="true" ma:fieldsID="917e939ec6509612064c5f0c2c5871e4" ns3:_="" ns4:_="">
    <xsd:import namespace="65366041-cc31-4bd8-a3d2-4065c031123e"/>
    <xsd:import namespace="ae61f358-500f-43f2-b368-43f2c5d6b1b9"/>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element ref="ns3:MediaServiceDateTaken" minOccurs="0"/>
                <xsd:element ref="ns3:MediaServiceSystem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366041-cc31-4bd8-a3d2-4065c03112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e61f358-500f-43f2-b368-43f2c5d6b1b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65366041-cc31-4bd8-a3d2-4065c031123e" xsi:nil="true"/>
  </documentManagement>
</p:properties>
</file>

<file path=customXml/itemProps1.xml><?xml version="1.0" encoding="utf-8"?>
<ds:datastoreItem xmlns:ds="http://schemas.openxmlformats.org/officeDocument/2006/customXml" ds:itemID="{8914B198-0430-454C-9598-3EEE981185EB}">
  <ds:schemaRefs>
    <ds:schemaRef ds:uri="65366041-cc31-4bd8-a3d2-4065c031123e"/>
    <ds:schemaRef ds:uri="ae61f358-500f-43f2-b368-43f2c5d6b1b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4BB3213-4C6A-4EEF-874C-FB733FDB25CB}">
  <ds:schemaRefs>
    <ds:schemaRef ds:uri="http://schemas.microsoft.com/sharepoint/v3/contenttype/forms"/>
  </ds:schemaRefs>
</ds:datastoreItem>
</file>

<file path=customXml/itemProps3.xml><?xml version="1.0" encoding="utf-8"?>
<ds:datastoreItem xmlns:ds="http://schemas.openxmlformats.org/officeDocument/2006/customXml" ds:itemID="{9E6876C5-9F68-4FAB-960C-B0B738330AE5}">
  <ds:schemaRefs>
    <ds:schemaRef ds:uri="http://purl.org/dc/elements/1.1/"/>
    <ds:schemaRef ds:uri="65366041-cc31-4bd8-a3d2-4065c031123e"/>
    <ds:schemaRef ds:uri="http://schemas.openxmlformats.org/package/2006/metadata/core-properties"/>
    <ds:schemaRef ds:uri="ae61f358-500f-43f2-b368-43f2c5d6b1b9"/>
    <ds:schemaRef ds:uri="http://schemas.microsoft.com/office/2006/metadata/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World country report presentation</Template>
  <TotalTime>0</TotalTime>
  <Words>2242</Words>
  <Application>Microsoft Office PowerPoint</Application>
  <PresentationFormat>Custom</PresentationFormat>
  <Paragraphs>267</Paragraphs>
  <Slides>27</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Aptos</vt:lpstr>
      <vt:lpstr>Arial</vt:lpstr>
      <vt:lpstr>Century Gothic</vt:lpstr>
      <vt:lpstr>Courier New</vt:lpstr>
      <vt:lpstr>Courier New,monospace</vt:lpstr>
      <vt:lpstr>Helvetica Neue</vt:lpstr>
      <vt:lpstr>Times New Roman</vt:lpstr>
      <vt:lpstr>Wingdings</vt:lpstr>
      <vt:lpstr>World country report presentation</vt:lpstr>
      <vt:lpstr>Predicting the Success of Terrorist Attacks Using logistic Regression Analysis</vt:lpstr>
      <vt:lpstr>Introduction</vt:lpstr>
      <vt:lpstr>LITERATURE REVIEW</vt:lpstr>
      <vt:lpstr>LITERATURE REVIEW </vt:lpstr>
      <vt:lpstr>Data</vt:lpstr>
      <vt:lpstr>Predicting the Success of Terrorist Attacks Using logistic Regression Analysis Part 2</vt:lpstr>
      <vt:lpstr>MEthodS</vt:lpstr>
      <vt:lpstr>Methods: Analysis</vt:lpstr>
      <vt:lpstr>Results</vt:lpstr>
      <vt:lpstr>Logistic Regression</vt:lpstr>
      <vt:lpstr>Logistic Regression</vt:lpstr>
      <vt:lpstr>Test Data Confusion Matrix</vt:lpstr>
      <vt:lpstr>Test Data Confusion Matrix</vt:lpstr>
      <vt:lpstr>Cross-Validated Data</vt:lpstr>
      <vt:lpstr>Cross-Validated Data</vt:lpstr>
      <vt:lpstr>ROC Curve</vt:lpstr>
      <vt:lpstr>Optimal Threshold</vt:lpstr>
      <vt:lpstr>Optimal Threshold</vt:lpstr>
      <vt:lpstr>Conclusions</vt:lpstr>
      <vt:lpstr>Conclusions - Geography</vt:lpstr>
      <vt:lpstr>Conclusions - Geography</vt:lpstr>
      <vt:lpstr>Conclusions - Geography</vt:lpstr>
      <vt:lpstr>Conclusions - Target</vt:lpstr>
      <vt:lpstr>Conclusions - Target</vt:lpstr>
      <vt:lpstr>Conclusions - Target</vt:lpstr>
      <vt:lpstr>Conclusions - Models</vt:lpstr>
      <vt:lpstr>Limitations – J Statistic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Fisher, Hannah M.</dc:creator>
  <cp:lastModifiedBy>Jade Goodwin</cp:lastModifiedBy>
  <cp:revision>2</cp:revision>
  <dcterms:created xsi:type="dcterms:W3CDTF">2025-04-20T15:23:19Z</dcterms:created>
  <dcterms:modified xsi:type="dcterms:W3CDTF">2025-05-30T15:50:00Z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0x010100BC38C95473D9DE4B9CE7C6B1439F3D89</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