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67" r:id="rId7"/>
    <p:sldId id="277" r:id="rId8"/>
    <p:sldId id="289" r:id="rId9"/>
    <p:sldId id="290" r:id="rId10"/>
    <p:sldId id="292" r:id="rId11"/>
    <p:sldId id="294" r:id="rId12"/>
    <p:sldId id="288" r:id="rId13"/>
    <p:sldId id="295" r:id="rId14"/>
    <p:sldId id="283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26EAA1-0DFD-C295-E0F8-500F2BBFD8FA}" v="76" dt="2023-07-30T19:25:57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3866" autoAdjust="0"/>
  </p:normalViewPr>
  <p:slideViewPr>
    <p:cSldViewPr>
      <p:cViewPr varScale="1">
        <p:scale>
          <a:sx n="94" d="100"/>
          <a:sy n="94" d="100"/>
        </p:scale>
        <p:origin x="1312" y="28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de Gosar" userId="S::u1437978@umail.utah.edu::9d58b7bd-7f6c-4b6f-83a4-441059a5e0da" providerId="AD" clId="Web-{8326EAA1-0DFD-C295-E0F8-500F2BBFD8FA}"/>
    <pc:docChg chg="modSld">
      <pc:chgData name="Jade Gosar" userId="S::u1437978@umail.utah.edu::9d58b7bd-7f6c-4b6f-83a4-441059a5e0da" providerId="AD" clId="Web-{8326EAA1-0DFD-C295-E0F8-500F2BBFD8FA}" dt="2023-07-30T19:25:57.310" v="75" actId="20577"/>
      <pc:docMkLst>
        <pc:docMk/>
      </pc:docMkLst>
      <pc:sldChg chg="modSp">
        <pc:chgData name="Jade Gosar" userId="S::u1437978@umail.utah.edu::9d58b7bd-7f6c-4b6f-83a4-441059a5e0da" providerId="AD" clId="Web-{8326EAA1-0DFD-C295-E0F8-500F2BBFD8FA}" dt="2023-07-30T19:25:57.310" v="75" actId="20577"/>
        <pc:sldMkLst>
          <pc:docMk/>
          <pc:sldMk cId="1440534022" sldId="292"/>
        </pc:sldMkLst>
        <pc:spChg chg="mod">
          <ac:chgData name="Jade Gosar" userId="S::u1437978@umail.utah.edu::9d58b7bd-7f6c-4b6f-83a4-441059a5e0da" providerId="AD" clId="Web-{8326EAA1-0DFD-C295-E0F8-500F2BBFD8FA}" dt="2023-07-30T19:25:57.310" v="75" actId="20577"/>
          <ac:spMkLst>
            <pc:docMk/>
            <pc:sldMk cId="1440534022" sldId="292"/>
            <ac:spMk id="3" creationId="{5CE230D1-3F38-381E-6B2C-18081294C40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7/30/2023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7/30/2023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7/30/2023</a:t>
            </a:fld>
            <a:endParaRPr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7/30/2023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7/30/2023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7/30/2023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7/30/2023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7/30/2023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7/30/2023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7/30/2023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7/30/2023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7/30/2023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7/30/2023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7/30/2023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apparchitecture/definition/object-oriented-programming-OOP?Offer=abt_pubpro_AI-Insider" TargetMode="External"/><Relationship Id="rId7" Type="http://schemas.openxmlformats.org/officeDocument/2006/relationships/hyperlink" Target="https://docs.swift.org/swift-book/documentation/the-swift-programming-language/errorhandling/" TargetMode="External"/><Relationship Id="rId2" Type="http://schemas.openxmlformats.org/officeDocument/2006/relationships/hyperlink" Target="https://hoteltechreport.com/news/recipe-management-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pximpact.com/knowledge-hub/insights/ethical-data-collection/" TargetMode="External"/><Relationship Id="rId5" Type="http://schemas.openxmlformats.org/officeDocument/2006/relationships/hyperlink" Target="https://www.isaca.org/resources/isaca-journal/issues/2016/volume-6/an-ethical-approach-to-data-privacy-protection" TargetMode="External"/><Relationship Id="rId4" Type="http://schemas.openxmlformats.org/officeDocument/2006/relationships/hyperlink" Target="https://www.prepbytes.com/blog/python/crud-operations-in-python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144" y="-233363"/>
            <a:ext cx="9327668" cy="1223963"/>
          </a:xfrm>
        </p:spPr>
        <p:txBody>
          <a:bodyPr>
            <a:normAutofit/>
          </a:bodyPr>
          <a:lstStyle/>
          <a:p>
            <a:r>
              <a:rPr lang="en-US" sz="5400" b="1" dirty="0"/>
              <a:t>Recipe Creator and Manager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sz="half" idx="1"/>
          </p:nvPr>
        </p:nvSpPr>
        <p:spPr>
          <a:xfrm>
            <a:off x="1141412" y="2770051"/>
            <a:ext cx="5410200" cy="33985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JADE GOSAR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OKECHUKWU AGOMUO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MELANIEANTHONY VADAKKEPEEDIKA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143000"/>
            <a:ext cx="4677444" cy="5263388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845093" y="1528909"/>
            <a:ext cx="3463297" cy="83329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Presented By</a:t>
            </a:r>
            <a:endParaRPr lang="en-US" sz="4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60612" y="2590800"/>
            <a:ext cx="3961723" cy="83329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Group 14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91895" y="152400"/>
            <a:ext cx="10742929" cy="965200"/>
          </a:xfrm>
        </p:spPr>
        <p:txBody>
          <a:bodyPr>
            <a:normAutofit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30D1-3F38-381E-6B2C-18081294C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295400"/>
            <a:ext cx="10360501" cy="4868669"/>
          </a:xfrm>
        </p:spPr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https://hoteltechreport.com/news/recipe-management-software</a:t>
            </a:r>
            <a:endParaRPr lang="en-US" dirty="0"/>
          </a:p>
          <a:p>
            <a:r>
              <a:rPr lang="en-US" dirty="0">
                <a:hlinkClick r:id="rId3"/>
              </a:rPr>
              <a:t>https://www.techtarget.com/searchapparchitecture/definition/object-oriented-programming-OOP?Offer=abt_pubpro_AI-Insider</a:t>
            </a:r>
            <a:endParaRPr lang="en-US" dirty="0"/>
          </a:p>
          <a:p>
            <a:r>
              <a:rPr lang="en-US" dirty="0">
                <a:hlinkClick r:id="rId4"/>
              </a:rPr>
              <a:t>https://www.prepbytes.com/blog/python/crud-operations-in-python/</a:t>
            </a:r>
            <a:endParaRPr lang="en-US" dirty="0"/>
          </a:p>
          <a:p>
            <a:r>
              <a:rPr lang="en-US" dirty="0">
                <a:hlinkClick r:id="rId5"/>
              </a:rPr>
              <a:t>https://www.isaca.org/resources/isaca-journal/issues/2016/volume-6/an-ethical-approach-to-data-privacy-protection</a:t>
            </a:r>
            <a:endParaRPr lang="en-US" dirty="0"/>
          </a:p>
          <a:p>
            <a:r>
              <a:rPr lang="en-US" dirty="0">
                <a:hlinkClick r:id="rId6"/>
              </a:rPr>
              <a:t>https://www.tpximpact.com/knowledge-hub/insights/ethical-data-collection/</a:t>
            </a:r>
            <a:endParaRPr lang="en-US" dirty="0"/>
          </a:p>
          <a:p>
            <a:r>
              <a:rPr lang="en-US" dirty="0">
                <a:hlinkClick r:id="rId7"/>
              </a:rPr>
              <a:t>https://docs.swift.org/swift-book/documentation/the-swift-programming-language/errorhandling/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6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14719" y="3043237"/>
            <a:ext cx="5104131" cy="1223963"/>
          </a:xfrm>
        </p:spPr>
        <p:txBody>
          <a:bodyPr>
            <a:noAutofit/>
          </a:bodyPr>
          <a:lstStyle/>
          <a:p>
            <a:r>
              <a:rPr lang="en-US" sz="6000" dirty="0"/>
              <a:t>Thank You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EBC7101A-9D20-7D5E-6C34-FB33386A4C2B}"/>
              </a:ext>
            </a:extLst>
          </p:cNvPr>
          <p:cNvSpPr txBox="1">
            <a:spLocks/>
          </p:cNvSpPr>
          <p:nvPr/>
        </p:nvSpPr>
        <p:spPr>
          <a:xfrm>
            <a:off x="1103550" y="1371600"/>
            <a:ext cx="10591165" cy="47244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000" dirty="0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AFAD91DA-92ED-4D9A-F527-D243B69F3B71}"/>
              </a:ext>
            </a:extLst>
          </p:cNvPr>
          <p:cNvSpPr txBox="1">
            <a:spLocks/>
          </p:cNvSpPr>
          <p:nvPr/>
        </p:nvSpPr>
        <p:spPr>
          <a:xfrm>
            <a:off x="1255950" y="1524000"/>
            <a:ext cx="10591165" cy="47244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489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1" y="0"/>
            <a:ext cx="10360501" cy="995363"/>
          </a:xfrm>
        </p:spPr>
        <p:txBody>
          <a:bodyPr>
            <a:normAutofit/>
          </a:bodyPr>
          <a:lstStyle/>
          <a:p>
            <a:r>
              <a:rPr lang="en-US" sz="5400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1" y="1219200"/>
            <a:ext cx="10360501" cy="5029200"/>
          </a:xfrm>
        </p:spPr>
        <p:txBody>
          <a:bodyPr>
            <a:noAutofit/>
          </a:bodyPr>
          <a:lstStyle/>
          <a:p>
            <a:r>
              <a:rPr lang="en-US" dirty="0"/>
              <a:t>Definition of a Recipe Creator and Manager </a:t>
            </a:r>
          </a:p>
          <a:p>
            <a:r>
              <a:rPr lang="en-US" dirty="0"/>
              <a:t>Approach to the Project</a:t>
            </a:r>
          </a:p>
          <a:p>
            <a:r>
              <a:rPr lang="en-US" dirty="0"/>
              <a:t>Database/CRUD implementation</a:t>
            </a:r>
          </a:p>
          <a:p>
            <a:r>
              <a:rPr lang="en-US" dirty="0"/>
              <a:t>Object Oriented Programming (OOP)</a:t>
            </a:r>
          </a:p>
          <a:p>
            <a:r>
              <a:rPr lang="en-US" dirty="0"/>
              <a:t>Ethical Considerations and Critical Thinking</a:t>
            </a:r>
          </a:p>
          <a:p>
            <a:r>
              <a:rPr lang="en-US" dirty="0"/>
              <a:t>Database Design – Entity Relationship Diagram</a:t>
            </a:r>
          </a:p>
          <a:p>
            <a:r>
              <a:rPr lang="en-US" dirty="0"/>
              <a:t>Demo (With PyCharm)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84638" y="-3629"/>
            <a:ext cx="10742929" cy="1117600"/>
          </a:xfrm>
        </p:spPr>
        <p:txBody>
          <a:bodyPr>
            <a:normAutofit/>
          </a:bodyPr>
          <a:lstStyle/>
          <a:p>
            <a:r>
              <a:rPr lang="en-US" sz="5400" dirty="0"/>
              <a:t>Recipe Creator and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30D1-3F38-381E-6B2C-18081294C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recipe creator and manager is a program that can be used to create, store, organize and manage recipes</a:t>
            </a:r>
          </a:p>
          <a:p>
            <a:r>
              <a:rPr lang="en-US" dirty="0"/>
              <a:t>It comprises features the that allow users to add new recipes, categorize them, and also search for recipes based on ingredients or categories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91895" y="152400"/>
            <a:ext cx="10742929" cy="965200"/>
          </a:xfrm>
        </p:spPr>
        <p:txBody>
          <a:bodyPr>
            <a:normAutofit/>
          </a:bodyPr>
          <a:lstStyle/>
          <a:p>
            <a:r>
              <a:rPr lang="en-US" sz="5400" dirty="0"/>
              <a:t>Approach to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30D1-3F38-381E-6B2C-18081294C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Python reads data from a flat csv file into the database</a:t>
            </a:r>
          </a:p>
          <a:p>
            <a:r>
              <a:rPr lang="en-US" sz="3200" dirty="0"/>
              <a:t>Recipe, ingredients, and user data stored in three tables</a:t>
            </a:r>
          </a:p>
          <a:p>
            <a:r>
              <a:rPr lang="en-US" dirty="0"/>
              <a:t>Applied Object Oriented Programming (OOP)</a:t>
            </a:r>
          </a:p>
          <a:p>
            <a:r>
              <a:rPr lang="en-US" dirty="0"/>
              <a:t>Implemented CRUD (Create, Read, Update, Delete) operations</a:t>
            </a:r>
          </a:p>
          <a:p>
            <a:r>
              <a:rPr lang="en-US" dirty="0"/>
              <a:t>Error Handling to deal with potential errors gracefully</a:t>
            </a:r>
          </a:p>
          <a:p>
            <a:r>
              <a:rPr lang="en-US" dirty="0"/>
              <a:t>Menu-driven interface for user interaction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0186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91895" y="152400"/>
            <a:ext cx="10742929" cy="965200"/>
          </a:xfrm>
        </p:spPr>
        <p:txBody>
          <a:bodyPr>
            <a:normAutofit/>
          </a:bodyPr>
          <a:lstStyle/>
          <a:p>
            <a:r>
              <a:rPr lang="en-US" sz="5400" dirty="0"/>
              <a:t>Database/CRUD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30D1-3F38-381E-6B2C-18081294C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SQLite, a lightweight relational database used to store data</a:t>
            </a:r>
          </a:p>
          <a:p>
            <a:r>
              <a:rPr lang="en-US" dirty="0"/>
              <a:t>Functions defined for each CRUD (Create, Read, Update, Delete) operation </a:t>
            </a:r>
          </a:p>
        </p:txBody>
      </p:sp>
    </p:spTree>
    <p:extLst>
      <p:ext uri="{BB962C8B-B14F-4D97-AF65-F5344CB8AC3E}">
        <p14:creationId xmlns:p14="http://schemas.microsoft.com/office/powerpoint/2010/main" val="276584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91895" y="152400"/>
            <a:ext cx="10742929" cy="965200"/>
          </a:xfrm>
        </p:spPr>
        <p:txBody>
          <a:bodyPr>
            <a:normAutofit/>
          </a:bodyPr>
          <a:lstStyle/>
          <a:p>
            <a:r>
              <a:rPr lang="en-US" sz="5400" dirty="0"/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30D1-3F38-381E-6B2C-18081294C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Created classes for Recipe, Ingredient and User with appropriate attributes and methods related to each class’ respective entity</a:t>
            </a:r>
          </a:p>
          <a:p>
            <a:r>
              <a:rPr lang="en-US" dirty="0"/>
              <a:t>Ingredients class inherits attributes from Recipe</a:t>
            </a:r>
          </a:p>
        </p:txBody>
      </p:sp>
    </p:spTree>
    <p:extLst>
      <p:ext uri="{BB962C8B-B14F-4D97-AF65-F5344CB8AC3E}">
        <p14:creationId xmlns:p14="http://schemas.microsoft.com/office/powerpoint/2010/main" val="59242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91895" y="152400"/>
            <a:ext cx="10742929" cy="96520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Ethical Considerations &amp; Critical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30D1-3F38-381E-6B2C-18081294C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To ensure privacy and security of user data, we incorporated critical thinking and addressed several ethical considerations, such as:</a:t>
            </a:r>
          </a:p>
          <a:p>
            <a:pPr lvl="1"/>
            <a:r>
              <a:rPr lang="en-US" dirty="0"/>
              <a:t>User Consent – safeguards in place to protect user intentions</a:t>
            </a:r>
          </a:p>
          <a:p>
            <a:pPr lvl="1"/>
            <a:r>
              <a:rPr lang="en-US" dirty="0"/>
              <a:t>Data Privacy – hence the use of a database</a:t>
            </a:r>
          </a:p>
          <a:p>
            <a:pPr lvl="1"/>
            <a:r>
              <a:rPr lang="en-US" dirty="0"/>
              <a:t>User-friendly Interface – enabling user interaction and navigation </a:t>
            </a:r>
          </a:p>
          <a:p>
            <a:pPr lvl="1"/>
            <a:r>
              <a:rPr lang="en-US" dirty="0"/>
              <a:t>Error Handling – to gracefully handle potential exceptions</a:t>
            </a:r>
          </a:p>
          <a:p>
            <a:pPr marL="608965" lvl="1" indent="-231140"/>
            <a:r>
              <a:rPr lang="en-US">
                <a:ea typeface="Calibri"/>
                <a:cs typeface="Calibri"/>
              </a:rPr>
              <a:t>Deletion confirmation – prompts user to confirm before deletion</a:t>
            </a:r>
          </a:p>
          <a:p>
            <a:pPr marL="608965" lvl="1" indent="-231140"/>
            <a:r>
              <a:rPr lang="en-US" dirty="0">
                <a:ea typeface="Calibri"/>
                <a:cs typeface="Calibri"/>
              </a:rPr>
              <a:t>User management – id created by user, can only delete if </a:t>
            </a:r>
            <a:r>
              <a:rPr lang="en-US">
                <a:ea typeface="Calibri"/>
                <a:cs typeface="Calibri"/>
              </a:rPr>
              <a:t>id # is </a:t>
            </a:r>
            <a:r>
              <a:rPr lang="en-US" dirty="0">
                <a:ea typeface="Calibri"/>
                <a:cs typeface="Calibri"/>
              </a:rPr>
              <a:t>known</a:t>
            </a:r>
          </a:p>
        </p:txBody>
      </p:sp>
    </p:spTree>
    <p:extLst>
      <p:ext uri="{BB962C8B-B14F-4D97-AF65-F5344CB8AC3E}">
        <p14:creationId xmlns:p14="http://schemas.microsoft.com/office/powerpoint/2010/main" val="144053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91895" y="152400"/>
            <a:ext cx="10742929" cy="965200"/>
          </a:xfrm>
        </p:spPr>
        <p:txBody>
          <a:bodyPr>
            <a:normAutofit/>
          </a:bodyPr>
          <a:lstStyle/>
          <a:p>
            <a:r>
              <a:rPr lang="en-US" sz="5400" dirty="0"/>
              <a:t>Database Entity Relationship Diagram</a:t>
            </a:r>
          </a:p>
        </p:txBody>
      </p:sp>
      <p:pic>
        <p:nvPicPr>
          <p:cNvPr id="2056" name="Picture 8" descr="https://documents.lucid.app/documents/31975fc3-5082-4677-a774-7546062271ff/pages/0_0?a=284&amp;x=3&amp;y=-2&amp;w=813&amp;h=493&amp;store=1&amp;accept=image%2F*&amp;auth=LCA%208b31fa76810c5ebc0e36a7144873766a55f017102fa1277d5a53da030ca198ac-ts%3D1690639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2" y="1447800"/>
            <a:ext cx="7901526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45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99012" y="2890837"/>
            <a:ext cx="4951733" cy="1223963"/>
          </a:xfrm>
        </p:spPr>
        <p:txBody>
          <a:bodyPr>
            <a:noAutofit/>
          </a:bodyPr>
          <a:lstStyle/>
          <a:p>
            <a:r>
              <a:rPr lang="en-US" sz="6600" dirty="0"/>
              <a:t>Demo</a:t>
            </a:r>
            <a:br>
              <a:rPr lang="en-US" sz="6600" dirty="0"/>
            </a:br>
            <a:r>
              <a:rPr lang="en-US" dirty="0">
                <a:latin typeface="Brush Script MT" panose="03060802040406070304" pitchFamily="66" charset="0"/>
              </a:rPr>
              <a:t>With </a:t>
            </a:r>
            <a:r>
              <a:rPr lang="en-US" dirty="0" err="1">
                <a:latin typeface="Brush Script MT" panose="03060802040406070304" pitchFamily="66" charset="0"/>
              </a:rPr>
              <a:t>PyCharm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EBC7101A-9D20-7D5E-6C34-FB33386A4C2B}"/>
              </a:ext>
            </a:extLst>
          </p:cNvPr>
          <p:cNvSpPr txBox="1">
            <a:spLocks/>
          </p:cNvSpPr>
          <p:nvPr/>
        </p:nvSpPr>
        <p:spPr>
          <a:xfrm>
            <a:off x="1103548" y="1528763"/>
            <a:ext cx="10591165" cy="47244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9778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3354</TotalTime>
  <Words>387</Words>
  <Application>Microsoft Office PowerPoint</Application>
  <PresentationFormat>Custom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Tech 16x9</vt:lpstr>
      <vt:lpstr>Recipe Creator and Manager</vt:lpstr>
      <vt:lpstr>Agenda</vt:lpstr>
      <vt:lpstr>Recipe Creator and Manager</vt:lpstr>
      <vt:lpstr>Approach to the Project</vt:lpstr>
      <vt:lpstr>Database/CRUD implementation</vt:lpstr>
      <vt:lpstr>Object Oriented Programming</vt:lpstr>
      <vt:lpstr>Ethical Considerations &amp; Critical Thinking</vt:lpstr>
      <vt:lpstr>Database Entity Relationship Diagram</vt:lpstr>
      <vt:lpstr>Demo With PyCharm </vt:lpstr>
      <vt:lpstr>References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Regulatory Changes and the DBA</dc:title>
  <dc:creator>M. L.</dc:creator>
  <cp:lastModifiedBy>Okechukwu Agomuo</cp:lastModifiedBy>
  <cp:revision>86</cp:revision>
  <dcterms:created xsi:type="dcterms:W3CDTF">2023-07-23T18:04:38Z</dcterms:created>
  <dcterms:modified xsi:type="dcterms:W3CDTF">2023-07-30T19:25:57Z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