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861E51-BE78-47E7-BD29-F30C0ACDCE29}" v="5" dt="2024-06-20T16:21:55.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38" d="100"/>
          <a:sy n="138" d="100"/>
        </p:scale>
        <p:origin x="834"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e Hodge [KDHE]" userId="999474b9-a161-4d8c-8e75-da614bb21121" providerId="ADAL" clId="{17861E51-BE78-47E7-BD29-F30C0ACDCE29}"/>
    <pc:docChg chg="undo custSel addSld delSld modSld">
      <pc:chgData name="Jade Hodge [KDHE]" userId="999474b9-a161-4d8c-8e75-da614bb21121" providerId="ADAL" clId="{17861E51-BE78-47E7-BD29-F30C0ACDCE29}" dt="2024-06-20T16:38:34.394" v="280" actId="1076"/>
      <pc:docMkLst>
        <pc:docMk/>
      </pc:docMkLst>
      <pc:sldChg chg="del">
        <pc:chgData name="Jade Hodge [KDHE]" userId="999474b9-a161-4d8c-8e75-da614bb21121" providerId="ADAL" clId="{17861E51-BE78-47E7-BD29-F30C0ACDCE29}" dt="2024-06-20T16:20:04.595" v="97" actId="47"/>
        <pc:sldMkLst>
          <pc:docMk/>
          <pc:sldMk cId="0" sldId="256"/>
        </pc:sldMkLst>
      </pc:sldChg>
      <pc:sldChg chg="modSp mod">
        <pc:chgData name="Jade Hodge [KDHE]" userId="999474b9-a161-4d8c-8e75-da614bb21121" providerId="ADAL" clId="{17861E51-BE78-47E7-BD29-F30C0ACDCE29}" dt="2024-06-20T16:38:34.394" v="280" actId="1076"/>
        <pc:sldMkLst>
          <pc:docMk/>
          <pc:sldMk cId="0" sldId="257"/>
        </pc:sldMkLst>
        <pc:spChg chg="mod">
          <ac:chgData name="Jade Hodge [KDHE]" userId="999474b9-a161-4d8c-8e75-da614bb21121" providerId="ADAL" clId="{17861E51-BE78-47E7-BD29-F30C0ACDCE29}" dt="2024-06-20T16:38:34.394" v="280" actId="1076"/>
          <ac:spMkLst>
            <pc:docMk/>
            <pc:sldMk cId="0" sldId="257"/>
            <ac:spMk id="3" creationId="{00000000-0000-0000-0000-000000000000}"/>
          </ac:spMkLst>
        </pc:spChg>
      </pc:sldChg>
      <pc:sldChg chg="modSp mod">
        <pc:chgData name="Jade Hodge [KDHE]" userId="999474b9-a161-4d8c-8e75-da614bb21121" providerId="ADAL" clId="{17861E51-BE78-47E7-BD29-F30C0ACDCE29}" dt="2024-06-20T16:18:17.725" v="1" actId="27636"/>
        <pc:sldMkLst>
          <pc:docMk/>
          <pc:sldMk cId="0" sldId="260"/>
        </pc:sldMkLst>
        <pc:spChg chg="mod">
          <ac:chgData name="Jade Hodge [KDHE]" userId="999474b9-a161-4d8c-8e75-da614bb21121" providerId="ADAL" clId="{17861E51-BE78-47E7-BD29-F30C0ACDCE29}" dt="2024-06-20T16:18:17.725" v="1" actId="27636"/>
          <ac:spMkLst>
            <pc:docMk/>
            <pc:sldMk cId="0" sldId="260"/>
            <ac:spMk id="3" creationId="{00000000-0000-0000-0000-000000000000}"/>
          </ac:spMkLst>
        </pc:spChg>
      </pc:sldChg>
      <pc:sldChg chg="modSp mod">
        <pc:chgData name="Jade Hodge [KDHE]" userId="999474b9-a161-4d8c-8e75-da614bb21121" providerId="ADAL" clId="{17861E51-BE78-47E7-BD29-F30C0ACDCE29}" dt="2024-06-20T16:33:31.018" v="193" actId="20577"/>
        <pc:sldMkLst>
          <pc:docMk/>
          <pc:sldMk cId="0" sldId="261"/>
        </pc:sldMkLst>
        <pc:spChg chg="mod">
          <ac:chgData name="Jade Hodge [KDHE]" userId="999474b9-a161-4d8c-8e75-da614bb21121" providerId="ADAL" clId="{17861E51-BE78-47E7-BD29-F30C0ACDCE29}" dt="2024-06-20T16:33:31.018" v="193" actId="20577"/>
          <ac:spMkLst>
            <pc:docMk/>
            <pc:sldMk cId="0" sldId="261"/>
            <ac:spMk id="3" creationId="{00000000-0000-0000-0000-000000000000}"/>
          </ac:spMkLst>
        </pc:spChg>
      </pc:sldChg>
      <pc:sldChg chg="modSp mod">
        <pc:chgData name="Jade Hodge [KDHE]" userId="999474b9-a161-4d8c-8e75-da614bb21121" providerId="ADAL" clId="{17861E51-BE78-47E7-BD29-F30C0ACDCE29}" dt="2024-06-20T16:23:08.943" v="178" actId="1076"/>
        <pc:sldMkLst>
          <pc:docMk/>
          <pc:sldMk cId="0" sldId="263"/>
        </pc:sldMkLst>
        <pc:spChg chg="mod">
          <ac:chgData name="Jade Hodge [KDHE]" userId="999474b9-a161-4d8c-8e75-da614bb21121" providerId="ADAL" clId="{17861E51-BE78-47E7-BD29-F30C0ACDCE29}" dt="2024-06-20T16:23:08.943" v="178" actId="1076"/>
          <ac:spMkLst>
            <pc:docMk/>
            <pc:sldMk cId="0" sldId="263"/>
            <ac:spMk id="2" creationId="{00000000-0000-0000-0000-000000000000}"/>
          </ac:spMkLst>
        </pc:spChg>
        <pc:spChg chg="mod">
          <ac:chgData name="Jade Hodge [KDHE]" userId="999474b9-a161-4d8c-8e75-da614bb21121" providerId="ADAL" clId="{17861E51-BE78-47E7-BD29-F30C0ACDCE29}" dt="2024-06-20T16:23:06.379" v="177" actId="1076"/>
          <ac:spMkLst>
            <pc:docMk/>
            <pc:sldMk cId="0" sldId="263"/>
            <ac:spMk id="3" creationId="{00000000-0000-0000-0000-000000000000}"/>
          </ac:spMkLst>
        </pc:spChg>
      </pc:sldChg>
      <pc:sldChg chg="modSp mod">
        <pc:chgData name="Jade Hodge [KDHE]" userId="999474b9-a161-4d8c-8e75-da614bb21121" providerId="ADAL" clId="{17861E51-BE78-47E7-BD29-F30C0ACDCE29}" dt="2024-06-20T16:35:20.108" v="223" actId="20577"/>
        <pc:sldMkLst>
          <pc:docMk/>
          <pc:sldMk cId="0" sldId="264"/>
        </pc:sldMkLst>
        <pc:spChg chg="mod">
          <ac:chgData name="Jade Hodge [KDHE]" userId="999474b9-a161-4d8c-8e75-da614bb21121" providerId="ADAL" clId="{17861E51-BE78-47E7-BD29-F30C0ACDCE29}" dt="2024-06-20T16:35:20.108" v="223" actId="20577"/>
          <ac:spMkLst>
            <pc:docMk/>
            <pc:sldMk cId="0" sldId="264"/>
            <ac:spMk id="3" creationId="{00000000-0000-0000-0000-000000000000}"/>
          </ac:spMkLst>
        </pc:spChg>
      </pc:sldChg>
      <pc:sldChg chg="addSp modSp mod">
        <pc:chgData name="Jade Hodge [KDHE]" userId="999474b9-a161-4d8c-8e75-da614bb21121" providerId="ADAL" clId="{17861E51-BE78-47E7-BD29-F30C0ACDCE29}" dt="2024-06-20T16:22:28.156" v="176" actId="1076"/>
        <pc:sldMkLst>
          <pc:docMk/>
          <pc:sldMk cId="0" sldId="265"/>
        </pc:sldMkLst>
        <pc:spChg chg="add mod">
          <ac:chgData name="Jade Hodge [KDHE]" userId="999474b9-a161-4d8c-8e75-da614bb21121" providerId="ADAL" clId="{17861E51-BE78-47E7-BD29-F30C0ACDCE29}" dt="2024-06-20T16:22:28.156" v="176" actId="1076"/>
          <ac:spMkLst>
            <pc:docMk/>
            <pc:sldMk cId="0" sldId="265"/>
            <ac:spMk id="4" creationId="{6DD4F182-EA6D-780B-BACB-5B7BF946FDAE}"/>
          </ac:spMkLst>
        </pc:spChg>
        <pc:picChg chg="add mod">
          <ac:chgData name="Jade Hodge [KDHE]" userId="999474b9-a161-4d8c-8e75-da614bb21121" providerId="ADAL" clId="{17861E51-BE78-47E7-BD29-F30C0ACDCE29}" dt="2024-06-20T16:21:04.402" v="102" actId="14100"/>
          <ac:picMkLst>
            <pc:docMk/>
            <pc:sldMk cId="0" sldId="265"/>
            <ac:picMk id="3" creationId="{D6DAE839-3B38-F7F7-BA8A-96D775869450}"/>
          </ac:picMkLst>
        </pc:picChg>
      </pc:sldChg>
      <pc:sldChg chg="modSp add mod modNotesTx">
        <pc:chgData name="Jade Hodge [KDHE]" userId="999474b9-a161-4d8c-8e75-da614bb21121" providerId="ADAL" clId="{17861E51-BE78-47E7-BD29-F30C0ACDCE29}" dt="2024-06-20T16:32:19.293" v="192" actId="20577"/>
        <pc:sldMkLst>
          <pc:docMk/>
          <pc:sldMk cId="0" sldId="266"/>
        </pc:sldMkLst>
        <pc:spChg chg="mod">
          <ac:chgData name="Jade Hodge [KDHE]" userId="999474b9-a161-4d8c-8e75-da614bb21121" providerId="ADAL" clId="{17861E51-BE78-47E7-BD29-F30C0ACDCE29}" dt="2024-06-20T16:32:19.293" v="192" actId="20577"/>
          <ac:spMkLst>
            <pc:docMk/>
            <pc:sldMk cId="0" sldId="266"/>
            <ac:spMk id="9218" creationId="{68B5B0A7-12A7-F438-0D2E-75C3120E8D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3ECA6-7273-4185-BE8C-3769E8809B36}" type="datetimeFigureOut">
              <a:rPr lang="en-US" smtClean="0"/>
              <a:t>6/20/2024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68F16-ABB2-465B-AB16-06189F6F4C3E}" type="slidenum">
              <a:rPr lang="en-US" smtClean="0"/>
              <a:t>‹#›</a:t>
            </a:fld>
            <a:endParaRPr lang="en-US"/>
          </a:p>
        </p:txBody>
      </p:sp>
    </p:spTree>
    <p:extLst>
      <p:ext uri="{BB962C8B-B14F-4D97-AF65-F5344CB8AC3E}">
        <p14:creationId xmlns:p14="http://schemas.microsoft.com/office/powerpoint/2010/main" val="1411174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811E27E0-651C-9277-0CD1-53DC4A3C12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72E32F1D-5842-3E6C-0B1B-259489488419}"/>
              </a:ext>
            </a:extLst>
          </p:cNvPr>
          <p:cNvSpPr>
            <a:spLocks noGrp="1"/>
          </p:cNvSpPr>
          <p:nvPr>
            <p:ph type="body" idx="1"/>
          </p:nvPr>
        </p:nvSpPr>
        <p:spPr/>
        <p:txBody>
          <a:bodyPr>
            <a:normAutofit fontScale="77500" lnSpcReduction="20000"/>
          </a:bodyPr>
          <a:lstStyle/>
          <a:p>
            <a:pPr>
              <a:defRPr/>
            </a:pPr>
            <a:endParaRPr lang="en-US" dirty="0"/>
          </a:p>
        </p:txBody>
      </p:sp>
      <p:sp>
        <p:nvSpPr>
          <p:cNvPr id="10244" name="Slide Number Placeholder 3">
            <a:extLst>
              <a:ext uri="{FF2B5EF4-FFF2-40B4-BE49-F238E27FC236}">
                <a16:creationId xmlns:a16="http://schemas.microsoft.com/office/drawing/2014/main" id="{0B9B0802-A483-9E7D-0753-60C240C6D82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8B1EC9-9717-40E1-90CE-0BC74A57D786}"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3" descr="A picture containing text, electronics, circuit&#10;&#10;Description automatically generated">
            <a:extLst>
              <a:ext uri="{FF2B5EF4-FFF2-40B4-BE49-F238E27FC236}">
                <a16:creationId xmlns:a16="http://schemas.microsoft.com/office/drawing/2014/main" id="{4464CF48-9EDB-F24C-D6F9-51F5398858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91" y="0"/>
            <a:ext cx="9141619"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3739B3E1-99BB-ED7F-4E9E-D5897C501D3D}"/>
              </a:ext>
            </a:extLst>
          </p:cNvPr>
          <p:cNvSpPr/>
          <p:nvPr userDrawn="1"/>
        </p:nvSpPr>
        <p:spPr>
          <a:xfrm flipV="1">
            <a:off x="1423987" y="3381565"/>
            <a:ext cx="7718822" cy="1527194"/>
          </a:xfrm>
          <a:prstGeom prst="rect">
            <a:avLst/>
          </a:prstGeom>
          <a:solidFill>
            <a:srgbClr val="BCA493">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Rectangle 3">
            <a:extLst>
              <a:ext uri="{FF2B5EF4-FFF2-40B4-BE49-F238E27FC236}">
                <a16:creationId xmlns:a16="http://schemas.microsoft.com/office/drawing/2014/main" id="{37F6DAF0-5843-89B1-86C1-5FE806674E7F}"/>
              </a:ext>
            </a:extLst>
          </p:cNvPr>
          <p:cNvSpPr/>
          <p:nvPr userDrawn="1"/>
        </p:nvSpPr>
        <p:spPr>
          <a:xfrm rot="5400000">
            <a:off x="-1857375" y="1857375"/>
            <a:ext cx="5143500" cy="1428750"/>
          </a:xfrm>
          <a:prstGeom prst="rect">
            <a:avLst/>
          </a:prstGeom>
          <a:solidFill>
            <a:srgbClr val="2F559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pic>
        <p:nvPicPr>
          <p:cNvPr id="5" name="Picture 6">
            <a:extLst>
              <a:ext uri="{FF2B5EF4-FFF2-40B4-BE49-F238E27FC236}">
                <a16:creationId xmlns:a16="http://schemas.microsoft.com/office/drawing/2014/main" id="{5B58E1CA-6E5A-BCB2-FA8D-D15E06D1624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635" y="3833812"/>
            <a:ext cx="1183481" cy="8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8"/>
          <p:cNvSpPr>
            <a:spLocks noGrp="1"/>
          </p:cNvSpPr>
          <p:nvPr>
            <p:ph type="body" sz="quarter" idx="13" hasCustomPrompt="1"/>
          </p:nvPr>
        </p:nvSpPr>
        <p:spPr>
          <a:xfrm>
            <a:off x="1423987" y="3297869"/>
            <a:ext cx="7715252" cy="618693"/>
          </a:xfrm>
          <a:prstGeom prst="rect">
            <a:avLst/>
          </a:prstGeom>
        </p:spPr>
        <p:txBody>
          <a:bodyPr>
            <a:normAutofit/>
          </a:bodyPr>
          <a:lstStyle>
            <a:lvl1pPr marL="0" indent="0" algn="ctr">
              <a:buNone/>
              <a:defRPr sz="3000">
                <a:solidFill>
                  <a:schemeClr val="bg1"/>
                </a:solidFill>
                <a:latin typeface="Arial" panose="020B0604020202020204" pitchFamily="34" charset="0"/>
                <a:cs typeface="Arial" panose="020B0604020202020204" pitchFamily="34" charset="0"/>
              </a:defRPr>
            </a:lvl1pPr>
            <a:lvl2pPr marL="257175" indent="0" algn="ctr">
              <a:buNone/>
              <a:defRPr sz="2175">
                <a:solidFill>
                  <a:schemeClr val="bg1"/>
                </a:solidFill>
                <a:latin typeface="Arial" panose="020B0604020202020204" pitchFamily="34" charset="0"/>
                <a:cs typeface="Arial" panose="020B0604020202020204" pitchFamily="34" charset="0"/>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Title</a:t>
            </a:r>
          </a:p>
        </p:txBody>
      </p:sp>
      <p:sp>
        <p:nvSpPr>
          <p:cNvPr id="7" name="Text Placeholder 6">
            <a:extLst>
              <a:ext uri="{FF2B5EF4-FFF2-40B4-BE49-F238E27FC236}">
                <a16:creationId xmlns:a16="http://schemas.microsoft.com/office/drawing/2014/main" id="{8BC16871-FDBE-D455-C912-29A5E51DDA7D}"/>
              </a:ext>
            </a:extLst>
          </p:cNvPr>
          <p:cNvSpPr>
            <a:spLocks noGrp="1"/>
          </p:cNvSpPr>
          <p:nvPr>
            <p:ph type="body" sz="quarter" idx="14" hasCustomPrompt="1"/>
          </p:nvPr>
        </p:nvSpPr>
        <p:spPr>
          <a:xfrm>
            <a:off x="3140870" y="3916562"/>
            <a:ext cx="4286250" cy="457200"/>
          </a:xfrm>
        </p:spPr>
        <p:txBody>
          <a:bodyPr/>
          <a:lstStyle>
            <a:lvl1pPr marL="0" indent="0" algn="ctr">
              <a:buNone/>
              <a:defRPr>
                <a:solidFill>
                  <a:schemeClr val="bg1"/>
                </a:solidFill>
              </a:defRPr>
            </a:lvl1pPr>
            <a:lvl5pPr marL="1371600" indent="0">
              <a:buNone/>
              <a:defRPr/>
            </a:lvl5pPr>
          </a:lstStyle>
          <a:p>
            <a:pPr lvl="0"/>
            <a:r>
              <a:rPr lang="en-US" dirty="0"/>
              <a:t>Author</a:t>
            </a:r>
          </a:p>
        </p:txBody>
      </p:sp>
      <p:sp>
        <p:nvSpPr>
          <p:cNvPr id="8" name="Text Placeholder 7">
            <a:extLst>
              <a:ext uri="{FF2B5EF4-FFF2-40B4-BE49-F238E27FC236}">
                <a16:creationId xmlns:a16="http://schemas.microsoft.com/office/drawing/2014/main" id="{5017261F-DE9B-1C4C-5A03-867A4C8316B9}"/>
              </a:ext>
            </a:extLst>
          </p:cNvPr>
          <p:cNvSpPr>
            <a:spLocks noGrp="1"/>
          </p:cNvSpPr>
          <p:nvPr>
            <p:ph type="body" sz="quarter" idx="15" hasCustomPrompt="1"/>
          </p:nvPr>
        </p:nvSpPr>
        <p:spPr>
          <a:xfrm>
            <a:off x="3481388" y="4398821"/>
            <a:ext cx="3600450" cy="299766"/>
          </a:xfrm>
        </p:spPr>
        <p:txBody>
          <a:bodyPr/>
          <a:lstStyle>
            <a:lvl1pPr marL="0" indent="0" algn="ctr">
              <a:buNone/>
              <a:defRPr>
                <a:solidFill>
                  <a:schemeClr val="bg1"/>
                </a:solidFill>
              </a:defRPr>
            </a:lvl1pPr>
          </a:lstStyle>
          <a:p>
            <a:pPr lvl="0"/>
            <a:r>
              <a:rPr lang="en-US" dirty="0"/>
              <a:t>Date</a:t>
            </a:r>
          </a:p>
        </p:txBody>
      </p:sp>
    </p:spTree>
    <p:extLst>
      <p:ext uri="{BB962C8B-B14F-4D97-AF65-F5344CB8AC3E}">
        <p14:creationId xmlns:p14="http://schemas.microsoft.com/office/powerpoint/2010/main" val="3930539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6/20/2024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mailto:Jade.hodge@ks.gov"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mailto:kdhe.meaningfuluse@ks.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kdhe.meaningfuluse@ks.gov" TargetMode="External"/><Relationship Id="rId2" Type="http://schemas.openxmlformats.org/officeDocument/2006/relationships/hyperlink" Target="https://www.kdhe.ks.gov/DocumentCenter/View/13359/Registration-of-Intent-to-Submit-Data-Form-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ms.gov/medicare/regulations-guidance/promoting-interoperability-programs" TargetMode="External"/><Relationship Id="rId7" Type="http://schemas.openxmlformats.org/officeDocument/2006/relationships/hyperlink" Target="https://www.tidyverse.org/blog/2023/05/purrr-walk-this-way/" TargetMode="External"/><Relationship Id="rId2" Type="http://schemas.openxmlformats.org/officeDocument/2006/relationships/hyperlink" Target="https://www.kdhe.ks.gov/1391/Kansas-Promoting-Interoperability" TargetMode="External"/><Relationship Id="rId1" Type="http://schemas.openxmlformats.org/officeDocument/2006/relationships/slideLayout" Target="../slideLayouts/slideLayout2.xml"/><Relationship Id="rId6" Type="http://schemas.openxmlformats.org/officeDocument/2006/relationships/hyperlink" Target="https://purrr.tidyverse.org/reference/map2.html" TargetMode="External"/><Relationship Id="rId5" Type="http://schemas.openxmlformats.org/officeDocument/2006/relationships/hyperlink" Target="https://www.youtube.com/watch?v=MKjz_xkMgxY" TargetMode="External"/><Relationship Id="rId4" Type="http://schemas.openxmlformats.org/officeDocument/2006/relationships/hyperlink" Target="https://www.cms.gov/files/document/2024-pi-program-overview-presentatio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Placeholder 1">
            <a:extLst>
              <a:ext uri="{FF2B5EF4-FFF2-40B4-BE49-F238E27FC236}">
                <a16:creationId xmlns:a16="http://schemas.microsoft.com/office/drawing/2014/main" id="{68B5B0A7-12A7-F438-0D2E-75C3120E8DB8}"/>
              </a:ext>
            </a:extLst>
          </p:cNvPr>
          <p:cNvSpPr>
            <a:spLocks noGrp="1"/>
          </p:cNvSpPr>
          <p:nvPr>
            <p:ph type="body" sz="quarter" idx="13"/>
          </p:nvPr>
        </p:nvSpPr>
        <p:spPr>
          <a:xfrm>
            <a:off x="1428750" y="3621232"/>
            <a:ext cx="7715250" cy="742950"/>
          </a:xfrm>
        </p:spPr>
        <p:txBody>
          <a:bodyPr>
            <a:noAutofit/>
          </a:bodyPr>
          <a:lstStyle/>
          <a:p>
            <a:pPr>
              <a:defRPr/>
            </a:pPr>
            <a:r>
              <a:rPr lang="en-US" b="1" dirty="0">
                <a:effectLst>
                  <a:outerShdw blurRad="38100" dist="38100" dir="2700000" algn="tl">
                    <a:srgbClr val="000000">
                      <a:alpha val="43137"/>
                    </a:srgbClr>
                  </a:outerShdw>
                </a:effectLst>
              </a:rPr>
              <a:t>Promoting Interoperability in Kansas</a:t>
            </a:r>
          </a:p>
          <a:p>
            <a:pPr>
              <a:defRPr/>
            </a:pPr>
            <a:r>
              <a:rPr lang="en-US" sz="2400" b="1" dirty="0">
                <a:effectLst>
                  <a:outerShdw blurRad="38100" dist="38100" dir="2700000" algn="tl">
                    <a:srgbClr val="000000">
                      <a:alpha val="43137"/>
                    </a:srgbClr>
                  </a:outerShdw>
                </a:effectLst>
              </a:rPr>
              <a:t>Jade Hodge | 6-20-2024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Questions and Contact Info</a:t>
            </a:r>
          </a:p>
        </p:txBody>
      </p:sp>
      <p:pic>
        <p:nvPicPr>
          <p:cNvPr id="3" name="Picture 2">
            <a:extLst>
              <a:ext uri="{FF2B5EF4-FFF2-40B4-BE49-F238E27FC236}">
                <a16:creationId xmlns:a16="http://schemas.microsoft.com/office/drawing/2014/main" id="{D6DAE839-3B38-F7F7-BA8A-96D775869450}"/>
              </a:ext>
            </a:extLst>
          </p:cNvPr>
          <p:cNvPicPr>
            <a:picLocks noChangeAspect="1" noChangeArrowheads="1"/>
          </p:cNvPicPr>
          <p:nvPr/>
        </p:nvPicPr>
        <p:blipFill>
          <a:blip r:embed="rId2"/>
          <a:srcRect/>
          <a:stretch>
            <a:fillRect/>
          </a:stretch>
        </p:blipFill>
        <p:spPr bwMode="auto">
          <a:xfrm>
            <a:off x="731213" y="1585738"/>
            <a:ext cx="3552965" cy="221844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6DD4F182-EA6D-780B-BACB-5B7BF946FDAE}"/>
              </a:ext>
            </a:extLst>
          </p:cNvPr>
          <p:cNvSpPr txBox="1"/>
          <p:nvPr/>
        </p:nvSpPr>
        <p:spPr>
          <a:xfrm>
            <a:off x="4859822" y="1982363"/>
            <a:ext cx="3552965" cy="1292662"/>
          </a:xfrm>
          <a:prstGeom prst="rect">
            <a:avLst/>
          </a:prstGeom>
          <a:noFill/>
        </p:spPr>
        <p:txBody>
          <a:bodyPr wrap="square" rtlCol="0">
            <a:spAutoFit/>
          </a:bodyPr>
          <a:lstStyle/>
          <a:p>
            <a:pPr marL="285750" indent="-285750">
              <a:buFont typeface="Arial" panose="020B0604020202020204" pitchFamily="34" charset="0"/>
              <a:buChar char="•"/>
            </a:pPr>
            <a:r>
              <a:rPr lang="en-US" sz="2000" dirty="0">
                <a:hlinkClick r:id="rId3"/>
              </a:rPr>
              <a:t>Jade.hodge@ks.gov</a:t>
            </a:r>
            <a:endParaRPr lang="en-US" sz="2000" dirty="0"/>
          </a:p>
          <a:p>
            <a:pPr marL="285750" indent="-285750">
              <a:buFont typeface="Arial" panose="020B0604020202020204" pitchFamily="34" charset="0"/>
              <a:buChar char="•"/>
            </a:pPr>
            <a:r>
              <a:rPr lang="en-US" sz="2000" dirty="0"/>
              <a:t>PI email: </a:t>
            </a:r>
            <a:r>
              <a:rPr lang="en-US" sz="2000" dirty="0">
                <a:hlinkClick r:id="rId4"/>
              </a:rPr>
              <a:t>kdhe.meaningfuluse@ks.gov</a:t>
            </a:r>
            <a:endParaRPr lang="en-US" sz="2000" dirty="0"/>
          </a:p>
          <a:p>
            <a:pPr marL="285750" indent="-285750">
              <a:buFont typeface="Arial" panose="020B0604020202020204" pitchFamily="34" charset="0"/>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152"/>
            <a:ext cx="8229600" cy="857250"/>
          </a:xfrm>
        </p:spPr>
        <p:txBody>
          <a:bodyPr/>
          <a:lstStyle/>
          <a:p>
            <a:pPr marL="0" lvl="0" indent="0">
              <a:buNone/>
            </a:pPr>
            <a:r>
              <a:rPr dirty="0"/>
              <a:t>History of Promoting Interoperability</a:t>
            </a:r>
          </a:p>
        </p:txBody>
      </p:sp>
      <p:sp>
        <p:nvSpPr>
          <p:cNvPr id="3" name="Content Placeholder 2"/>
          <p:cNvSpPr>
            <a:spLocks noGrp="1"/>
          </p:cNvSpPr>
          <p:nvPr>
            <p:ph idx="1"/>
          </p:nvPr>
        </p:nvSpPr>
        <p:spPr>
          <a:xfrm>
            <a:off x="457200" y="1116808"/>
            <a:ext cx="8229600" cy="3863794"/>
          </a:xfrm>
        </p:spPr>
        <p:txBody>
          <a:bodyPr>
            <a:noAutofit/>
          </a:bodyPr>
          <a:lstStyle/>
          <a:p>
            <a:pPr lvl="0"/>
            <a:r>
              <a:rPr sz="1600" dirty="0"/>
              <a:t>In 2009 as part of the Recovery Act provisions for the Health Information Technology and Economic Clinical Health Act (HITECH) created the Medicare and Medicaid EHR incentive programs and implemented standards for EHR certification.</a:t>
            </a:r>
          </a:p>
          <a:p>
            <a:pPr lvl="0"/>
            <a:r>
              <a:rPr sz="1600" dirty="0"/>
              <a:t>Promoting Interoperability (PI), a </a:t>
            </a:r>
            <a:r>
              <a:rPr lang="en-US" sz="1600" dirty="0"/>
              <a:t>Centers for Medicare and Medicaid Services (</a:t>
            </a:r>
            <a:r>
              <a:rPr sz="1600" dirty="0"/>
              <a:t>CMS</a:t>
            </a:r>
            <a:r>
              <a:rPr lang="en-US" sz="1600" dirty="0"/>
              <a:t>)</a:t>
            </a:r>
            <a:r>
              <a:rPr sz="1600" dirty="0"/>
              <a:t> incentive program first introduced in 2011, pays healthcare providers to implement and demonstrate the meaningful use of certified electronic health record technology (CEHRT).</a:t>
            </a:r>
          </a:p>
          <a:p>
            <a:pPr lvl="0"/>
            <a:r>
              <a:rPr sz="1600" dirty="0"/>
              <a:t>From 2011-2018 the Medicare/Medicaid EHR Incentive Programs made advancements by first creating requirements to capture electronic health data then using CEHRT requirements to standardize.</a:t>
            </a:r>
          </a:p>
          <a:p>
            <a:pPr lvl="0"/>
            <a:r>
              <a:rPr sz="1600" dirty="0"/>
              <a:t>In 2019 and 2020 PI programs had a complete overhaul and name change to re-align with CMS goals.</a:t>
            </a:r>
          </a:p>
          <a:p>
            <a:pPr lvl="0"/>
            <a:r>
              <a:rPr sz="1600" dirty="0"/>
              <a:t>In 2021 the Medicaid Promoting Interoperability program ended. Meaning no more state reimbursement for completing PI measures. Kansas healthcare finance only audits facilities to confirm PI participation and payment alignment from before Dec 31, 2021.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259"/>
            <a:ext cx="8229600" cy="857250"/>
          </a:xfrm>
        </p:spPr>
        <p:txBody>
          <a:bodyPr/>
          <a:lstStyle/>
          <a:p>
            <a:pPr marL="0" lvl="0" indent="0">
              <a:buNone/>
            </a:pPr>
            <a:r>
              <a:rPr dirty="0"/>
              <a:t>Recent History of PI</a:t>
            </a:r>
          </a:p>
        </p:txBody>
      </p:sp>
      <p:sp>
        <p:nvSpPr>
          <p:cNvPr id="3" name="Content Placeholder 2"/>
          <p:cNvSpPr>
            <a:spLocks noGrp="1"/>
          </p:cNvSpPr>
          <p:nvPr>
            <p:ph idx="1"/>
          </p:nvPr>
        </p:nvSpPr>
        <p:spPr>
          <a:xfrm>
            <a:off x="457200" y="1345569"/>
            <a:ext cx="8229600" cy="3394472"/>
          </a:xfrm>
        </p:spPr>
        <p:txBody>
          <a:bodyPr>
            <a:normAutofit fontScale="92500" lnSpcReduction="10000"/>
          </a:bodyPr>
          <a:lstStyle/>
          <a:p>
            <a:pPr lvl="0"/>
            <a:r>
              <a:rPr dirty="0"/>
              <a:t>Yearly rule changes make PI hard to follow. Here a few important requirements in recent years:</a:t>
            </a:r>
          </a:p>
          <a:p>
            <a:pPr lvl="1"/>
            <a:r>
              <a:rPr dirty="0"/>
              <a:t>2021: Eligible Hospitals and CAH must attest to prevent downward payment adjustment from CMS.</a:t>
            </a:r>
          </a:p>
          <a:p>
            <a:pPr lvl="1"/>
            <a:r>
              <a:rPr dirty="0"/>
              <a:t>2022: Adoption of HIE Bi-Directional exchange as an alternate way of sending data, and required reporting on Syndromic Surveillance, Immunizations, </a:t>
            </a:r>
            <a:r>
              <a:rPr dirty="0" err="1"/>
              <a:t>eLR</a:t>
            </a:r>
            <a:r>
              <a:rPr dirty="0"/>
              <a:t>, and eCR public health registries.</a:t>
            </a:r>
          </a:p>
          <a:p>
            <a:pPr lvl="1"/>
            <a:r>
              <a:rPr dirty="0"/>
              <a:t>2023: Modifications to Active Engagement levels and scoring, and allowance of exchange under TEFCA for completing requirements.</a:t>
            </a:r>
          </a:p>
          <a:p>
            <a:pPr lvl="1"/>
            <a:r>
              <a:rPr dirty="0"/>
              <a:t>2024: Antimicrobial Use and Resistance Surveillance is now a required measure, and increased EHR reporting period to a continuous 180 days.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PI Structure Overview</a:t>
            </a:r>
          </a:p>
        </p:txBody>
      </p:sp>
      <p:pic>
        <p:nvPicPr>
          <p:cNvPr id="3" name="Picture 1" descr="PI_point_map.png"/>
          <p:cNvPicPr>
            <a:picLocks noGrp="1" noChangeAspect="1"/>
          </p:cNvPicPr>
          <p:nvPr/>
        </p:nvPicPr>
        <p:blipFill>
          <a:blip r:embed="rId2"/>
          <a:stretch>
            <a:fillRect/>
          </a:stretch>
        </p:blipFill>
        <p:spPr bwMode="auto">
          <a:xfrm>
            <a:off x="876300" y="1110041"/>
            <a:ext cx="7378700" cy="2882900"/>
          </a:xfrm>
          <a:prstGeom prst="rect">
            <a:avLst/>
          </a:prstGeom>
          <a:noFill/>
          <a:ln w="9525">
            <a:noFill/>
            <a:headEnd/>
            <a:tailEnd/>
          </a:ln>
        </p:spPr>
      </p:pic>
      <p:sp>
        <p:nvSpPr>
          <p:cNvPr id="4" name="TextBox 3"/>
          <p:cNvSpPr txBox="1"/>
          <p:nvPr/>
        </p:nvSpPr>
        <p:spPr>
          <a:xfrm>
            <a:off x="457200" y="4173682"/>
            <a:ext cx="8229600" cy="508000"/>
          </a:xfrm>
          <a:prstGeom prst="rect">
            <a:avLst/>
          </a:prstGeom>
          <a:noFill/>
        </p:spPr>
        <p:txBody>
          <a:bodyPr/>
          <a:lstStyle/>
          <a:p>
            <a:pPr marL="0" lvl="0" indent="0" algn="ctr">
              <a:buNone/>
            </a:pPr>
            <a:r>
              <a:rPr dirty="0"/>
              <a:t>Eligible Hospitals and Critical Access Hospitals get points for completing PI measures and must earn a minimum of 60 points to avoid negative payment adjustment.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Promoting Interoperability in KS</a:t>
            </a:r>
          </a:p>
        </p:txBody>
      </p:sp>
      <p:sp>
        <p:nvSpPr>
          <p:cNvPr id="3" name="Content Placeholder 2"/>
          <p:cNvSpPr>
            <a:spLocks noGrp="1"/>
          </p:cNvSpPr>
          <p:nvPr>
            <p:ph idx="1"/>
          </p:nvPr>
        </p:nvSpPr>
        <p:spPr/>
        <p:txBody>
          <a:bodyPr>
            <a:normAutofit lnSpcReduction="10000"/>
          </a:bodyPr>
          <a:lstStyle/>
          <a:p>
            <a:pPr lvl="0"/>
            <a:r>
              <a:rPr dirty="0"/>
              <a:t>Facilities that want to send data to KDHE for PI purposes must complete a </a:t>
            </a:r>
            <a:r>
              <a:rPr dirty="0">
                <a:hlinkClick r:id="rId2"/>
              </a:rPr>
              <a:t>Registration of Intent</a:t>
            </a:r>
            <a:r>
              <a:rPr dirty="0"/>
              <a:t> (ROI) form and return it to </a:t>
            </a:r>
            <a:r>
              <a:rPr dirty="0">
                <a:hlinkClick r:id="rId3"/>
              </a:rPr>
              <a:t>kdhe.meaningfuluse@ks.gov</a:t>
            </a:r>
            <a:r>
              <a:rPr dirty="0"/>
              <a:t>.</a:t>
            </a:r>
          </a:p>
          <a:p>
            <a:pPr lvl="0"/>
            <a:r>
              <a:rPr dirty="0"/>
              <a:t>KSSP Onboarding Analyst has the job of processing ROI and updating the facility spreadsheet that tracks Active Engagement status for certain PI measures.</a:t>
            </a:r>
          </a:p>
          <a:p>
            <a:pPr lvl="1"/>
            <a:r>
              <a:rPr dirty="0"/>
              <a:t>PI Measures where a letter from the public health authority can be used to prove participation: Immunizations, Syndromic, </a:t>
            </a:r>
            <a:r>
              <a:rPr dirty="0" err="1"/>
              <a:t>eLR</a:t>
            </a:r>
            <a:r>
              <a:rPr dirty="0"/>
              <a:t>, eCR.</a:t>
            </a:r>
          </a:p>
          <a:p>
            <a:pPr lvl="0"/>
            <a:r>
              <a:rPr dirty="0"/>
              <a:t>PI Status letters are provided to organizations upon request.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134"/>
            <a:ext cx="8229600" cy="857250"/>
          </a:xfrm>
        </p:spPr>
        <p:txBody>
          <a:bodyPr>
            <a:normAutofit fontScale="90000"/>
          </a:bodyPr>
          <a:lstStyle/>
          <a:p>
            <a:pPr marL="0" lvl="0" indent="0">
              <a:buNone/>
            </a:pPr>
            <a:r>
              <a:rPr dirty="0"/>
              <a:t>Problems with PI Status Letters Leading to Solution Using R</a:t>
            </a:r>
          </a:p>
        </p:txBody>
      </p:sp>
      <p:sp>
        <p:nvSpPr>
          <p:cNvPr id="3" name="Content Placeholder 2"/>
          <p:cNvSpPr>
            <a:spLocks noGrp="1"/>
          </p:cNvSpPr>
          <p:nvPr>
            <p:ph idx="1"/>
          </p:nvPr>
        </p:nvSpPr>
        <p:spPr>
          <a:xfrm>
            <a:off x="457200" y="1317914"/>
            <a:ext cx="8229600" cy="3489613"/>
          </a:xfrm>
        </p:spPr>
        <p:txBody>
          <a:bodyPr>
            <a:normAutofit fontScale="92500" lnSpcReduction="20000"/>
          </a:bodyPr>
          <a:lstStyle/>
          <a:p>
            <a:pPr lvl="0"/>
            <a:r>
              <a:rPr dirty="0"/>
              <a:t>Hundreds of healthcare organizations in KS requesting PI status letters throughout the year prompted ideas to automate process using R.</a:t>
            </a:r>
          </a:p>
          <a:p>
            <a:pPr lvl="0"/>
            <a:r>
              <a:rPr dirty="0"/>
              <a:t>Used the same principles for a data science project as learned with R for Applied Epi training cohort.</a:t>
            </a:r>
          </a:p>
          <a:p>
            <a:pPr lvl="0"/>
            <a:r>
              <a:rPr dirty="0"/>
              <a:t>First create a Quarto document to replace the current MS Word format of PI status letter template.</a:t>
            </a:r>
          </a:p>
          <a:p>
            <a:pPr lvl="1"/>
            <a:r>
              <a:rPr dirty="0"/>
              <a:t>Author a </a:t>
            </a:r>
            <a:r>
              <a:rPr dirty="0" err="1"/>
              <a:t>qmd</a:t>
            </a:r>
            <a:r>
              <a:rPr dirty="0"/>
              <a:t> scrip</a:t>
            </a:r>
            <a:r>
              <a:rPr lang="en-US" dirty="0"/>
              <a:t>t</a:t>
            </a:r>
            <a:r>
              <a:rPr dirty="0"/>
              <a:t> that prints one letter for one facility when rendered.</a:t>
            </a:r>
          </a:p>
          <a:p>
            <a:pPr lvl="1"/>
            <a:r>
              <a:rPr dirty="0"/>
              <a:t>Test to make sure the </a:t>
            </a:r>
            <a:r>
              <a:rPr dirty="0" err="1"/>
              <a:t>qmd</a:t>
            </a:r>
            <a:r>
              <a:rPr dirty="0"/>
              <a:t> renders correctly for all scenarios.</a:t>
            </a:r>
          </a:p>
          <a:p>
            <a:pPr lvl="0"/>
            <a:r>
              <a:rPr dirty="0"/>
              <a:t>Status letters are changed yearly to comply with PI laws, so I created 2023 and current year versions of </a:t>
            </a:r>
            <a:r>
              <a:rPr dirty="0" err="1"/>
              <a:t>qmd</a:t>
            </a:r>
            <a:r>
              <a:rPr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PI Status Letter Script</a:t>
            </a:r>
          </a:p>
        </p:txBody>
      </p:sp>
      <p:sp>
        <p:nvSpPr>
          <p:cNvPr id="3" name="Content Placeholder 2"/>
          <p:cNvSpPr>
            <a:spLocks noGrp="1"/>
          </p:cNvSpPr>
          <p:nvPr>
            <p:ph idx="1"/>
          </p:nvPr>
        </p:nvSpPr>
        <p:spPr/>
        <p:txBody>
          <a:bodyPr/>
          <a:lstStyle/>
          <a:p>
            <a:pPr lvl="0"/>
            <a:r>
              <a:t>Next step is using qmd created for a single facility to render letters for entire organization</a:t>
            </a:r>
          </a:p>
          <a:p>
            <a:pPr lvl="0"/>
            <a:r>
              <a:t>Create an outside script to filter by organization or facility.</a:t>
            </a:r>
          </a:p>
          <a:p>
            <a:pPr lvl="0"/>
            <a:r>
              <a:t>This process relies on the purrr package </a:t>
            </a:r>
            <a:r>
              <a:rPr>
                <a:latin typeface="Courier"/>
              </a:rPr>
              <a:t>map()</a:t>
            </a:r>
            <a:r>
              <a:t> family, specifically </a:t>
            </a:r>
            <a:r>
              <a:rPr>
                <a:latin typeface="Courier"/>
              </a:rPr>
              <a:t>map2()</a:t>
            </a:r>
            <a:r>
              <a:t> and </a:t>
            </a:r>
            <a:r>
              <a:rPr>
                <a:latin typeface="Courier"/>
              </a:rPr>
              <a:t>pmap()</a:t>
            </a:r>
            <a:r>
              <a:t> functions.</a:t>
            </a:r>
          </a:p>
          <a:p>
            <a:pPr lvl="0"/>
            <a:r>
              <a:t>Use </a:t>
            </a:r>
            <a:r>
              <a:rPr>
                <a:latin typeface="Courier"/>
              </a:rPr>
              <a:t>map2()</a:t>
            </a:r>
            <a:r>
              <a:t> to create a column of executable parameters.</a:t>
            </a:r>
          </a:p>
          <a:p>
            <a:pPr lvl="0"/>
            <a:r>
              <a:t>Use </a:t>
            </a:r>
            <a:r>
              <a:rPr>
                <a:latin typeface="Courier"/>
              </a:rPr>
              <a:t>pmap()</a:t>
            </a:r>
            <a:r>
              <a:t> and output from </a:t>
            </a:r>
            <a:r>
              <a:rPr>
                <a:latin typeface="Courier"/>
              </a:rPr>
              <a:t>map2()</a:t>
            </a:r>
            <a:r>
              <a:t> to apply the quarto </a:t>
            </a:r>
            <a:r>
              <a:rPr>
                <a:latin typeface="Courier"/>
              </a:rPr>
              <a:t>render()</a:t>
            </a:r>
            <a:r>
              <a:t> function to multiple facilities at once.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0002"/>
            <a:ext cx="8229600" cy="857250"/>
          </a:xfrm>
        </p:spPr>
        <p:txBody>
          <a:bodyPr/>
          <a:lstStyle/>
          <a:p>
            <a:pPr marL="0" lvl="0" indent="0">
              <a:buNone/>
            </a:pPr>
            <a:r>
              <a:rPr dirty="0"/>
              <a:t>Future Possibilities for Improvement</a:t>
            </a:r>
          </a:p>
        </p:txBody>
      </p:sp>
      <p:sp>
        <p:nvSpPr>
          <p:cNvPr id="3" name="Content Placeholder 2"/>
          <p:cNvSpPr>
            <a:spLocks noGrp="1"/>
          </p:cNvSpPr>
          <p:nvPr>
            <p:ph idx="1"/>
          </p:nvPr>
        </p:nvSpPr>
        <p:spPr>
          <a:xfrm>
            <a:off x="457200" y="1414896"/>
            <a:ext cx="8229600" cy="3394472"/>
          </a:xfrm>
        </p:spPr>
        <p:txBody>
          <a:bodyPr/>
          <a:lstStyle/>
          <a:p>
            <a:pPr lvl="0"/>
            <a:r>
              <a:rPr dirty="0"/>
              <a:t>Goals to improve efficiency by having everything in one script.</a:t>
            </a:r>
          </a:p>
          <a:p>
            <a:pPr lvl="0"/>
            <a:r>
              <a:rPr dirty="0"/>
              <a:t>Planning to attend posit::conf(2024) and chose a workshop all about Quarto, hopefully this will give me ideas for improvement.</a:t>
            </a:r>
          </a:p>
          <a:p>
            <a:pPr lvl="0"/>
            <a:r>
              <a:rPr dirty="0"/>
              <a:t>Learning more about Shiny and app creation could help with 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Resources</a:t>
            </a:r>
          </a:p>
        </p:txBody>
      </p:sp>
      <p:sp>
        <p:nvSpPr>
          <p:cNvPr id="3" name="Content Placeholder 2"/>
          <p:cNvSpPr>
            <a:spLocks noGrp="1"/>
          </p:cNvSpPr>
          <p:nvPr>
            <p:ph idx="1"/>
          </p:nvPr>
        </p:nvSpPr>
        <p:spPr/>
        <p:txBody>
          <a:bodyPr>
            <a:normAutofit fontScale="92500"/>
          </a:bodyPr>
          <a:lstStyle/>
          <a:p>
            <a:pPr lvl="0"/>
            <a:r>
              <a:rPr dirty="0">
                <a:hlinkClick r:id="rId2"/>
              </a:rPr>
              <a:t>https://www.kdhe.ks.gov/1391/Kansas-Promoting-Interoperability</a:t>
            </a:r>
          </a:p>
          <a:p>
            <a:pPr lvl="0"/>
            <a:r>
              <a:rPr dirty="0">
                <a:hlinkClick r:id="rId3"/>
              </a:rPr>
              <a:t>https://www.cms.gov/medicare/regulations-guidance/promoting-interoperability-programs</a:t>
            </a:r>
          </a:p>
          <a:p>
            <a:pPr lvl="0"/>
            <a:r>
              <a:rPr dirty="0">
                <a:hlinkClick r:id="rId4"/>
              </a:rPr>
              <a:t>https://www.cms.gov/files/document/2024-pi-program-overview-presentation.pdf</a:t>
            </a:r>
          </a:p>
          <a:p>
            <a:pPr lvl="0"/>
            <a:r>
              <a:rPr dirty="0">
                <a:hlinkClick r:id="rId5"/>
              </a:rPr>
              <a:t>https://www.youtube.com/watch?v=MKjz_xkMgxY</a:t>
            </a:r>
          </a:p>
          <a:p>
            <a:pPr lvl="0"/>
            <a:r>
              <a:rPr dirty="0">
                <a:hlinkClick r:id="rId6"/>
              </a:rPr>
              <a:t>https://purrr.tidyverse.org/reference/map2.html</a:t>
            </a:r>
          </a:p>
          <a:p>
            <a:pPr lvl="0"/>
            <a:r>
              <a:rPr dirty="0">
                <a:hlinkClick r:id="rId7"/>
              </a:rPr>
              <a:t>https://www.tidyverse.org/blog/2023/05/purrr-walk-this-way/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772</Words>
  <Application>Microsoft Office PowerPoint</Application>
  <PresentationFormat>On-screen Show (16:9)</PresentationFormat>
  <Paragraphs>49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Courier</vt:lpstr>
      <vt:lpstr>Office Theme</vt:lpstr>
      <vt:lpstr>PowerPoint Presentation</vt:lpstr>
      <vt:lpstr>History of Promoting Interoperability</vt:lpstr>
      <vt:lpstr>Recent History of PI</vt:lpstr>
      <vt:lpstr>PI Structure Overview</vt:lpstr>
      <vt:lpstr>Promoting Interoperability in KS</vt:lpstr>
      <vt:lpstr>Problems with PI Status Letters Leading to Solution Using R</vt:lpstr>
      <vt:lpstr>PI Status Letter Script</vt:lpstr>
      <vt:lpstr>Future Possibilities for Improvement</vt:lpstr>
      <vt:lpstr>Resources</vt:lpstr>
      <vt:lpstr>Questions and Contact Info</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Promoting Interoperability in KS: 2024</dc:title>
  <dc:creator>Jade Hodge</dc:creator>
  <cp:keywords/>
  <cp:lastModifiedBy>Jade Hodge [KDHE]</cp:lastModifiedBy>
  <cp:revision>1</cp:revision>
  <dcterms:created xsi:type="dcterms:W3CDTF">2024-06-20T16:14:00Z</dcterms:created>
  <dcterms:modified xsi:type="dcterms:W3CDTF">2024-06-20T16:38:38Z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