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130fa9940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130fa9940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130fa9940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d130fa9940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GUI was developed using the built-in Java Swing JFrame class, incorporating all program features and functionalities. What makes the GUI more appealing than the command-line interface is that it facilitates local file and folder selection instead of manual path input, allow display of compound 2D Lewis structures, and offer detailed database statistics. Here’s a snapshot of the GUI.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d130fa994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d130fa994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d130fa9940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d130fa9940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130fa9940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d130fa9940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130fa99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130fa99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Design and implement a database that is attuned to information about molecules. Users should be able to query the database for specific molecules, although with the caveat that there are several different ways to represent the exact same molecule</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d130fa994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d130fa99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d130fa994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d130fa994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130fa9940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d130fa994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130fa9940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130fa9940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130fa994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130fa9940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 Space: Database holds n molecules at max of k size. Each atom has max of 8 items in its hashmap</a:t>
            </a:r>
            <a:endParaRPr/>
          </a:p>
          <a:p>
            <a:pPr marL="0" lvl="0" indent="0" algn="l" rtl="0">
              <a:spcBef>
                <a:spcPts val="0"/>
              </a:spcBef>
              <a:spcAft>
                <a:spcPts val="0"/>
              </a:spcAft>
              <a:buNone/>
            </a:pPr>
            <a:endParaRPr/>
          </a:p>
          <a:p>
            <a:pPr marL="0" lvl="0" indent="0" algn="l" rtl="0">
              <a:spcBef>
                <a:spcPts val="0"/>
              </a:spcBef>
              <a:spcAft>
                <a:spcPts val="0"/>
              </a:spcAft>
              <a:buNone/>
            </a:pPr>
            <a:r>
              <a:rPr lang="en"/>
              <a:t>Find molecule worst case is O(n*k^2) when every molecule has k atoms. Goes through each atom in the first molecule and every atom of the second molecule. 4 for loops. Max number of atom connections is 8 so O(n*k^2*64). Best case is O(1) when one of our other comparisons fails first</a:t>
            </a:r>
            <a:endParaRPr/>
          </a:p>
          <a:p>
            <a:pPr marL="0" lvl="0" indent="0" algn="l" rtl="0">
              <a:spcBef>
                <a:spcPts val="0"/>
              </a:spcBef>
              <a:spcAft>
                <a:spcPts val="0"/>
              </a:spcAft>
              <a:buNone/>
            </a:pPr>
            <a:endParaRPr/>
          </a:p>
          <a:p>
            <a:pPr marL="0" lvl="0" indent="0" algn="l" rtl="0">
              <a:spcBef>
                <a:spcPts val="0"/>
              </a:spcBef>
              <a:spcAft>
                <a:spcPts val="0"/>
              </a:spcAft>
              <a:buNone/>
            </a:pPr>
            <a:r>
              <a:rPr lang="en"/>
              <a:t>Most similar will always be O(n*k^2) because it does the full comparison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130fa9940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130fa9940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agile.bu.edu</a:t>
            </a:r>
            <a:r>
              <a:rPr lang="en-US" dirty="0"/>
              <a:t>/</a:t>
            </a:r>
            <a:r>
              <a:rPr lang="en-US" dirty="0" err="1"/>
              <a:t>gitlab</a:t>
            </a:r>
            <a:r>
              <a:rPr lang="en-US" dirty="0"/>
              <a:t>/ec504/ec504_projects/group4.git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130fa9940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130fa9940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docs.google.com</a:t>
            </a:r>
            <a:r>
              <a:rPr lang="en-US" dirty="0"/>
              <a:t>/presentation/d/13ZO2dFU6FOfdPcnUnNfU4ZPMFtTyMWtsDjO46q3hVMk/</a:t>
            </a:r>
            <a:r>
              <a:rPr lang="en-US" dirty="0" err="1"/>
              <a:t>edit?usp</a:t>
            </a:r>
            <a:r>
              <a:rPr lang="en-US" dirty="0"/>
              <a:t>=sharing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7543800" y="4588669"/>
            <a:ext cx="726281" cy="326231"/>
          </a:xfrm>
          <a:prstGeom prst="rect">
            <a:avLst/>
          </a:prstGeom>
          <a:noFill/>
          <a:ln>
            <a:noFill/>
          </a:ln>
        </p:spPr>
      </p:pic>
      <p:sp>
        <p:nvSpPr>
          <p:cNvPr id="16" name="Google Shape;16;p2"/>
          <p:cNvSpPr/>
          <p:nvPr/>
        </p:nvSpPr>
        <p:spPr>
          <a:xfrm>
            <a:off x="0" y="-57150"/>
            <a:ext cx="9144000" cy="2171700"/>
          </a:xfrm>
          <a:prstGeom prst="rect">
            <a:avLst/>
          </a:prstGeom>
          <a:gradFill>
            <a:gsLst>
              <a:gs pos="0">
                <a:srgbClr val="333333"/>
              </a:gs>
              <a:gs pos="100000">
                <a:schemeClr val="dk1"/>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Google Shape;17;p2"/>
          <p:cNvSpPr/>
          <p:nvPr/>
        </p:nvSpPr>
        <p:spPr>
          <a:xfrm>
            <a:off x="609600" y="4629150"/>
            <a:ext cx="4664100" cy="20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1" i="0" u="none" strike="noStrike" cap="none">
                <a:solidFill>
                  <a:schemeClr val="dk1"/>
                </a:solidFill>
                <a:latin typeface="Arial"/>
                <a:ea typeface="Arial"/>
                <a:cs typeface="Arial"/>
                <a:sym typeface="Arial"/>
              </a:rPr>
              <a:t>Boston University</a:t>
            </a:r>
            <a:r>
              <a:rPr lang="en" sz="1200" b="0" i="0" u="none" strike="noStrike" cap="none">
                <a:solidFill>
                  <a:schemeClr val="dk1"/>
                </a:solidFill>
                <a:latin typeface="Arial"/>
                <a:ea typeface="Arial"/>
                <a:cs typeface="Arial"/>
                <a:sym typeface="Arial"/>
              </a:rPr>
              <a:t> College of Engineering</a:t>
            </a:r>
            <a:endParaRPr/>
          </a:p>
        </p:txBody>
      </p:sp>
      <p:sp>
        <p:nvSpPr>
          <p:cNvPr id="18" name="Google Shape;18;p2"/>
          <p:cNvSpPr txBox="1">
            <a:spLocks noGrp="1"/>
          </p:cNvSpPr>
          <p:nvPr>
            <p:ph type="subTitle" idx="1"/>
          </p:nvPr>
        </p:nvSpPr>
        <p:spPr>
          <a:xfrm>
            <a:off x="685800" y="2400300"/>
            <a:ext cx="7772400" cy="1314600"/>
          </a:xfrm>
          <a:prstGeom prst="rect">
            <a:avLst/>
          </a:prstGeom>
          <a:noFill/>
          <a:ln>
            <a:noFill/>
          </a:ln>
        </p:spPr>
        <p:txBody>
          <a:bodyPr spcFirstLastPara="1" wrap="square" lIns="91425" tIns="45700" rIns="91425" bIns="45700" anchor="t" anchorCtr="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ctrTitle"/>
          </p:nvPr>
        </p:nvSpPr>
        <p:spPr>
          <a:xfrm>
            <a:off x="685800" y="1200150"/>
            <a:ext cx="77724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63"/>
        <p:cNvGrpSpPr/>
        <p:nvPr/>
      </p:nvGrpSpPr>
      <p:grpSpPr>
        <a:xfrm>
          <a:off x="0" y="0"/>
          <a:ext cx="0" cy="0"/>
          <a:chOff x="0" y="0"/>
          <a:chExt cx="0" cy="0"/>
        </a:xfrm>
      </p:grpSpPr>
      <p:sp>
        <p:nvSpPr>
          <p:cNvPr id="64" name="Google Shape;64;p11"/>
          <p:cNvSpPr txBox="1"/>
          <p:nvPr/>
        </p:nvSpPr>
        <p:spPr>
          <a:xfrm>
            <a:off x="6477000" y="547688"/>
            <a:ext cx="2303400" cy="3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0" i="0" u="none" strike="noStrike" cap="none">
                <a:solidFill>
                  <a:schemeClr val="dk1"/>
                </a:solidFill>
                <a:latin typeface="Arial"/>
                <a:ea typeface="Arial"/>
                <a:cs typeface="Arial"/>
                <a:sym typeface="Arial"/>
              </a:rPr>
              <a:t>Click to edit Master title style</a:t>
            </a:r>
            <a:endParaRPr/>
          </a:p>
        </p:txBody>
      </p:sp>
      <p:sp>
        <p:nvSpPr>
          <p:cNvPr id="65" name="Google Shape;65;p11"/>
          <p:cNvSpPr txBox="1">
            <a:spLocks noGrp="1"/>
          </p:cNvSpPr>
          <p:nvPr>
            <p:ph type="body" idx="1"/>
          </p:nvPr>
        </p:nvSpPr>
        <p:spPr>
          <a:xfrm>
            <a:off x="609599" y="547134"/>
            <a:ext cx="5638800" cy="373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1"/>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0" y="1371600"/>
            <a:ext cx="7924800" cy="29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3888" y="1282303"/>
            <a:ext cx="7886700" cy="2139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3888" y="3442097"/>
            <a:ext cx="7886700" cy="11250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360"/>
              </a:spcBef>
              <a:spcAft>
                <a:spcPts val="0"/>
              </a:spcAft>
              <a:buSzPts val="1800"/>
              <a:buNone/>
              <a:defRPr sz="1800"/>
            </a:lvl3pPr>
            <a:lvl4pPr marL="1828800" lvl="3" indent="-228600" algn="l">
              <a:spcBef>
                <a:spcPts val="320"/>
              </a:spcBef>
              <a:spcAft>
                <a:spcPts val="0"/>
              </a:spcAft>
              <a:buSzPts val="1600"/>
              <a:buNone/>
              <a:defRPr sz="1600"/>
            </a:lvl4pPr>
            <a:lvl5pPr marL="2286000" lvl="4" indent="-228600" algn="l">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600" y="1371600"/>
            <a:ext cx="3886200" cy="29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body" idx="2"/>
          </p:nvPr>
        </p:nvSpPr>
        <p:spPr>
          <a:xfrm>
            <a:off x="4648200" y="1371600"/>
            <a:ext cx="3886200" cy="29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238" y="273844"/>
            <a:ext cx="7886700" cy="994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30238" y="1260872"/>
            <a:ext cx="3868800" cy="6180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30238" y="1878806"/>
            <a:ext cx="3868800" cy="27633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260872"/>
            <a:ext cx="3887700" cy="6180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1878806"/>
            <a:ext cx="3887700" cy="27633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630238" y="342900"/>
            <a:ext cx="2949600" cy="12003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3887788"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9"/>
          <p:cNvSpPr txBox="1">
            <a:spLocks noGrp="1"/>
          </p:cNvSpPr>
          <p:nvPr>
            <p:ph type="body" idx="2"/>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1400"/>
              <a:buNone/>
              <a:defRPr sz="1400"/>
            </a:lvl2pPr>
            <a:lvl3pPr marL="1371600" lvl="2" indent="-228600" algn="l">
              <a:spcBef>
                <a:spcPts val="240"/>
              </a:spcBef>
              <a:spcAft>
                <a:spcPts val="0"/>
              </a:spcAft>
              <a:buSzPts val="1200"/>
              <a:buNone/>
              <a:defRPr sz="1200"/>
            </a:lvl3pPr>
            <a:lvl4pPr marL="1828800" lvl="3" indent="-228600" algn="l">
              <a:spcBef>
                <a:spcPts val="200"/>
              </a:spcBef>
              <a:spcAft>
                <a:spcPts val="0"/>
              </a:spcAft>
              <a:buSzPts val="10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9"/>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630238" y="342900"/>
            <a:ext cx="2949600" cy="12003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a:spLocks noGrp="1"/>
          </p:cNvSpPr>
          <p:nvPr>
            <p:ph type="pic" idx="2"/>
          </p:nvPr>
        </p:nvSpPr>
        <p:spPr>
          <a:xfrm>
            <a:off x="3887788" y="740569"/>
            <a:ext cx="4629300" cy="3655200"/>
          </a:xfrm>
          <a:prstGeom prst="rect">
            <a:avLst/>
          </a:prstGeom>
          <a:noFill/>
          <a:ln>
            <a:noFill/>
          </a:ln>
        </p:spPr>
      </p:sp>
      <p:sp>
        <p:nvSpPr>
          <p:cNvPr id="60" name="Google Shape;60;p10"/>
          <p:cNvSpPr txBox="1">
            <a:spLocks noGrp="1"/>
          </p:cNvSpPr>
          <p:nvPr>
            <p:ph type="body" idx="1"/>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1400"/>
              <a:buNone/>
              <a:defRPr sz="1400"/>
            </a:lvl2pPr>
            <a:lvl3pPr marL="1371600" lvl="2" indent="-228600" algn="l">
              <a:spcBef>
                <a:spcPts val="240"/>
              </a:spcBef>
              <a:spcAft>
                <a:spcPts val="0"/>
              </a:spcAft>
              <a:buSzPts val="1200"/>
              <a:buNone/>
              <a:defRPr sz="1200"/>
            </a:lvl3pPr>
            <a:lvl4pPr marL="1828800" lvl="3" indent="-228600" algn="l">
              <a:spcBef>
                <a:spcPts val="200"/>
              </a:spcBef>
              <a:spcAft>
                <a:spcPts val="0"/>
              </a:spcAft>
              <a:buSzPts val="10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10"/>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32147"/>
            <a:ext cx="9144000" cy="260700"/>
          </a:xfrm>
          <a:prstGeom prst="rect">
            <a:avLst/>
          </a:prstGeom>
          <a:gradFill>
            <a:gsLst>
              <a:gs pos="0">
                <a:srgbClr val="333333"/>
              </a:gs>
              <a:gs pos="100000">
                <a:schemeClr val="dk1"/>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 name="Google Shape;7;p1"/>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609600" y="1371600"/>
            <a:ext cx="7924800" cy="29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 name="Google Shape;10;p1"/>
          <p:cNvSpPr txBox="1"/>
          <p:nvPr/>
        </p:nvSpPr>
        <p:spPr>
          <a:xfrm>
            <a:off x="609600" y="1143000"/>
            <a:ext cx="7924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b="1" i="0" u="none" strike="noStrike" cap="none">
                <a:solidFill>
                  <a:schemeClr val="lt1"/>
                </a:solidFill>
                <a:latin typeface="Arial"/>
                <a:ea typeface="Arial"/>
                <a:cs typeface="Arial"/>
                <a:sym typeface="Arial"/>
              </a:rPr>
              <a:t>Boston University</a:t>
            </a:r>
            <a:r>
              <a:rPr lang="en" sz="1200" b="0" i="0" u="none" strike="noStrike" cap="none">
                <a:solidFill>
                  <a:schemeClr val="lt1"/>
                </a:solidFill>
                <a:latin typeface="Arial"/>
                <a:ea typeface="Arial"/>
                <a:cs typeface="Arial"/>
                <a:sym typeface="Arial"/>
              </a:rPr>
              <a:t> Slideshow Title Goes Here</a:t>
            </a:r>
            <a:endParaRPr/>
          </a:p>
        </p:txBody>
      </p:sp>
      <p:pic>
        <p:nvPicPr>
          <p:cNvPr id="11" name="Google Shape;11;p1"/>
          <p:cNvPicPr preferRelativeResize="0"/>
          <p:nvPr/>
        </p:nvPicPr>
        <p:blipFill rotWithShape="1">
          <a:blip r:embed="rId12">
            <a:alphaModFix/>
          </a:blip>
          <a:srcRect/>
          <a:stretch/>
        </p:blipFill>
        <p:spPr>
          <a:xfrm>
            <a:off x="7543800" y="4588669"/>
            <a:ext cx="726281" cy="326231"/>
          </a:xfrm>
          <a:prstGeom prst="rect">
            <a:avLst/>
          </a:prstGeom>
          <a:noFill/>
          <a:ln>
            <a:noFill/>
          </a:ln>
        </p:spPr>
      </p:pic>
      <p:sp>
        <p:nvSpPr>
          <p:cNvPr id="12" name="Google Shape;12;p1"/>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baseline="30000">
                <a:solidFill>
                  <a:srgbClr val="CCCCCC"/>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 name="Google Shape;13;p1"/>
          <p:cNvSpPr/>
          <p:nvPr/>
        </p:nvSpPr>
        <p:spPr>
          <a:xfrm>
            <a:off x="609600" y="4629150"/>
            <a:ext cx="4664100" cy="20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1" i="0" u="none" strike="noStrike" cap="none">
                <a:solidFill>
                  <a:schemeClr val="dk1"/>
                </a:solidFill>
                <a:latin typeface="Arial"/>
                <a:ea typeface="Arial"/>
                <a:cs typeface="Arial"/>
                <a:sym typeface="Arial"/>
              </a:rPr>
              <a:t>Boston University</a:t>
            </a:r>
            <a:r>
              <a:rPr lang="en" sz="1200" b="0" i="0" u="none" strike="noStrike" cap="none">
                <a:solidFill>
                  <a:schemeClr val="dk1"/>
                </a:solidFill>
                <a:latin typeface="Arial"/>
                <a:ea typeface="Arial"/>
                <a:cs typeface="Arial"/>
                <a:sym typeface="Arial"/>
              </a:rPr>
              <a:t> College of Engineering</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ckroon/pysmile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networkx.org/documentation/latest/index.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fvnOfgUm76rb7lfJYqBPrebuL2fq9eJP/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dUs_fccuxiCKrnhxfQj-TocLU_Vb7H86/vie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ctrTitle"/>
          </p:nvPr>
        </p:nvSpPr>
        <p:spPr>
          <a:xfrm>
            <a:off x="685800" y="1200150"/>
            <a:ext cx="77724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EC 504 Project: Molecule Database</a:t>
            </a:r>
            <a:endParaRPr/>
          </a:p>
        </p:txBody>
      </p:sp>
      <p:sp>
        <p:nvSpPr>
          <p:cNvPr id="73" name="Google Shape;73;p12"/>
          <p:cNvSpPr txBox="1">
            <a:spLocks noGrp="1"/>
          </p:cNvSpPr>
          <p:nvPr>
            <p:ph type="subTitle" idx="1"/>
          </p:nvPr>
        </p:nvSpPr>
        <p:spPr>
          <a:xfrm>
            <a:off x="685800" y="2400300"/>
            <a:ext cx="7772400" cy="1314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b="1">
                <a:solidFill>
                  <a:schemeClr val="dk1"/>
                </a:solidFill>
              </a:rPr>
              <a:t>Group 4</a:t>
            </a:r>
            <a:endParaRPr b="1">
              <a:solidFill>
                <a:schemeClr val="dk1"/>
              </a:solidFill>
            </a:endParaRPr>
          </a:p>
          <a:p>
            <a:pPr marL="0" lvl="0" indent="0" algn="l" rtl="0">
              <a:spcBef>
                <a:spcPts val="360"/>
              </a:spcBef>
              <a:spcAft>
                <a:spcPts val="0"/>
              </a:spcAft>
              <a:buNone/>
            </a:pPr>
            <a:r>
              <a:rPr lang="en">
                <a:solidFill>
                  <a:schemeClr val="dk1"/>
                </a:solidFill>
              </a:rPr>
              <a:t>Hyunsoo Kim, Caelan Wong, Phuong Tran, Tristen Liu, Jason Calalang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28638" y="798804"/>
            <a:ext cx="7886700" cy="213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Thank You!</a:t>
            </a:r>
            <a:endParaRPr/>
          </a:p>
        </p:txBody>
      </p:sp>
      <p:sp>
        <p:nvSpPr>
          <p:cNvPr id="182" name="Google Shape;182;p21"/>
          <p:cNvSpPr txBox="1">
            <a:spLocks noGrp="1"/>
          </p:cNvSpPr>
          <p:nvPr>
            <p:ph type="body" idx="1"/>
          </p:nvPr>
        </p:nvSpPr>
        <p:spPr>
          <a:xfrm>
            <a:off x="628638" y="2958597"/>
            <a:ext cx="7886700" cy="11250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r>
              <a:rPr lang="en" b="1">
                <a:solidFill>
                  <a:srgbClr val="2675B4"/>
                </a:solidFill>
              </a:rPr>
              <a:t>Q&amp;A</a:t>
            </a:r>
            <a:endParaRPr b="1">
              <a:solidFill>
                <a:srgbClr val="2675B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Graphical User Interface</a:t>
            </a:r>
            <a:endParaRPr b="1"/>
          </a:p>
        </p:txBody>
      </p:sp>
      <p:sp>
        <p:nvSpPr>
          <p:cNvPr id="188" name="Google Shape;188;p22"/>
          <p:cNvSpPr txBox="1">
            <a:spLocks noGrp="1"/>
          </p:cNvSpPr>
          <p:nvPr>
            <p:ph type="body" idx="1"/>
          </p:nvPr>
        </p:nvSpPr>
        <p:spPr>
          <a:xfrm>
            <a:off x="609600" y="1371600"/>
            <a:ext cx="7924800" cy="14115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Char char="●"/>
            </a:pPr>
            <a:r>
              <a:rPr lang="en" sz="1700"/>
              <a:t>Developed with Java Swing JFrame class</a:t>
            </a:r>
            <a:endParaRPr sz="1700"/>
          </a:p>
          <a:p>
            <a:pPr marL="457200" lvl="0" indent="-336550" algn="just" rtl="0">
              <a:lnSpc>
                <a:spcPct val="115000"/>
              </a:lnSpc>
              <a:spcBef>
                <a:spcPts val="0"/>
              </a:spcBef>
              <a:spcAft>
                <a:spcPts val="0"/>
              </a:spcAft>
              <a:buSzPts val="1700"/>
              <a:buChar char="●"/>
            </a:pPr>
            <a:r>
              <a:rPr lang="en" sz="1700"/>
              <a:t>Encompasses all program features &amp; functionalities</a:t>
            </a:r>
            <a:endParaRPr sz="1700"/>
          </a:p>
          <a:p>
            <a:pPr marL="457200" lvl="0" indent="-336550" algn="just" rtl="0">
              <a:lnSpc>
                <a:spcPct val="115000"/>
              </a:lnSpc>
              <a:spcBef>
                <a:spcPts val="0"/>
              </a:spcBef>
              <a:spcAft>
                <a:spcPts val="0"/>
              </a:spcAft>
              <a:buSzPts val="1700"/>
              <a:buChar char="●"/>
            </a:pPr>
            <a:r>
              <a:rPr lang="en" sz="1700"/>
              <a:t>Allows local file selection</a:t>
            </a:r>
            <a:endParaRPr sz="1700"/>
          </a:p>
          <a:p>
            <a:pPr marL="457200" lvl="0" indent="-336550" algn="just" rtl="0">
              <a:lnSpc>
                <a:spcPct val="115000"/>
              </a:lnSpc>
              <a:spcBef>
                <a:spcPts val="0"/>
              </a:spcBef>
              <a:spcAft>
                <a:spcPts val="0"/>
              </a:spcAft>
              <a:buSzPts val="1700"/>
              <a:buChar char="●"/>
            </a:pPr>
            <a:r>
              <a:rPr lang="en" sz="1700"/>
              <a:t>Can display compound 2D Lewis structures</a:t>
            </a:r>
            <a:endParaRPr sz="1700"/>
          </a:p>
          <a:p>
            <a:pPr marL="457200" lvl="0" indent="-336550" algn="just" rtl="0">
              <a:lnSpc>
                <a:spcPct val="115000"/>
              </a:lnSpc>
              <a:spcBef>
                <a:spcPts val="0"/>
              </a:spcBef>
              <a:spcAft>
                <a:spcPts val="0"/>
              </a:spcAft>
              <a:buSzPts val="1700"/>
              <a:buChar char="●"/>
            </a:pPr>
            <a:r>
              <a:rPr lang="en" sz="1700"/>
              <a:t>Provides database statistics </a:t>
            </a:r>
            <a:endParaRPr sz="1700"/>
          </a:p>
        </p:txBody>
      </p:sp>
      <p:pic>
        <p:nvPicPr>
          <p:cNvPr id="189" name="Google Shape;189;p22"/>
          <p:cNvPicPr preferRelativeResize="0"/>
          <p:nvPr/>
        </p:nvPicPr>
        <p:blipFill>
          <a:blip r:embed="rId3">
            <a:alphaModFix/>
          </a:blip>
          <a:stretch>
            <a:fillRect/>
          </a:stretch>
        </p:blipFill>
        <p:spPr>
          <a:xfrm>
            <a:off x="152400" y="3008375"/>
            <a:ext cx="8839204" cy="141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Downloading from PubChem</a:t>
            </a:r>
            <a:endParaRPr b="1"/>
          </a:p>
        </p:txBody>
      </p:sp>
      <p:sp>
        <p:nvSpPr>
          <p:cNvPr id="195" name="Google Shape;195;p23"/>
          <p:cNvSpPr txBox="1">
            <a:spLocks noGrp="1"/>
          </p:cNvSpPr>
          <p:nvPr>
            <p:ph type="body" idx="1"/>
          </p:nvPr>
        </p:nvSpPr>
        <p:spPr>
          <a:xfrm>
            <a:off x="609600" y="1371600"/>
            <a:ext cx="3143100" cy="2914800"/>
          </a:xfrm>
          <a:prstGeom prst="rect">
            <a:avLst/>
          </a:prstGeom>
        </p:spPr>
        <p:txBody>
          <a:bodyPr spcFirstLastPara="1" wrap="square" lIns="91425" tIns="45700" rIns="91425" bIns="45700" anchor="t" anchorCtr="0">
            <a:noAutofit/>
          </a:bodyPr>
          <a:lstStyle/>
          <a:p>
            <a:pPr marL="457200" lvl="0" indent="-336550" algn="l" rtl="0">
              <a:spcBef>
                <a:spcPts val="360"/>
              </a:spcBef>
              <a:spcAft>
                <a:spcPts val="0"/>
              </a:spcAft>
              <a:buSzPts val="1700"/>
              <a:buFont typeface="Arial"/>
              <a:buAutoNum type="arabicPeriod"/>
            </a:pPr>
            <a:r>
              <a:rPr lang="en" sz="1700"/>
              <a:t>HTTP Request to PubChem Database</a:t>
            </a:r>
            <a:endParaRPr sz="1700"/>
          </a:p>
          <a:p>
            <a:pPr marL="457200" lvl="0" indent="-336550" algn="l" rtl="0">
              <a:spcBef>
                <a:spcPts val="0"/>
              </a:spcBef>
              <a:spcAft>
                <a:spcPts val="0"/>
              </a:spcAft>
              <a:buSzPts val="1700"/>
              <a:buFont typeface="Arial"/>
              <a:buAutoNum type="arabicPeriod"/>
            </a:pPr>
            <a:r>
              <a:rPr lang="en" sz="1700" u="sng">
                <a:solidFill>
                  <a:schemeClr val="hlink"/>
                </a:solidFill>
                <a:hlinkClick r:id="rId3"/>
              </a:rPr>
              <a:t>pysmiles</a:t>
            </a:r>
            <a:r>
              <a:rPr lang="en" sz="1700"/>
              <a:t> to read Canonical SMILES</a:t>
            </a:r>
            <a:endParaRPr sz="1700"/>
          </a:p>
          <a:p>
            <a:pPr marL="457200" lvl="0" indent="-336550" algn="l" rtl="0">
              <a:spcBef>
                <a:spcPts val="0"/>
              </a:spcBef>
              <a:spcAft>
                <a:spcPts val="0"/>
              </a:spcAft>
              <a:buSzPts val="1700"/>
              <a:buFont typeface="Arial"/>
              <a:buAutoNum type="arabicPeriod"/>
            </a:pPr>
            <a:r>
              <a:rPr lang="en" sz="1700" u="sng">
                <a:solidFill>
                  <a:schemeClr val="hlink"/>
                </a:solidFill>
                <a:hlinkClick r:id="rId4"/>
              </a:rPr>
              <a:t>NetworkX</a:t>
            </a:r>
            <a:r>
              <a:rPr lang="en" sz="1700"/>
              <a:t> to process molecule graphs</a:t>
            </a:r>
            <a:endParaRPr sz="1700"/>
          </a:p>
          <a:p>
            <a:pPr marL="457200" lvl="0" indent="-336550" algn="l" rtl="0">
              <a:spcBef>
                <a:spcPts val="0"/>
              </a:spcBef>
              <a:spcAft>
                <a:spcPts val="0"/>
              </a:spcAft>
              <a:buSzPts val="1700"/>
              <a:buFont typeface="Arial"/>
              <a:buAutoNum type="arabicPeriod"/>
            </a:pPr>
            <a:r>
              <a:rPr lang="en" sz="1700"/>
              <a:t>Create input file &amp; print molecule path</a:t>
            </a:r>
            <a:endParaRPr sz="1700"/>
          </a:p>
          <a:p>
            <a:pPr marL="457200" lvl="0" indent="-336550" algn="l" rtl="0">
              <a:spcBef>
                <a:spcPts val="360"/>
              </a:spcBef>
              <a:spcAft>
                <a:spcPts val="0"/>
              </a:spcAft>
              <a:buSzPts val="1700"/>
              <a:buFont typeface="Arial"/>
              <a:buAutoNum type="arabicPeriod"/>
            </a:pPr>
            <a:r>
              <a:rPr lang="en" sz="1700"/>
              <a:t>Receive paths in Java and add to DB</a:t>
            </a:r>
            <a:endParaRPr sz="1700"/>
          </a:p>
        </p:txBody>
      </p:sp>
      <p:sp>
        <p:nvSpPr>
          <p:cNvPr id="196" name="Google Shape;196;p23"/>
          <p:cNvSpPr txBox="1">
            <a:spLocks noGrp="1"/>
          </p:cNvSpPr>
          <p:nvPr>
            <p:ph type="body" idx="2"/>
          </p:nvPr>
        </p:nvSpPr>
        <p:spPr>
          <a:xfrm>
            <a:off x="3654100" y="1371600"/>
            <a:ext cx="53958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"PropertyTable":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"Properties":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"CID": 1,</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"CanonicalSMILES": "CC(=O)OC(CC(=O)[O-])C[N+](C)(C)C",</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"Title": "Acetylcarnitine"</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Partitioned Database</a:t>
            </a:r>
            <a:endParaRPr b="1"/>
          </a:p>
        </p:txBody>
      </p:sp>
      <p:sp>
        <p:nvSpPr>
          <p:cNvPr id="202" name="Google Shape;202;p24"/>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Char char="●"/>
            </a:pPr>
            <a:r>
              <a:rPr lang="en" sz="1700"/>
              <a:t>Goal: mitigate out of memory error</a:t>
            </a:r>
            <a:endParaRPr sz="1700"/>
          </a:p>
          <a:p>
            <a:pPr marL="914400" lvl="1" indent="-336550" algn="just" rtl="0">
              <a:lnSpc>
                <a:spcPct val="115000"/>
              </a:lnSpc>
              <a:spcBef>
                <a:spcPts val="0"/>
              </a:spcBef>
              <a:spcAft>
                <a:spcPts val="0"/>
              </a:spcAft>
              <a:buSzPts val="1700"/>
              <a:buChar char="○"/>
            </a:pPr>
            <a:r>
              <a:rPr lang="en" sz="1700"/>
              <a:t>Periodically offload database[s] to disk</a:t>
            </a:r>
            <a:endParaRPr sz="1700"/>
          </a:p>
          <a:p>
            <a:pPr marL="457200" lvl="0" indent="-336550" algn="just" rtl="0">
              <a:lnSpc>
                <a:spcPct val="115000"/>
              </a:lnSpc>
              <a:spcBef>
                <a:spcPts val="0"/>
              </a:spcBef>
              <a:spcAft>
                <a:spcPts val="0"/>
              </a:spcAft>
              <a:buSzPts val="1700"/>
              <a:buChar char="●"/>
            </a:pPr>
            <a:r>
              <a:rPr lang="en" sz="1700"/>
              <a:t>Generates a number of buckets</a:t>
            </a:r>
            <a:endParaRPr sz="1700"/>
          </a:p>
          <a:p>
            <a:pPr marL="914400" lvl="1" indent="-336550" algn="just" rtl="0">
              <a:lnSpc>
                <a:spcPct val="115000"/>
              </a:lnSpc>
              <a:spcBef>
                <a:spcPts val="0"/>
              </a:spcBef>
              <a:spcAft>
                <a:spcPts val="0"/>
              </a:spcAft>
              <a:buSzPts val="1700"/>
              <a:buChar char="○"/>
            </a:pPr>
            <a:r>
              <a:rPr lang="en" sz="1700"/>
              <a:t>Each bucket corresponds to a range of CH-ratio</a:t>
            </a:r>
            <a:endParaRPr sz="1700"/>
          </a:p>
          <a:p>
            <a:pPr marL="914400" lvl="1" indent="-336550" algn="just" rtl="0">
              <a:lnSpc>
                <a:spcPct val="115000"/>
              </a:lnSpc>
              <a:spcBef>
                <a:spcPts val="0"/>
              </a:spcBef>
              <a:spcAft>
                <a:spcPts val="0"/>
              </a:spcAft>
              <a:buSzPts val="1700"/>
              <a:buChar char="○"/>
            </a:pPr>
            <a:r>
              <a:rPr lang="en" sz="1700"/>
              <a:t>Bucket count is tuneable</a:t>
            </a:r>
            <a:endParaRPr sz="1700"/>
          </a:p>
          <a:p>
            <a:pPr marL="457200" lvl="0" indent="-336550" algn="just" rtl="0">
              <a:lnSpc>
                <a:spcPct val="115000"/>
              </a:lnSpc>
              <a:spcBef>
                <a:spcPts val="0"/>
              </a:spcBef>
              <a:spcAft>
                <a:spcPts val="0"/>
              </a:spcAft>
              <a:buSzPts val="1700"/>
              <a:buChar char="●"/>
            </a:pPr>
            <a:r>
              <a:rPr lang="en" sz="1700"/>
              <a:t>Tuneable size limit for databases</a:t>
            </a:r>
            <a:endParaRPr sz="1700"/>
          </a:p>
          <a:p>
            <a:pPr marL="914400" lvl="1" indent="-336550" algn="just" rtl="0">
              <a:lnSpc>
                <a:spcPct val="115000"/>
              </a:lnSpc>
              <a:spcBef>
                <a:spcPts val="0"/>
              </a:spcBef>
              <a:spcAft>
                <a:spcPts val="0"/>
              </a:spcAft>
              <a:buSzPts val="1700"/>
              <a:buChar char="○"/>
            </a:pPr>
            <a:r>
              <a:rPr lang="en" sz="1700"/>
              <a:t>Based on the total number of Atoms in a database</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Partitioned Database (cont.)</a:t>
            </a:r>
            <a:endParaRPr b="1"/>
          </a:p>
        </p:txBody>
      </p:sp>
      <p:sp>
        <p:nvSpPr>
          <p:cNvPr id="208" name="Google Shape;208;p25"/>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Char char="●"/>
            </a:pPr>
            <a:r>
              <a:rPr lang="en" sz="1700"/>
              <a:t>Version 1: a single bucket in memory</a:t>
            </a:r>
            <a:endParaRPr sz="1700"/>
          </a:p>
          <a:p>
            <a:pPr marL="914400" lvl="1" indent="-336550" algn="just" rtl="0">
              <a:lnSpc>
                <a:spcPct val="115000"/>
              </a:lnSpc>
              <a:spcBef>
                <a:spcPts val="0"/>
              </a:spcBef>
              <a:spcAft>
                <a:spcPts val="0"/>
              </a:spcAft>
              <a:buSzPts val="1700"/>
              <a:buChar char="○"/>
            </a:pPr>
            <a:r>
              <a:rPr lang="en" sz="1700"/>
              <a:t>Fixes out of memory error</a:t>
            </a:r>
            <a:endParaRPr sz="1700"/>
          </a:p>
          <a:p>
            <a:pPr marL="914400" lvl="1" indent="-336550" algn="just" rtl="0">
              <a:lnSpc>
                <a:spcPct val="115000"/>
              </a:lnSpc>
              <a:spcBef>
                <a:spcPts val="0"/>
              </a:spcBef>
              <a:spcAft>
                <a:spcPts val="0"/>
              </a:spcAft>
              <a:buSzPts val="1700"/>
              <a:buChar char="○"/>
            </a:pPr>
            <a:r>
              <a:rPr lang="en" sz="1700"/>
              <a:t>Very slow</a:t>
            </a:r>
            <a:endParaRPr sz="1700"/>
          </a:p>
          <a:p>
            <a:pPr marL="457200" lvl="0" indent="-336550" algn="just" rtl="0">
              <a:lnSpc>
                <a:spcPct val="115000"/>
              </a:lnSpc>
              <a:spcBef>
                <a:spcPts val="0"/>
              </a:spcBef>
              <a:spcAft>
                <a:spcPts val="0"/>
              </a:spcAft>
              <a:buSzPts val="1700"/>
              <a:buChar char="●"/>
            </a:pPr>
            <a:r>
              <a:rPr lang="en" sz="1700"/>
              <a:t>Version 2: a [tuneable] number of buckets in memory</a:t>
            </a:r>
            <a:endParaRPr sz="1700"/>
          </a:p>
          <a:p>
            <a:pPr marL="914400" lvl="1" indent="-336550" algn="just" rtl="0">
              <a:lnSpc>
                <a:spcPct val="115000"/>
              </a:lnSpc>
              <a:spcBef>
                <a:spcPts val="0"/>
              </a:spcBef>
              <a:spcAft>
                <a:spcPts val="0"/>
              </a:spcAft>
              <a:buSzPts val="1700"/>
              <a:buChar char="○"/>
            </a:pPr>
            <a:r>
              <a:rPr lang="en" sz="1700"/>
              <a:t>Replacement policy</a:t>
            </a:r>
            <a:endParaRPr sz="1700"/>
          </a:p>
          <a:p>
            <a:pPr marL="1371600" lvl="2" indent="-336550" algn="just" rtl="0">
              <a:lnSpc>
                <a:spcPct val="115000"/>
              </a:lnSpc>
              <a:spcBef>
                <a:spcPts val="0"/>
              </a:spcBef>
              <a:spcAft>
                <a:spcPts val="0"/>
              </a:spcAft>
              <a:buSzPts val="1700"/>
              <a:buChar char="■"/>
            </a:pPr>
            <a:r>
              <a:rPr lang="en" sz="1700"/>
              <a:t>Least recently loaded</a:t>
            </a:r>
            <a:endParaRPr sz="1700"/>
          </a:p>
          <a:p>
            <a:pPr marL="1371600" lvl="2" indent="-336550" algn="just" rtl="0">
              <a:lnSpc>
                <a:spcPct val="115000"/>
              </a:lnSpc>
              <a:spcBef>
                <a:spcPts val="0"/>
              </a:spcBef>
              <a:spcAft>
                <a:spcPts val="0"/>
              </a:spcAft>
              <a:buSzPts val="1700"/>
              <a:buChar char="■"/>
            </a:pPr>
            <a:r>
              <a:rPr lang="en" sz="1700"/>
              <a:t>Database exceeds size limit</a:t>
            </a:r>
            <a:endParaRPr sz="1700"/>
          </a:p>
          <a:p>
            <a:pPr marL="914400" lvl="1" indent="-336550" algn="just" rtl="0">
              <a:lnSpc>
                <a:spcPct val="115000"/>
              </a:lnSpc>
              <a:spcBef>
                <a:spcPts val="0"/>
              </a:spcBef>
              <a:spcAft>
                <a:spcPts val="0"/>
              </a:spcAft>
              <a:buSzPts val="1700"/>
              <a:buChar char="○"/>
            </a:pPr>
            <a:r>
              <a:rPr lang="en" sz="1700"/>
              <a:t>Faster, but not fast enough</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Project Description</a:t>
            </a:r>
            <a:endParaRPr b="1"/>
          </a:p>
        </p:txBody>
      </p:sp>
      <p:sp>
        <p:nvSpPr>
          <p:cNvPr id="79" name="Google Shape;79;p13"/>
          <p:cNvSpPr txBox="1">
            <a:spLocks noGrp="1"/>
          </p:cNvSpPr>
          <p:nvPr>
            <p:ph type="body" idx="1"/>
          </p:nvPr>
        </p:nvSpPr>
        <p:spPr>
          <a:xfrm>
            <a:off x="609600" y="1371600"/>
            <a:ext cx="3823500" cy="2898600"/>
          </a:xfrm>
          <a:prstGeom prst="rect">
            <a:avLst/>
          </a:prstGeom>
        </p:spPr>
        <p:txBody>
          <a:bodyPr spcFirstLastPara="1" wrap="square" lIns="91425" tIns="45700" rIns="91425" bIns="45700" anchor="t" anchorCtr="0">
            <a:noAutofit/>
          </a:bodyPr>
          <a:lstStyle/>
          <a:p>
            <a:pPr marL="457200" lvl="0" indent="-336550" algn="l" rtl="0">
              <a:lnSpc>
                <a:spcPct val="100000"/>
              </a:lnSpc>
              <a:spcBef>
                <a:spcPts val="360"/>
              </a:spcBef>
              <a:spcAft>
                <a:spcPts val="0"/>
              </a:spcAft>
              <a:buSzPts val="1700"/>
              <a:buChar char="●"/>
            </a:pPr>
            <a:r>
              <a:rPr lang="en" sz="1700"/>
              <a:t>Database attuned to information about molecules</a:t>
            </a:r>
            <a:endParaRPr sz="1700"/>
          </a:p>
          <a:p>
            <a:pPr marL="457200" lvl="0" indent="-336550" algn="l" rtl="0">
              <a:lnSpc>
                <a:spcPct val="100000"/>
              </a:lnSpc>
              <a:spcBef>
                <a:spcPts val="1000"/>
              </a:spcBef>
              <a:spcAft>
                <a:spcPts val="0"/>
              </a:spcAft>
              <a:buSzPts val="1700"/>
              <a:buChar char="●"/>
            </a:pPr>
            <a:r>
              <a:rPr lang="en" sz="1700"/>
              <a:t>Queries through database for specific molecules</a:t>
            </a:r>
            <a:endParaRPr sz="1700"/>
          </a:p>
          <a:p>
            <a:pPr marL="457200" lvl="0" indent="-336550" algn="l" rtl="0">
              <a:lnSpc>
                <a:spcPct val="100000"/>
              </a:lnSpc>
              <a:spcBef>
                <a:spcPts val="1000"/>
              </a:spcBef>
              <a:spcAft>
                <a:spcPts val="1000"/>
              </a:spcAft>
              <a:buSzPts val="1700"/>
              <a:buChar char="●"/>
            </a:pPr>
            <a:r>
              <a:rPr lang="en" sz="1700"/>
              <a:t>Several different ways to represent exact same (isomorphic) molecule</a:t>
            </a:r>
            <a:endParaRPr sz="1700"/>
          </a:p>
        </p:txBody>
      </p:sp>
      <p:pic>
        <p:nvPicPr>
          <p:cNvPr id="80" name="Google Shape;80;p13"/>
          <p:cNvPicPr preferRelativeResize="0"/>
          <p:nvPr/>
        </p:nvPicPr>
        <p:blipFill>
          <a:blip r:embed="rId3">
            <a:alphaModFix/>
          </a:blip>
          <a:stretch>
            <a:fillRect/>
          </a:stretch>
        </p:blipFill>
        <p:spPr>
          <a:xfrm>
            <a:off x="4571975" y="3118388"/>
            <a:ext cx="2699175" cy="495354"/>
          </a:xfrm>
          <a:prstGeom prst="rect">
            <a:avLst/>
          </a:prstGeom>
          <a:noFill/>
          <a:ln>
            <a:noFill/>
          </a:ln>
        </p:spPr>
      </p:pic>
      <p:pic>
        <p:nvPicPr>
          <p:cNvPr id="81" name="Google Shape;81;p13"/>
          <p:cNvPicPr preferRelativeResize="0"/>
          <p:nvPr/>
        </p:nvPicPr>
        <p:blipFill>
          <a:blip r:embed="rId4">
            <a:alphaModFix/>
          </a:blip>
          <a:stretch>
            <a:fillRect/>
          </a:stretch>
        </p:blipFill>
        <p:spPr>
          <a:xfrm>
            <a:off x="4572000" y="1205584"/>
            <a:ext cx="2699175" cy="1951078"/>
          </a:xfrm>
          <a:prstGeom prst="rect">
            <a:avLst/>
          </a:prstGeom>
          <a:noFill/>
          <a:ln>
            <a:noFill/>
          </a:ln>
        </p:spPr>
      </p:pic>
      <p:pic>
        <p:nvPicPr>
          <p:cNvPr id="82" name="Google Shape;82;p13"/>
          <p:cNvPicPr preferRelativeResize="0"/>
          <p:nvPr/>
        </p:nvPicPr>
        <p:blipFill>
          <a:blip r:embed="rId5">
            <a:alphaModFix/>
          </a:blip>
          <a:stretch>
            <a:fillRect/>
          </a:stretch>
        </p:blipFill>
        <p:spPr>
          <a:xfrm>
            <a:off x="7410025" y="1205575"/>
            <a:ext cx="953675" cy="3064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Features</a:t>
            </a:r>
            <a:endParaRPr b="1"/>
          </a:p>
        </p:txBody>
      </p:sp>
      <p:sp>
        <p:nvSpPr>
          <p:cNvPr id="88" name="Google Shape;88;p14"/>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Font typeface="Arial"/>
              <a:buAutoNum type="arabicPeriod"/>
            </a:pPr>
            <a:r>
              <a:rPr lang="en" sz="1700"/>
              <a:t>Can hold at least 10,000 molecules</a:t>
            </a:r>
            <a:endParaRPr sz="1700"/>
          </a:p>
          <a:p>
            <a:pPr marL="457200" lvl="0" indent="-336550" algn="just" rtl="0">
              <a:lnSpc>
                <a:spcPct val="115000"/>
              </a:lnSpc>
              <a:spcBef>
                <a:spcPts val="0"/>
              </a:spcBef>
              <a:spcAft>
                <a:spcPts val="0"/>
              </a:spcAft>
              <a:buSzPts val="1700"/>
              <a:buFont typeface="Arial"/>
              <a:buAutoNum type="arabicPeriod"/>
            </a:pPr>
            <a:r>
              <a:rPr lang="en" sz="1700"/>
              <a:t>Efficiently searches for a molecule, up to graph isomorphism </a:t>
            </a:r>
            <a:endParaRPr sz="1700"/>
          </a:p>
          <a:p>
            <a:pPr marL="457200" lvl="0" indent="-336550" algn="just" rtl="0">
              <a:lnSpc>
                <a:spcPct val="115000"/>
              </a:lnSpc>
              <a:spcBef>
                <a:spcPts val="0"/>
              </a:spcBef>
              <a:spcAft>
                <a:spcPts val="0"/>
              </a:spcAft>
              <a:buSzPts val="1700"/>
              <a:buFont typeface="Arial"/>
              <a:buAutoNum type="arabicPeriod"/>
            </a:pPr>
            <a:r>
              <a:rPr lang="en" sz="1700"/>
              <a:t>Searches for the most similar molecule to a given molecule if no exact match exists.</a:t>
            </a:r>
            <a:endParaRPr sz="1700"/>
          </a:p>
          <a:p>
            <a:pPr marL="457200" lvl="0" indent="-336550" algn="just" rtl="0">
              <a:lnSpc>
                <a:spcPct val="115000"/>
              </a:lnSpc>
              <a:spcBef>
                <a:spcPts val="0"/>
              </a:spcBef>
              <a:spcAft>
                <a:spcPts val="0"/>
              </a:spcAft>
              <a:buSzPts val="1700"/>
              <a:buFont typeface="Arial"/>
              <a:buAutoNum type="arabicPeriod"/>
            </a:pPr>
            <a:r>
              <a:rPr lang="en" sz="1700"/>
              <a:t>Features a command-line user interface (CLI)</a:t>
            </a:r>
            <a:endParaRPr sz="1700"/>
          </a:p>
          <a:p>
            <a:pPr marL="457200" lvl="0" indent="-336550" algn="just" rtl="0">
              <a:lnSpc>
                <a:spcPct val="115000"/>
              </a:lnSpc>
              <a:spcBef>
                <a:spcPts val="0"/>
              </a:spcBef>
              <a:spcAft>
                <a:spcPts val="0"/>
              </a:spcAft>
              <a:buSzPts val="1700"/>
              <a:buFont typeface="Arial"/>
              <a:buAutoNum type="arabicPeriod"/>
            </a:pPr>
            <a:r>
              <a:rPr lang="en" sz="1700"/>
              <a:t>Offers a stand-alone graphical user interface (GUI)</a:t>
            </a:r>
            <a:endParaRPr sz="1700"/>
          </a:p>
          <a:p>
            <a:pPr marL="457200" lvl="0" indent="-336550" algn="just" rtl="0">
              <a:lnSpc>
                <a:spcPct val="115000"/>
              </a:lnSpc>
              <a:spcBef>
                <a:spcPts val="0"/>
              </a:spcBef>
              <a:spcAft>
                <a:spcPts val="0"/>
              </a:spcAft>
              <a:buSzPts val="1700"/>
              <a:buFont typeface="Arial"/>
              <a:buAutoNum type="arabicPeriod"/>
            </a:pPr>
            <a:r>
              <a:rPr lang="en" sz="1700"/>
              <a:t>Allows downloading of known compounds from PubChem database</a:t>
            </a:r>
            <a:endParaRPr sz="1700"/>
          </a:p>
          <a:p>
            <a:pPr marL="457200" lvl="0" indent="-336550" algn="just" rtl="0">
              <a:lnSpc>
                <a:spcPct val="115000"/>
              </a:lnSpc>
              <a:spcBef>
                <a:spcPts val="0"/>
              </a:spcBef>
              <a:spcAft>
                <a:spcPts val="0"/>
              </a:spcAft>
              <a:buSzPts val="1700"/>
              <a:buFont typeface="Arial"/>
              <a:buAutoNum type="arabicPeriod"/>
            </a:pPr>
            <a:r>
              <a:rPr lang="en" sz="1700"/>
              <a:t>Performs subgraph search to find all molecules with a specified subgraph</a:t>
            </a:r>
            <a:endParaRPr sz="1700"/>
          </a:p>
          <a:p>
            <a:pPr marL="457200" lvl="0" indent="-336550" algn="just" rtl="0">
              <a:lnSpc>
                <a:spcPct val="115000"/>
              </a:lnSpc>
              <a:spcBef>
                <a:spcPts val="0"/>
              </a:spcBef>
              <a:spcAft>
                <a:spcPts val="0"/>
              </a:spcAft>
              <a:buSzPts val="1700"/>
              <a:buFont typeface="Arial"/>
              <a:buAutoNum type="arabicPeriod"/>
            </a:pPr>
            <a:r>
              <a:rPr lang="en" sz="1700"/>
              <a:t>Processes at least 10 operations per second on a 10,000 molecule database on lab computer</a:t>
            </a:r>
            <a:endParaRPr sz="1700">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Program</a:t>
            </a:r>
            <a:endParaRPr b="1"/>
          </a:p>
        </p:txBody>
      </p:sp>
      <p:sp>
        <p:nvSpPr>
          <p:cNvPr id="94" name="Google Shape;94;p15"/>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Font typeface="Arial"/>
              <a:buAutoNum type="arabicPeriod"/>
            </a:pPr>
            <a:r>
              <a:rPr lang="en" sz="1700"/>
              <a:t>Client-server model</a:t>
            </a:r>
            <a:endParaRPr sz="1700"/>
          </a:p>
          <a:p>
            <a:pPr marL="914400" lvl="1" indent="-336550" algn="just" rtl="0">
              <a:lnSpc>
                <a:spcPct val="115000"/>
              </a:lnSpc>
              <a:spcBef>
                <a:spcPts val="0"/>
              </a:spcBef>
              <a:spcAft>
                <a:spcPts val="0"/>
              </a:spcAft>
              <a:buSzPts val="1700"/>
              <a:buChar char="●"/>
            </a:pPr>
            <a:r>
              <a:rPr lang="en" sz="1700"/>
              <a:t>First command starts the server</a:t>
            </a:r>
            <a:endParaRPr sz="1700"/>
          </a:p>
          <a:p>
            <a:pPr marL="1371600" lvl="2" indent="-336550" algn="just" rtl="0">
              <a:lnSpc>
                <a:spcPct val="115000"/>
              </a:lnSpc>
              <a:spcBef>
                <a:spcPts val="0"/>
              </a:spcBef>
              <a:spcAft>
                <a:spcPts val="0"/>
              </a:spcAft>
              <a:buSzPts val="1700"/>
              <a:buChar char="○"/>
            </a:pPr>
            <a:r>
              <a:rPr lang="en" sz="1700"/>
              <a:t>Stays running in the background</a:t>
            </a:r>
            <a:endParaRPr sz="1700"/>
          </a:p>
          <a:p>
            <a:pPr marL="914400" lvl="1" indent="-336550" algn="just" rtl="0">
              <a:lnSpc>
                <a:spcPct val="115000"/>
              </a:lnSpc>
              <a:spcBef>
                <a:spcPts val="0"/>
              </a:spcBef>
              <a:spcAft>
                <a:spcPts val="0"/>
              </a:spcAft>
              <a:buSzPts val="1700"/>
              <a:buChar char="●"/>
            </a:pPr>
            <a:r>
              <a:rPr lang="en" sz="1700"/>
              <a:t>Second command starts the client</a:t>
            </a:r>
            <a:endParaRPr sz="1700"/>
          </a:p>
          <a:p>
            <a:pPr marL="1371600" lvl="2" indent="-336550" algn="just" rtl="0">
              <a:lnSpc>
                <a:spcPct val="115000"/>
              </a:lnSpc>
              <a:spcBef>
                <a:spcPts val="0"/>
              </a:spcBef>
              <a:spcAft>
                <a:spcPts val="0"/>
              </a:spcAft>
              <a:buSzPts val="1700"/>
              <a:buChar char="○"/>
            </a:pPr>
            <a:r>
              <a:rPr lang="en" sz="1700"/>
              <a:t>Relays the command to the server, then exits</a:t>
            </a:r>
            <a:endParaRPr sz="1700"/>
          </a:p>
          <a:p>
            <a:pPr marL="457200" lvl="0" indent="-336550" algn="just" rtl="0">
              <a:lnSpc>
                <a:spcPct val="115000"/>
              </a:lnSpc>
              <a:spcBef>
                <a:spcPts val="1000"/>
              </a:spcBef>
              <a:spcAft>
                <a:spcPts val="0"/>
              </a:spcAft>
              <a:buSzPts val="1700"/>
              <a:buFont typeface="Arial"/>
              <a:buAutoNum type="arabicPeriod"/>
            </a:pPr>
            <a:r>
              <a:rPr lang="en" sz="1700"/>
              <a:t>Monolithic database</a:t>
            </a:r>
            <a:endParaRPr sz="1700"/>
          </a:p>
          <a:p>
            <a:pPr marL="457200" lvl="0" indent="-336550" algn="just" rtl="0">
              <a:lnSpc>
                <a:spcPct val="115000"/>
              </a:lnSpc>
              <a:spcBef>
                <a:spcPts val="1000"/>
              </a:spcBef>
              <a:spcAft>
                <a:spcPts val="0"/>
              </a:spcAft>
              <a:buSzPts val="1700"/>
              <a:buFont typeface="Arial"/>
              <a:buAutoNum type="arabicPeriod"/>
            </a:pPr>
            <a:r>
              <a:rPr lang="en" sz="1700"/>
              <a:t>Protein Factory</a:t>
            </a:r>
            <a:endParaRPr sz="1700"/>
          </a:p>
          <a:p>
            <a:pPr marL="914400" lvl="1" indent="-336550" algn="just" rtl="0">
              <a:lnSpc>
                <a:spcPct val="115000"/>
              </a:lnSpc>
              <a:spcBef>
                <a:spcPts val="360"/>
              </a:spcBef>
              <a:spcAft>
                <a:spcPts val="0"/>
              </a:spcAft>
              <a:buSzPts val="1700"/>
              <a:buChar char="●"/>
            </a:pPr>
            <a:r>
              <a:rPr lang="en" sz="1700"/>
              <a:t>Procedurally generates protein files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Database</a:t>
            </a:r>
            <a:endParaRPr b="1"/>
          </a:p>
        </p:txBody>
      </p:sp>
      <p:sp>
        <p:nvSpPr>
          <p:cNvPr id="100" name="Google Shape;100;p16"/>
          <p:cNvSpPr txBox="1">
            <a:spLocks noGrp="1"/>
          </p:cNvSpPr>
          <p:nvPr>
            <p:ph type="body" idx="1"/>
          </p:nvPr>
        </p:nvSpPr>
        <p:spPr>
          <a:xfrm>
            <a:off x="666563" y="2457100"/>
            <a:ext cx="1678200" cy="472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u="sng"/>
              <a:t>Database</a:t>
            </a:r>
            <a:endParaRPr/>
          </a:p>
        </p:txBody>
      </p:sp>
      <p:sp>
        <p:nvSpPr>
          <p:cNvPr id="101" name="Google Shape;101;p16"/>
          <p:cNvSpPr/>
          <p:nvPr/>
        </p:nvSpPr>
        <p:spPr>
          <a:xfrm>
            <a:off x="291428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102" name="Google Shape;102;p16"/>
          <p:cNvSpPr txBox="1"/>
          <p:nvPr/>
        </p:nvSpPr>
        <p:spPr>
          <a:xfrm>
            <a:off x="853538" y="3568350"/>
            <a:ext cx="2332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Keys: # of atoms in molecule</a:t>
            </a:r>
            <a:endParaRPr sz="1200">
              <a:solidFill>
                <a:schemeClr val="dk1"/>
              </a:solidFill>
            </a:endParaRPr>
          </a:p>
        </p:txBody>
      </p:sp>
      <p:sp>
        <p:nvSpPr>
          <p:cNvPr id="103" name="Google Shape;103;p16"/>
          <p:cNvSpPr txBox="1"/>
          <p:nvPr/>
        </p:nvSpPr>
        <p:spPr>
          <a:xfrm>
            <a:off x="-14162" y="2858100"/>
            <a:ext cx="2608200" cy="3540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en" sz="1100">
                <a:solidFill>
                  <a:schemeClr val="dk1"/>
                </a:solidFill>
              </a:rPr>
              <a:t>Hashmap&lt;Int,ArrayList&lt;Molecules&gt;&gt;</a:t>
            </a:r>
            <a:endParaRPr sz="1100"/>
          </a:p>
        </p:txBody>
      </p:sp>
      <p:sp>
        <p:nvSpPr>
          <p:cNvPr id="104" name="Google Shape;104;p16"/>
          <p:cNvSpPr/>
          <p:nvPr/>
        </p:nvSpPr>
        <p:spPr>
          <a:xfrm>
            <a:off x="345823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2</a:t>
            </a:r>
            <a:endParaRPr b="1"/>
          </a:p>
        </p:txBody>
      </p:sp>
      <p:sp>
        <p:nvSpPr>
          <p:cNvPr id="105" name="Google Shape;105;p16"/>
          <p:cNvSpPr/>
          <p:nvPr/>
        </p:nvSpPr>
        <p:spPr>
          <a:xfrm>
            <a:off x="400218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sp>
        <p:nvSpPr>
          <p:cNvPr id="106" name="Google Shape;106;p16"/>
          <p:cNvSpPr/>
          <p:nvPr/>
        </p:nvSpPr>
        <p:spPr>
          <a:xfrm>
            <a:off x="454613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4</a:t>
            </a:r>
            <a:endParaRPr b="1"/>
          </a:p>
        </p:txBody>
      </p:sp>
      <p:sp>
        <p:nvSpPr>
          <p:cNvPr id="107" name="Google Shape;107;p16"/>
          <p:cNvSpPr/>
          <p:nvPr/>
        </p:nvSpPr>
        <p:spPr>
          <a:xfrm>
            <a:off x="2273563" y="1948650"/>
            <a:ext cx="3408300" cy="1619700"/>
          </a:xfrm>
          <a:prstGeom prst="bracePai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6"/>
          <p:cNvSpPr txBox="1"/>
          <p:nvPr/>
        </p:nvSpPr>
        <p:spPr>
          <a:xfrm>
            <a:off x="4995063" y="3348225"/>
            <a:ext cx="7830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rPr>
              <a:t>…</a:t>
            </a:r>
            <a:endParaRPr sz="2700">
              <a:solidFill>
                <a:schemeClr val="dk1"/>
              </a:solidFill>
            </a:endParaRPr>
          </a:p>
        </p:txBody>
      </p:sp>
      <p:sp>
        <p:nvSpPr>
          <p:cNvPr id="109" name="Google Shape;109;p16"/>
          <p:cNvSpPr/>
          <p:nvPr/>
        </p:nvSpPr>
        <p:spPr>
          <a:xfrm>
            <a:off x="2930413" y="3413550"/>
            <a:ext cx="2094600" cy="1548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Hash Function</a:t>
            </a:r>
            <a:endParaRPr sz="1000" b="1"/>
          </a:p>
        </p:txBody>
      </p:sp>
      <p:sp>
        <p:nvSpPr>
          <p:cNvPr id="110" name="Google Shape;110;p16"/>
          <p:cNvSpPr/>
          <p:nvPr/>
        </p:nvSpPr>
        <p:spPr>
          <a:xfrm rot="10800000">
            <a:off x="2915245" y="2011350"/>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6"/>
          <p:cNvSpPr/>
          <p:nvPr/>
        </p:nvSpPr>
        <p:spPr>
          <a:xfrm>
            <a:off x="2915200" y="29027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p:nvPr/>
        </p:nvSpPr>
        <p:spPr>
          <a:xfrm>
            <a:off x="2915175" y="24571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16"/>
          <p:cNvSpPr/>
          <p:nvPr/>
        </p:nvSpPr>
        <p:spPr>
          <a:xfrm>
            <a:off x="3459125" y="29027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16"/>
          <p:cNvSpPr/>
          <p:nvPr/>
        </p:nvSpPr>
        <p:spPr>
          <a:xfrm>
            <a:off x="3459125" y="24571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16"/>
          <p:cNvSpPr/>
          <p:nvPr/>
        </p:nvSpPr>
        <p:spPr>
          <a:xfrm>
            <a:off x="3459125" y="20115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16"/>
          <p:cNvSpPr/>
          <p:nvPr/>
        </p:nvSpPr>
        <p:spPr>
          <a:xfrm rot="10800000">
            <a:off x="3459207" y="1565750"/>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16"/>
          <p:cNvSpPr/>
          <p:nvPr/>
        </p:nvSpPr>
        <p:spPr>
          <a:xfrm rot="10800000">
            <a:off x="4003070" y="2902625"/>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118;p16"/>
          <p:cNvSpPr/>
          <p:nvPr/>
        </p:nvSpPr>
        <p:spPr>
          <a:xfrm rot="10800000">
            <a:off x="4546932" y="2457025"/>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6"/>
          <p:cNvSpPr/>
          <p:nvPr/>
        </p:nvSpPr>
        <p:spPr>
          <a:xfrm>
            <a:off x="4546850" y="29027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6"/>
          <p:cNvSpPr txBox="1"/>
          <p:nvPr/>
        </p:nvSpPr>
        <p:spPr>
          <a:xfrm>
            <a:off x="1173638" y="1600025"/>
            <a:ext cx="2608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Storage: ArrayList of Molecules</a:t>
            </a:r>
            <a:endParaRPr sz="1200">
              <a:solidFill>
                <a:schemeClr val="dk1"/>
              </a:solidFill>
            </a:endParaRPr>
          </a:p>
        </p:txBody>
      </p:sp>
      <p:cxnSp>
        <p:nvCxnSpPr>
          <p:cNvPr id="121" name="Google Shape;121;p16"/>
          <p:cNvCxnSpPr/>
          <p:nvPr/>
        </p:nvCxnSpPr>
        <p:spPr>
          <a:xfrm rot="10800000" flipH="1">
            <a:off x="3781838" y="1522325"/>
            <a:ext cx="726300" cy="254700"/>
          </a:xfrm>
          <a:prstGeom prst="straightConnector1">
            <a:avLst/>
          </a:prstGeom>
          <a:noFill/>
          <a:ln w="19050" cap="flat" cmpd="sng">
            <a:solidFill>
              <a:srgbClr val="674EA7"/>
            </a:solidFill>
            <a:prstDash val="solid"/>
            <a:round/>
            <a:headEnd type="oval" w="med" len="med"/>
            <a:tailEnd type="oval" w="med" len="med"/>
          </a:ln>
        </p:spPr>
      </p:cxnSp>
      <p:sp>
        <p:nvSpPr>
          <p:cNvPr id="122" name="Google Shape;122;p16"/>
          <p:cNvSpPr txBox="1"/>
          <p:nvPr/>
        </p:nvSpPr>
        <p:spPr>
          <a:xfrm>
            <a:off x="4468788" y="1156775"/>
            <a:ext cx="11229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rgbClr val="674EA7"/>
                </a:solidFill>
              </a:rPr>
              <a:t>Molecule</a:t>
            </a:r>
            <a:endParaRPr sz="1700" u="sng">
              <a:solidFill>
                <a:srgbClr val="674EA7"/>
              </a:solidFill>
            </a:endParaRPr>
          </a:p>
        </p:txBody>
      </p:sp>
      <p:sp>
        <p:nvSpPr>
          <p:cNvPr id="123" name="Google Shape;123;p16"/>
          <p:cNvSpPr/>
          <p:nvPr/>
        </p:nvSpPr>
        <p:spPr>
          <a:xfrm>
            <a:off x="5510688" y="667025"/>
            <a:ext cx="3034500" cy="1494000"/>
          </a:xfrm>
          <a:prstGeom prst="bracePai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6"/>
          <p:cNvSpPr txBox="1"/>
          <p:nvPr/>
        </p:nvSpPr>
        <p:spPr>
          <a:xfrm>
            <a:off x="5816238" y="508600"/>
            <a:ext cx="2797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4EA7"/>
                </a:solidFill>
              </a:rPr>
              <a:t>Molecule Properties</a:t>
            </a:r>
            <a:endParaRPr sz="1600">
              <a:solidFill>
                <a:srgbClr val="674EA7"/>
              </a:solidFill>
            </a:endParaRPr>
          </a:p>
          <a:p>
            <a:pPr marL="0" lvl="0" indent="0" algn="l" rtl="0">
              <a:spcBef>
                <a:spcPts val="0"/>
              </a:spcBef>
              <a:spcAft>
                <a:spcPts val="0"/>
              </a:spcAft>
              <a:buNone/>
            </a:pPr>
            <a:r>
              <a:rPr lang="en" sz="1600">
                <a:solidFill>
                  <a:srgbClr val="FF0000"/>
                </a:solidFill>
              </a:rPr>
              <a:t>ArrayList&lt;Atom&gt;:</a:t>
            </a:r>
            <a:endParaRPr sz="1600">
              <a:solidFill>
                <a:srgbClr val="FF0000"/>
              </a:solidFill>
            </a:endParaRPr>
          </a:p>
        </p:txBody>
      </p:sp>
      <p:sp>
        <p:nvSpPr>
          <p:cNvPr id="125" name="Google Shape;125;p16"/>
          <p:cNvSpPr/>
          <p:nvPr/>
        </p:nvSpPr>
        <p:spPr>
          <a:xfrm>
            <a:off x="5939410"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16"/>
          <p:cNvSpPr/>
          <p:nvPr/>
        </p:nvSpPr>
        <p:spPr>
          <a:xfrm>
            <a:off x="6388135"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16"/>
          <p:cNvSpPr/>
          <p:nvPr/>
        </p:nvSpPr>
        <p:spPr>
          <a:xfrm>
            <a:off x="6836860"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6"/>
          <p:cNvSpPr/>
          <p:nvPr/>
        </p:nvSpPr>
        <p:spPr>
          <a:xfrm>
            <a:off x="7285585"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6"/>
          <p:cNvSpPr/>
          <p:nvPr/>
        </p:nvSpPr>
        <p:spPr>
          <a:xfrm rot="-5400000">
            <a:off x="7748056" y="1222947"/>
            <a:ext cx="354672" cy="382158"/>
          </a:xfrm>
          <a:prstGeom prst="flowChartDocumen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0" name="Google Shape;130;p16"/>
          <p:cNvCxnSpPr/>
          <p:nvPr/>
        </p:nvCxnSpPr>
        <p:spPr>
          <a:xfrm rot="10800000" flipH="1">
            <a:off x="6121088" y="1468600"/>
            <a:ext cx="396900" cy="1280400"/>
          </a:xfrm>
          <a:prstGeom prst="straightConnector1">
            <a:avLst/>
          </a:prstGeom>
          <a:noFill/>
          <a:ln w="19050" cap="flat" cmpd="sng">
            <a:solidFill>
              <a:srgbClr val="FF0000"/>
            </a:solidFill>
            <a:prstDash val="solid"/>
            <a:round/>
            <a:headEnd type="oval" w="med" len="med"/>
            <a:tailEnd type="oval" w="med" len="med"/>
          </a:ln>
        </p:spPr>
      </p:cxnSp>
      <p:sp>
        <p:nvSpPr>
          <p:cNvPr id="131" name="Google Shape;131;p16"/>
          <p:cNvSpPr txBox="1"/>
          <p:nvPr/>
        </p:nvSpPr>
        <p:spPr>
          <a:xfrm>
            <a:off x="5711175" y="2684600"/>
            <a:ext cx="10233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rgbClr val="FF0000"/>
                </a:solidFill>
              </a:rPr>
              <a:t>Atom</a:t>
            </a:r>
            <a:endParaRPr sz="1800" u="sng" baseline="-25000">
              <a:solidFill>
                <a:srgbClr val="FF0000"/>
              </a:solidFill>
            </a:endParaRPr>
          </a:p>
        </p:txBody>
      </p:sp>
      <p:sp>
        <p:nvSpPr>
          <p:cNvPr id="132" name="Google Shape;132;p16"/>
          <p:cNvSpPr/>
          <p:nvPr/>
        </p:nvSpPr>
        <p:spPr>
          <a:xfrm>
            <a:off x="6388113" y="2317288"/>
            <a:ext cx="2722500" cy="1280400"/>
          </a:xfrm>
          <a:prstGeom prst="bracePai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6"/>
          <p:cNvSpPr txBox="1"/>
          <p:nvPr/>
        </p:nvSpPr>
        <p:spPr>
          <a:xfrm>
            <a:off x="6601444" y="2070806"/>
            <a:ext cx="2608200" cy="4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rPr>
              <a:t>Atom Properties</a:t>
            </a:r>
            <a:endParaRPr sz="1200">
              <a:solidFill>
                <a:srgbClr val="FF0000"/>
              </a:solidFill>
            </a:endParaRPr>
          </a:p>
          <a:p>
            <a:pPr marL="0" lvl="0" indent="0" algn="l" rtl="0">
              <a:spcBef>
                <a:spcPts val="0"/>
              </a:spcBef>
              <a:spcAft>
                <a:spcPts val="0"/>
              </a:spcAft>
              <a:buNone/>
            </a:pPr>
            <a:r>
              <a:rPr lang="en" sz="1200">
                <a:solidFill>
                  <a:srgbClr val="FF0000"/>
                </a:solidFill>
              </a:rPr>
              <a:t>Hashmap&lt;String,ElemBondPair&gt;</a:t>
            </a:r>
            <a:endParaRPr sz="1200">
              <a:solidFill>
                <a:srgbClr val="FF0000"/>
              </a:solidFill>
            </a:endParaRPr>
          </a:p>
        </p:txBody>
      </p:sp>
      <p:grpSp>
        <p:nvGrpSpPr>
          <p:cNvPr id="134" name="Google Shape;134;p16"/>
          <p:cNvGrpSpPr/>
          <p:nvPr/>
        </p:nvGrpSpPr>
        <p:grpSpPr>
          <a:xfrm>
            <a:off x="6763812" y="3012202"/>
            <a:ext cx="1947696" cy="685347"/>
            <a:chOff x="6763812" y="3180302"/>
            <a:chExt cx="1947696" cy="685347"/>
          </a:xfrm>
        </p:grpSpPr>
        <p:sp>
          <p:nvSpPr>
            <p:cNvPr id="135" name="Google Shape;135;p16"/>
            <p:cNvSpPr/>
            <p:nvPr/>
          </p:nvSpPr>
          <p:spPr>
            <a:xfrm>
              <a:off x="6763812"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C0</a:t>
              </a:r>
              <a:endParaRPr b="1"/>
            </a:p>
          </p:txBody>
        </p:sp>
        <p:sp>
          <p:nvSpPr>
            <p:cNvPr id="136" name="Google Shape;136;p16"/>
            <p:cNvSpPr/>
            <p:nvPr/>
          </p:nvSpPr>
          <p:spPr>
            <a:xfrm>
              <a:off x="7261144"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H2</a:t>
              </a:r>
              <a:endParaRPr b="1"/>
            </a:p>
          </p:txBody>
        </p:sp>
        <p:sp>
          <p:nvSpPr>
            <p:cNvPr id="137" name="Google Shape;137;p16"/>
            <p:cNvSpPr/>
            <p:nvPr/>
          </p:nvSpPr>
          <p:spPr>
            <a:xfrm>
              <a:off x="7758476"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N1</a:t>
              </a:r>
              <a:endParaRPr b="1"/>
            </a:p>
          </p:txBody>
        </p:sp>
        <p:sp>
          <p:nvSpPr>
            <p:cNvPr id="138" name="Google Shape;138;p16"/>
            <p:cNvSpPr/>
            <p:nvPr/>
          </p:nvSpPr>
          <p:spPr>
            <a:xfrm>
              <a:off x="8255808"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C1</a:t>
              </a:r>
              <a:endParaRPr b="1"/>
            </a:p>
          </p:txBody>
        </p:sp>
        <p:sp>
          <p:nvSpPr>
            <p:cNvPr id="139" name="Google Shape;139;p16"/>
            <p:cNvSpPr/>
            <p:nvPr/>
          </p:nvSpPr>
          <p:spPr>
            <a:xfrm>
              <a:off x="6778555" y="3443735"/>
              <a:ext cx="1915200" cy="1446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Hash Function</a:t>
              </a:r>
              <a:endParaRPr sz="1000" b="1"/>
            </a:p>
          </p:txBody>
        </p:sp>
        <p:sp>
          <p:nvSpPr>
            <p:cNvPr id="140" name="Google Shape;140;p16"/>
            <p:cNvSpPr/>
            <p:nvPr/>
          </p:nvSpPr>
          <p:spPr>
            <a:xfrm>
              <a:off x="6764650" y="3180303"/>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141" name="Google Shape;141;p16"/>
            <p:cNvSpPr/>
            <p:nvPr/>
          </p:nvSpPr>
          <p:spPr>
            <a:xfrm>
              <a:off x="7261950" y="3180303"/>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t>
              </a:r>
              <a:endParaRPr/>
            </a:p>
          </p:txBody>
        </p:sp>
        <p:sp>
          <p:nvSpPr>
            <p:cNvPr id="142" name="Google Shape;142;p16"/>
            <p:cNvSpPr/>
            <p:nvPr/>
          </p:nvSpPr>
          <p:spPr>
            <a:xfrm>
              <a:off x="8256450" y="3180302"/>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grpSp>
      <p:sp>
        <p:nvSpPr>
          <p:cNvPr id="143" name="Google Shape;143;p16"/>
          <p:cNvSpPr/>
          <p:nvPr/>
        </p:nvSpPr>
        <p:spPr>
          <a:xfrm>
            <a:off x="7757075" y="3012348"/>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a:t>
            </a:r>
            <a:endParaRPr/>
          </a:p>
        </p:txBody>
      </p:sp>
      <p:sp>
        <p:nvSpPr>
          <p:cNvPr id="144" name="Google Shape;144;p16"/>
          <p:cNvSpPr txBox="1"/>
          <p:nvPr/>
        </p:nvSpPr>
        <p:spPr>
          <a:xfrm>
            <a:off x="4995063" y="2745575"/>
            <a:ext cx="7830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rPr>
              <a:t>…</a:t>
            </a:r>
            <a:endParaRPr sz="2700">
              <a:solidFill>
                <a:schemeClr val="dk1"/>
              </a:solidFill>
            </a:endParaRPr>
          </a:p>
        </p:txBody>
      </p:sp>
      <p:sp>
        <p:nvSpPr>
          <p:cNvPr id="145" name="Google Shape;145;p16"/>
          <p:cNvSpPr/>
          <p:nvPr/>
        </p:nvSpPr>
        <p:spPr>
          <a:xfrm>
            <a:off x="6763800"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46" name="Google Shape;146;p16"/>
          <p:cNvSpPr/>
          <p:nvPr/>
        </p:nvSpPr>
        <p:spPr>
          <a:xfrm>
            <a:off x="7261081"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7" name="Google Shape;147;p16"/>
          <p:cNvSpPr/>
          <p:nvPr/>
        </p:nvSpPr>
        <p:spPr>
          <a:xfrm>
            <a:off x="7758350"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8" name="Google Shape;148;p16"/>
          <p:cNvSpPr/>
          <p:nvPr/>
        </p:nvSpPr>
        <p:spPr>
          <a:xfrm>
            <a:off x="8255631"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9" name="Google Shape;149;p16"/>
          <p:cNvSpPr txBox="1"/>
          <p:nvPr/>
        </p:nvSpPr>
        <p:spPr>
          <a:xfrm>
            <a:off x="6655988" y="3729675"/>
            <a:ext cx="2332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Keys: Name of connected atoms</a:t>
            </a:r>
            <a:endParaRPr sz="1100">
              <a:solidFill>
                <a:schemeClr val="dk1"/>
              </a:solidFill>
            </a:endParaRPr>
          </a:p>
        </p:txBody>
      </p:sp>
      <p:sp>
        <p:nvSpPr>
          <p:cNvPr id="150" name="Google Shape;150;p16"/>
          <p:cNvSpPr txBox="1"/>
          <p:nvPr/>
        </p:nvSpPr>
        <p:spPr>
          <a:xfrm>
            <a:off x="6457347" y="2483525"/>
            <a:ext cx="2797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Storage: Type of element &amp; bond order</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Molecules</a:t>
            </a:r>
            <a:endParaRPr/>
          </a:p>
        </p:txBody>
      </p:sp>
      <p:sp>
        <p:nvSpPr>
          <p:cNvPr id="156" name="Google Shape;156;p17"/>
          <p:cNvSpPr txBox="1">
            <a:spLocks noGrp="1"/>
          </p:cNvSpPr>
          <p:nvPr>
            <p:ph type="body" idx="1"/>
          </p:nvPr>
        </p:nvSpPr>
        <p:spPr>
          <a:xfrm>
            <a:off x="609600" y="1371600"/>
            <a:ext cx="38862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 sz="1700" b="1"/>
              <a:t>Molecule Class</a:t>
            </a:r>
            <a:endParaRPr sz="1700" b="1"/>
          </a:p>
          <a:p>
            <a:pPr marL="457200" lvl="0" indent="-336550" algn="l" rtl="0">
              <a:spcBef>
                <a:spcPts val="360"/>
              </a:spcBef>
              <a:spcAft>
                <a:spcPts val="0"/>
              </a:spcAft>
              <a:buSzPts val="1700"/>
              <a:buChar char="●"/>
            </a:pPr>
            <a:r>
              <a:rPr lang="en" sz="1700"/>
              <a:t>Molecule name</a:t>
            </a:r>
            <a:endParaRPr sz="1700"/>
          </a:p>
          <a:p>
            <a:pPr marL="457200" lvl="0" indent="-336550" algn="l" rtl="0">
              <a:spcBef>
                <a:spcPts val="0"/>
              </a:spcBef>
              <a:spcAft>
                <a:spcPts val="0"/>
              </a:spcAft>
              <a:buSzPts val="1700"/>
              <a:buChar char="●"/>
            </a:pPr>
            <a:r>
              <a:rPr lang="en" sz="1700"/>
              <a:t>Array of elements </a:t>
            </a:r>
            <a:endParaRPr sz="1700"/>
          </a:p>
          <a:p>
            <a:pPr marL="457200" lvl="0" indent="-336550" algn="l" rtl="0">
              <a:spcBef>
                <a:spcPts val="0"/>
              </a:spcBef>
              <a:spcAft>
                <a:spcPts val="0"/>
              </a:spcAft>
              <a:buSzPts val="1700"/>
              <a:buChar char="●"/>
            </a:pPr>
            <a:r>
              <a:rPr lang="en" sz="1700"/>
              <a:t>Number of bonds</a:t>
            </a:r>
            <a:endParaRPr sz="1700"/>
          </a:p>
          <a:p>
            <a:pPr marL="457200" lvl="0" indent="-336550" algn="l" rtl="0">
              <a:spcBef>
                <a:spcPts val="0"/>
              </a:spcBef>
              <a:spcAft>
                <a:spcPts val="0"/>
              </a:spcAft>
              <a:buSzPts val="1700"/>
              <a:buChar char="●"/>
            </a:pPr>
            <a:r>
              <a:rPr lang="en" sz="1700"/>
              <a:t>Atom array list</a:t>
            </a:r>
            <a:endParaRPr sz="1700"/>
          </a:p>
          <a:p>
            <a:pPr marL="457200" lvl="0" indent="-336550" algn="l" rtl="0">
              <a:spcBef>
                <a:spcPts val="0"/>
              </a:spcBef>
              <a:spcAft>
                <a:spcPts val="0"/>
              </a:spcAft>
              <a:buSzPts val="1700"/>
              <a:buChar char="●"/>
            </a:pPr>
            <a:r>
              <a:rPr lang="en" sz="1700"/>
              <a:t>Number of atoms</a:t>
            </a:r>
            <a:endParaRPr sz="1700"/>
          </a:p>
        </p:txBody>
      </p:sp>
      <p:sp>
        <p:nvSpPr>
          <p:cNvPr id="157" name="Google Shape;157;p17"/>
          <p:cNvSpPr txBox="1">
            <a:spLocks noGrp="1"/>
          </p:cNvSpPr>
          <p:nvPr>
            <p:ph type="body" idx="2"/>
          </p:nvPr>
        </p:nvSpPr>
        <p:spPr>
          <a:xfrm>
            <a:off x="4648200" y="1371600"/>
            <a:ext cx="38862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 sz="1700" b="1"/>
              <a:t>Atom Class</a:t>
            </a:r>
            <a:endParaRPr sz="1700" b="1"/>
          </a:p>
          <a:p>
            <a:pPr marL="457200" lvl="0" indent="-336550" algn="l" rtl="0">
              <a:spcBef>
                <a:spcPts val="360"/>
              </a:spcBef>
              <a:spcAft>
                <a:spcPts val="0"/>
              </a:spcAft>
              <a:buSzPts val="1700"/>
              <a:buChar char="●"/>
            </a:pPr>
            <a:r>
              <a:rPr lang="en" sz="1700"/>
              <a:t>Atom name</a:t>
            </a:r>
            <a:endParaRPr sz="1700"/>
          </a:p>
          <a:p>
            <a:pPr marL="457200" lvl="0" indent="-336550" algn="l" rtl="0">
              <a:spcBef>
                <a:spcPts val="0"/>
              </a:spcBef>
              <a:spcAft>
                <a:spcPts val="0"/>
              </a:spcAft>
              <a:buSzPts val="1700"/>
              <a:buChar char="●"/>
            </a:pPr>
            <a:r>
              <a:rPr lang="en" sz="1700"/>
              <a:t>Degree</a:t>
            </a:r>
            <a:endParaRPr sz="1700"/>
          </a:p>
          <a:p>
            <a:pPr marL="457200" lvl="0" indent="-336550" algn="l" rtl="0">
              <a:spcBef>
                <a:spcPts val="0"/>
              </a:spcBef>
              <a:spcAft>
                <a:spcPts val="0"/>
              </a:spcAft>
              <a:buSzPts val="1700"/>
              <a:buChar char="●"/>
            </a:pPr>
            <a:r>
              <a:rPr lang="en" sz="1700"/>
              <a:t>HashMap bond list</a:t>
            </a:r>
            <a:endParaRPr sz="1700"/>
          </a:p>
          <a:p>
            <a:pPr marL="457200" lvl="0" indent="-336550" algn="l" rtl="0">
              <a:spcBef>
                <a:spcPts val="0"/>
              </a:spcBef>
              <a:spcAft>
                <a:spcPts val="0"/>
              </a:spcAft>
              <a:buSzPts val="1700"/>
              <a:buChar char="●"/>
            </a:pPr>
            <a:r>
              <a:rPr lang="en" sz="1700"/>
              <a:t>Element type</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Analysis</a:t>
            </a:r>
            <a:endParaRPr b="1"/>
          </a:p>
        </p:txBody>
      </p:sp>
      <p:sp>
        <p:nvSpPr>
          <p:cNvPr id="163" name="Google Shape;163;p18"/>
          <p:cNvSpPr txBox="1">
            <a:spLocks noGrp="1"/>
          </p:cNvSpPr>
          <p:nvPr>
            <p:ph type="body" idx="1"/>
          </p:nvPr>
        </p:nvSpPr>
        <p:spPr>
          <a:xfrm>
            <a:off x="609600" y="1371600"/>
            <a:ext cx="7924800" cy="3078300"/>
          </a:xfrm>
          <a:prstGeom prst="rect">
            <a:avLst/>
          </a:prstGeom>
        </p:spPr>
        <p:txBody>
          <a:bodyPr spcFirstLastPara="1" wrap="square" lIns="91425" tIns="45700" rIns="91425" bIns="45700" anchor="t" anchorCtr="0">
            <a:noAutofit/>
          </a:bodyPr>
          <a:lstStyle/>
          <a:p>
            <a:pPr marL="457200" lvl="0" indent="-336550" algn="l" rtl="0">
              <a:lnSpc>
                <a:spcPct val="115000"/>
              </a:lnSpc>
              <a:spcBef>
                <a:spcPts val="360"/>
              </a:spcBef>
              <a:spcAft>
                <a:spcPts val="0"/>
              </a:spcAft>
              <a:buSzPts val="1700"/>
              <a:buFont typeface="Arial"/>
              <a:buChar char="●"/>
            </a:pPr>
            <a:r>
              <a:rPr lang="en" sz="1700"/>
              <a:t>Database (Worst-case):</a:t>
            </a:r>
            <a:endParaRPr sz="1700"/>
          </a:p>
          <a:p>
            <a:pPr marL="914400" lvl="1" indent="-336550" algn="l" rtl="0">
              <a:lnSpc>
                <a:spcPct val="115000"/>
              </a:lnSpc>
              <a:spcBef>
                <a:spcPts val="0"/>
              </a:spcBef>
              <a:spcAft>
                <a:spcPts val="0"/>
              </a:spcAft>
              <a:buSzPts val="1700"/>
              <a:buChar char="○"/>
            </a:pPr>
            <a:r>
              <a:rPr lang="en" sz="1700"/>
              <a:t>Memory Space: O(n * k) </a:t>
            </a:r>
            <a:endParaRPr sz="1700"/>
          </a:p>
          <a:p>
            <a:pPr marL="457200" lvl="0" indent="-336550" algn="l" rtl="0">
              <a:lnSpc>
                <a:spcPct val="115000"/>
              </a:lnSpc>
              <a:spcBef>
                <a:spcPts val="1000"/>
              </a:spcBef>
              <a:spcAft>
                <a:spcPts val="0"/>
              </a:spcAft>
              <a:buSzPts val="1700"/>
              <a:buFont typeface="Arial"/>
              <a:buChar char="●"/>
            </a:pPr>
            <a:r>
              <a:rPr lang="en" sz="1700"/>
              <a:t>Efficiency (Worst-case):</a:t>
            </a:r>
            <a:endParaRPr sz="1700"/>
          </a:p>
          <a:p>
            <a:pPr marL="914400" lvl="1" indent="-336550" algn="l" rtl="0">
              <a:lnSpc>
                <a:spcPct val="115000"/>
              </a:lnSpc>
              <a:spcBef>
                <a:spcPts val="0"/>
              </a:spcBef>
              <a:spcAft>
                <a:spcPts val="0"/>
              </a:spcAft>
              <a:buSzPts val="1700"/>
              <a:buChar char="○"/>
            </a:pPr>
            <a:r>
              <a:rPr lang="en" sz="1700"/>
              <a:t>Add a Molecule: O(k + E)</a:t>
            </a:r>
            <a:endParaRPr sz="1700"/>
          </a:p>
          <a:p>
            <a:pPr marL="914400" lvl="1" indent="-336550" algn="l" rtl="0">
              <a:lnSpc>
                <a:spcPct val="115000"/>
              </a:lnSpc>
              <a:spcBef>
                <a:spcPts val="0"/>
              </a:spcBef>
              <a:spcAft>
                <a:spcPts val="0"/>
              </a:spcAft>
              <a:buSzPts val="1700"/>
              <a:buChar char="○"/>
            </a:pPr>
            <a:r>
              <a:rPr lang="en" sz="1700"/>
              <a:t>Find a Molecule: O(n * k^2)</a:t>
            </a:r>
            <a:endParaRPr sz="1700"/>
          </a:p>
          <a:p>
            <a:pPr marL="914400" lvl="1" indent="-336550" algn="l" rtl="0">
              <a:lnSpc>
                <a:spcPct val="115000"/>
              </a:lnSpc>
              <a:spcBef>
                <a:spcPts val="0"/>
              </a:spcBef>
              <a:spcAft>
                <a:spcPts val="0"/>
              </a:spcAft>
              <a:buSzPts val="1700"/>
              <a:buChar char="○"/>
            </a:pPr>
            <a:r>
              <a:rPr lang="en" sz="1700"/>
              <a:t>Find Most Similar: O(n * k^2)</a:t>
            </a:r>
            <a:endParaRPr sz="1700"/>
          </a:p>
          <a:p>
            <a:pPr marL="914400" lvl="1" indent="-336550" algn="l" rtl="0">
              <a:lnSpc>
                <a:spcPct val="115000"/>
              </a:lnSpc>
              <a:spcBef>
                <a:spcPts val="0"/>
              </a:spcBef>
              <a:spcAft>
                <a:spcPts val="0"/>
              </a:spcAft>
              <a:buSzPts val="1700"/>
              <a:buChar char="○"/>
            </a:pPr>
            <a:r>
              <a:rPr lang="en" sz="1700"/>
              <a:t>Find a Subgraph: O(n * (k^2 + (k+E) * k))</a:t>
            </a:r>
            <a:endParaRPr sz="1700"/>
          </a:p>
          <a:p>
            <a:pPr marL="914400" lvl="1" indent="-336550" algn="l" rtl="0">
              <a:lnSpc>
                <a:spcPct val="115000"/>
              </a:lnSpc>
              <a:spcBef>
                <a:spcPts val="0"/>
              </a:spcBef>
              <a:spcAft>
                <a:spcPts val="0"/>
              </a:spcAft>
              <a:buSzPts val="1700"/>
              <a:buChar char="○"/>
            </a:pPr>
            <a:r>
              <a:rPr lang="en" sz="1700"/>
              <a:t>Delete a Molecule: O(n * k^2)</a:t>
            </a:r>
            <a:endParaRPr sz="1700"/>
          </a:p>
          <a:p>
            <a:pPr marL="914400" lvl="1" indent="-336550" algn="l" rtl="0">
              <a:lnSpc>
                <a:spcPct val="115000"/>
              </a:lnSpc>
              <a:spcBef>
                <a:spcPts val="0"/>
              </a:spcBef>
              <a:spcAft>
                <a:spcPts val="1000"/>
              </a:spcAft>
              <a:buSzPts val="1700"/>
              <a:buChar char="○"/>
            </a:pPr>
            <a:r>
              <a:rPr lang="en" sz="1700"/>
              <a:t>Download a Molecule from PubChem: O(k + E)</a:t>
            </a:r>
            <a:endParaRPr sz="1700"/>
          </a:p>
        </p:txBody>
      </p:sp>
      <p:sp>
        <p:nvSpPr>
          <p:cNvPr id="164" name="Google Shape;164;p18"/>
          <p:cNvSpPr txBox="1"/>
          <p:nvPr/>
        </p:nvSpPr>
        <p:spPr>
          <a:xfrm>
            <a:off x="4845450" y="1371600"/>
            <a:ext cx="3689100" cy="1200150"/>
          </a:xfrm>
          <a:prstGeom prst="rect">
            <a:avLst/>
          </a:prstGeom>
          <a:noFill/>
          <a:ln w="19050" cap="flat" cmpd="sng">
            <a:solidFill>
              <a:srgbClr val="2675B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360"/>
              </a:spcBef>
              <a:spcAft>
                <a:spcPts val="0"/>
              </a:spcAft>
              <a:buClr>
                <a:schemeClr val="dk1"/>
              </a:buClr>
              <a:buSzPts val="1100"/>
              <a:buFont typeface="Arial"/>
              <a:buNone/>
            </a:pPr>
            <a:r>
              <a:rPr lang="en" dirty="0">
                <a:solidFill>
                  <a:schemeClr val="dk1"/>
                </a:solidFill>
              </a:rPr>
              <a:t>n: number of molecules   </a:t>
            </a:r>
            <a:endParaRPr dirty="0">
              <a:solidFill>
                <a:schemeClr val="dk1"/>
              </a:solidFill>
            </a:endParaRPr>
          </a:p>
          <a:p>
            <a:pPr marL="0" lvl="0" indent="0" algn="l" rtl="0">
              <a:lnSpc>
                <a:spcPct val="115000"/>
              </a:lnSpc>
              <a:spcBef>
                <a:spcPts val="360"/>
              </a:spcBef>
              <a:spcAft>
                <a:spcPts val="0"/>
              </a:spcAft>
              <a:buNone/>
            </a:pPr>
            <a:r>
              <a:rPr lang="en" dirty="0">
                <a:solidFill>
                  <a:schemeClr val="dk1"/>
                </a:solidFill>
              </a:rPr>
              <a:t>k: maximum number of atoms in a molecule</a:t>
            </a:r>
            <a:endParaRPr dirty="0">
              <a:solidFill>
                <a:schemeClr val="dk1"/>
              </a:solidFill>
            </a:endParaRPr>
          </a:p>
          <a:p>
            <a:pPr marL="0" lvl="0" indent="0" algn="l" rtl="0">
              <a:lnSpc>
                <a:spcPct val="150000"/>
              </a:lnSpc>
              <a:spcBef>
                <a:spcPts val="360"/>
              </a:spcBef>
              <a:spcAft>
                <a:spcPts val="1000"/>
              </a:spcAft>
              <a:buNone/>
            </a:pPr>
            <a:r>
              <a:rPr lang="en" dirty="0">
                <a:solidFill>
                  <a:schemeClr val="dk1"/>
                </a:solidFill>
              </a:rPr>
              <a:t>E: maximum number of bonds in a molecule </a:t>
            </a: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Demonstration: Graphical User Interface</a:t>
            </a:r>
            <a:endParaRPr b="1"/>
          </a:p>
        </p:txBody>
      </p:sp>
      <p:pic>
        <p:nvPicPr>
          <p:cNvPr id="170" name="Google Shape;170;p19" title="Screencast from 2024-04-30 23-57-40.webm">
            <a:hlinkClick r:id="rId3"/>
          </p:cNvPr>
          <p:cNvPicPr preferRelativeResize="0"/>
          <p:nvPr/>
        </p:nvPicPr>
        <p:blipFill>
          <a:blip r:embed="rId4">
            <a:alphaModFix/>
          </a:blip>
          <a:stretch>
            <a:fillRect/>
          </a:stretch>
        </p:blipFill>
        <p:spPr>
          <a:xfrm>
            <a:off x="2072200" y="1018525"/>
            <a:ext cx="4785800" cy="3589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Demonstration: Command-line Interface</a:t>
            </a:r>
            <a:endParaRPr b="1"/>
          </a:p>
        </p:txBody>
      </p:sp>
      <p:pic>
        <p:nvPicPr>
          <p:cNvPr id="176" name="Google Shape;176;p20" title="MD_CLIDemo.mp4">
            <a:hlinkClick r:id="rId3"/>
          </p:cNvPr>
          <p:cNvPicPr preferRelativeResize="0"/>
          <p:nvPr/>
        </p:nvPicPr>
        <p:blipFill>
          <a:blip r:embed="rId4">
            <a:alphaModFix/>
          </a:blip>
          <a:stretch>
            <a:fillRect/>
          </a:stretch>
        </p:blipFill>
        <p:spPr>
          <a:xfrm>
            <a:off x="1311650" y="1032450"/>
            <a:ext cx="6520700" cy="3539550"/>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886</Words>
  <Application>Microsoft Macintosh PowerPoint</Application>
  <PresentationFormat>On-screen Show (16:9)</PresentationFormat>
  <Paragraphs>136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Noto Sans Symbols</vt:lpstr>
      <vt:lpstr>Blank Presentation</vt:lpstr>
      <vt:lpstr>EC 504 Project: Molecule Database</vt:lpstr>
      <vt:lpstr>Project Description</vt:lpstr>
      <vt:lpstr>Features</vt:lpstr>
      <vt:lpstr>Design: Program</vt:lpstr>
      <vt:lpstr>Design: Database</vt:lpstr>
      <vt:lpstr>Design: Molecules</vt:lpstr>
      <vt:lpstr>Analysis</vt:lpstr>
      <vt:lpstr>Demonstration: Graphical User Interface</vt:lpstr>
      <vt:lpstr>Demonstration: Command-line Interface</vt:lpstr>
      <vt:lpstr>Thank You!</vt:lpstr>
      <vt:lpstr>Design: Graphical User Interface</vt:lpstr>
      <vt:lpstr>Design: Downloading from PubChem</vt:lpstr>
      <vt:lpstr>Partitioned Database</vt:lpstr>
      <vt:lpstr>Partitioned Database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504 Project: Molecule Database</dc:title>
  <cp:lastModifiedBy>Jade Tran</cp:lastModifiedBy>
  <cp:revision>4</cp:revision>
  <dcterms:modified xsi:type="dcterms:W3CDTF">2024-05-01T17:09:33Z</dcterms:modified>
</cp:coreProperties>
</file>