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9" r:id="rId4"/>
    <p:sldId id="258" r:id="rId5"/>
    <p:sldId id="259" r:id="rId6"/>
    <p:sldId id="270" r:id="rId7"/>
    <p:sldId id="271" r:id="rId8"/>
    <p:sldId id="272" r:id="rId9"/>
    <p:sldId id="273" r:id="rId10"/>
    <p:sldId id="274" r:id="rId11"/>
    <p:sldId id="263" r:id="rId12"/>
    <p:sldId id="260" r:id="rId13"/>
    <p:sldId id="266" r:id="rId14"/>
    <p:sldId id="267" r:id="rId15"/>
    <p:sldId id="268"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7385E65-66C4-4285-9437-F45FC75B5016}" type="datetimeFigureOut">
              <a:rPr lang="en-IN" smtClean="0"/>
              <a:t>20-10-2024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166BC99-685D-467A-BE9E-61D9DF62E1D0}" type="slidenum">
              <a:rPr lang="en-IN" smtClean="0"/>
              <a:t>‹#›</a:t>
            </a:fld>
            <a:endParaRPr lang="en-IN"/>
          </a:p>
        </p:txBody>
      </p:sp>
    </p:spTree>
    <p:extLst>
      <p:ext uri="{BB962C8B-B14F-4D97-AF65-F5344CB8AC3E}">
        <p14:creationId xmlns:p14="http://schemas.microsoft.com/office/powerpoint/2010/main" val="124678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66BC99-685D-467A-BE9E-61D9DF62E1D0}" type="slidenum">
              <a:rPr lang="en-IN" smtClean="0"/>
              <a:t>13</a:t>
            </a:fld>
            <a:endParaRPr lang="en-IN"/>
          </a:p>
        </p:txBody>
      </p:sp>
    </p:spTree>
    <p:extLst>
      <p:ext uri="{BB962C8B-B14F-4D97-AF65-F5344CB8AC3E}">
        <p14:creationId xmlns:p14="http://schemas.microsoft.com/office/powerpoint/2010/main" val="397992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55171" y="1349586"/>
            <a:ext cx="6233656" cy="1244600"/>
          </a:xfrm>
          <a:prstGeom prst="rect">
            <a:avLst/>
          </a:prstGeom>
        </p:spPr>
        <p:txBody>
          <a:bodyPr wrap="square" lIns="0" tIns="0" rIns="0" bIns="0">
            <a:spAutoFit/>
          </a:bodyPr>
          <a:lstStyle>
            <a:lvl1pPr>
              <a:defRPr sz="3000" b="1" i="0">
                <a:solidFill>
                  <a:schemeClr val="bg1"/>
                </a:solidFill>
                <a:latin typeface="Roboto"/>
                <a:cs typeface="Roboto"/>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Roboto"/>
                <a:cs typeface="Robo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7644"/>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3025" y="85430"/>
            <a:ext cx="8097949" cy="482600"/>
          </a:xfrm>
          <a:prstGeom prst="rect">
            <a:avLst/>
          </a:prstGeom>
        </p:spPr>
        <p:txBody>
          <a:bodyPr wrap="square" lIns="0" tIns="0" rIns="0" bIns="0">
            <a:spAutoFit/>
          </a:bodyPr>
          <a:lstStyle>
            <a:lvl1pPr>
              <a:defRPr sz="3000" b="1" i="0">
                <a:solidFill>
                  <a:schemeClr val="bg1"/>
                </a:solidFill>
                <a:latin typeface="Roboto"/>
                <a:cs typeface="Roboto"/>
              </a:defRPr>
            </a:lvl1pPr>
          </a:lstStyle>
          <a:p>
            <a:endParaRPr/>
          </a:p>
        </p:txBody>
      </p:sp>
      <p:sp>
        <p:nvSpPr>
          <p:cNvPr id="3" name="Holder 3"/>
          <p:cNvSpPr>
            <a:spLocks noGrp="1"/>
          </p:cNvSpPr>
          <p:nvPr>
            <p:ph type="body" idx="1"/>
          </p:nvPr>
        </p:nvSpPr>
        <p:spPr>
          <a:xfrm>
            <a:off x="1688225" y="1602962"/>
            <a:ext cx="6073140" cy="2822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118853" y="4836677"/>
            <a:ext cx="3775075" cy="204470"/>
          </a:xfrm>
          <a:prstGeom prst="rect">
            <a:avLst/>
          </a:prstGeom>
        </p:spPr>
        <p:txBody>
          <a:bodyPr wrap="square" lIns="0" tIns="0" rIns="0" bIns="0">
            <a:spAutoFit/>
          </a:bodyPr>
          <a:lstStyle>
            <a:lvl1pPr>
              <a:defRPr sz="1200" b="0" i="0">
                <a:solidFill>
                  <a:schemeClr val="bg1"/>
                </a:solidFill>
                <a:latin typeface="Roboto"/>
                <a:cs typeface="Roboto"/>
              </a:defRPr>
            </a:lvl1p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4800600"/>
            <a:ext cx="9144000" cy="271145"/>
            <a:chOff x="0" y="4800600"/>
            <a:chExt cx="9144000" cy="271145"/>
          </a:xfrm>
        </p:grpSpPr>
        <p:sp>
          <p:nvSpPr>
            <p:cNvPr id="4" name="object 4"/>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5" name="object 5"/>
            <p:cNvSpPr/>
            <p:nvPr/>
          </p:nvSpPr>
          <p:spPr>
            <a:xfrm>
              <a:off x="0" y="4808931"/>
              <a:ext cx="316865" cy="262890"/>
            </a:xfrm>
            <a:custGeom>
              <a:avLst/>
              <a:gdLst/>
              <a:ahLst/>
              <a:cxnLst/>
              <a:rect l="l" t="t" r="r" b="b"/>
              <a:pathLst>
                <a:path w="316865" h="262889">
                  <a:moveTo>
                    <a:pt x="316349" y="262268"/>
                  </a:moveTo>
                  <a:lnTo>
                    <a:pt x="0" y="262268"/>
                  </a:lnTo>
                  <a:lnTo>
                    <a:pt x="0" y="0"/>
                  </a:lnTo>
                  <a:lnTo>
                    <a:pt x="316349" y="262268"/>
                  </a:lnTo>
                  <a:close/>
                </a:path>
              </a:pathLst>
            </a:custGeom>
            <a:solidFill>
              <a:srgbClr val="FF9900"/>
            </a:solidFill>
          </p:spPr>
          <p:txBody>
            <a:bodyPr wrap="square" lIns="0" tIns="0" rIns="0" bIns="0" rtlCol="0"/>
            <a:lstStyle/>
            <a:p>
              <a:endParaRPr/>
            </a:p>
          </p:txBody>
        </p:sp>
      </p:grpSp>
      <p:sp>
        <p:nvSpPr>
          <p:cNvPr id="6" name="object 6"/>
          <p:cNvSpPr txBox="1"/>
          <p:nvPr/>
        </p:nvSpPr>
        <p:spPr>
          <a:xfrm>
            <a:off x="6270899" y="3666832"/>
            <a:ext cx="2171700" cy="320601"/>
          </a:xfrm>
          <a:prstGeom prst="rect">
            <a:avLst/>
          </a:prstGeom>
        </p:spPr>
        <p:txBody>
          <a:bodyPr vert="horz" wrap="square" lIns="0" tIns="12700" rIns="0" bIns="0" rtlCol="0">
            <a:spAutoFit/>
          </a:bodyPr>
          <a:lstStyle/>
          <a:p>
            <a:pPr marL="12700" algn="ctr">
              <a:lnSpc>
                <a:spcPct val="100000"/>
              </a:lnSpc>
              <a:spcBef>
                <a:spcPts val="100"/>
              </a:spcBef>
            </a:pPr>
            <a:r>
              <a:rPr lang="en-US" sz="2000" b="1" spc="-25" dirty="0">
                <a:solidFill>
                  <a:srgbClr val="FF6A0D"/>
                </a:solidFill>
                <a:latin typeface="Arial"/>
                <a:cs typeface="Arial"/>
              </a:rPr>
              <a:t>Mihir . M . Jade </a:t>
            </a:r>
            <a:endParaRPr lang="en-IN" sz="2000" dirty="0">
              <a:latin typeface="Arial"/>
              <a:cs typeface="Arial"/>
            </a:endParaRPr>
          </a:p>
        </p:txBody>
      </p:sp>
      <p:pic>
        <p:nvPicPr>
          <p:cNvPr id="7" name="object 7"/>
          <p:cNvPicPr/>
          <p:nvPr/>
        </p:nvPicPr>
        <p:blipFill>
          <a:blip r:embed="rId2" cstate="print"/>
          <a:stretch>
            <a:fillRect/>
          </a:stretch>
        </p:blipFill>
        <p:spPr>
          <a:xfrm>
            <a:off x="8355446" y="129243"/>
            <a:ext cx="636606" cy="550791"/>
          </a:xfrm>
          <a:prstGeom prst="rect">
            <a:avLst/>
          </a:prstGeom>
        </p:spPr>
      </p:pic>
      <p:sp>
        <p:nvSpPr>
          <p:cNvPr id="8" name="object 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9" name="TextBox 8">
            <a:extLst>
              <a:ext uri="{FF2B5EF4-FFF2-40B4-BE49-F238E27FC236}">
                <a16:creationId xmlns:a16="http://schemas.microsoft.com/office/drawing/2014/main" id="{CDE85DFF-41F4-B6D7-B673-F57469ACD3EA}"/>
              </a:ext>
            </a:extLst>
          </p:cNvPr>
          <p:cNvSpPr txBox="1"/>
          <p:nvPr/>
        </p:nvSpPr>
        <p:spPr>
          <a:xfrm>
            <a:off x="533400" y="1352550"/>
            <a:ext cx="8001000" cy="1323439"/>
          </a:xfrm>
          <a:prstGeom prst="rect">
            <a:avLst/>
          </a:prstGeom>
          <a:noFill/>
        </p:spPr>
        <p:txBody>
          <a:bodyPr wrap="square" rtlCol="0">
            <a:spAutoFit/>
          </a:bodyPr>
          <a:lstStyle/>
          <a:p>
            <a:pPr algn="ctr"/>
            <a:r>
              <a:rPr lang="en-US" sz="4000" i="0" dirty="0">
                <a:solidFill>
                  <a:schemeClr val="accent6">
                    <a:lumMod val="75000"/>
                  </a:schemeClr>
                </a:solidFill>
                <a:effectLst/>
                <a:highlight>
                  <a:srgbClr val="FFFFFF"/>
                </a:highlight>
                <a:latin typeface="Arial" panose="020B0604020202020204" pitchFamily="34" charset="0"/>
                <a:cs typeface="Arial" panose="020B0604020202020204" pitchFamily="34" charset="0"/>
              </a:rPr>
              <a:t>    </a:t>
            </a:r>
            <a:r>
              <a:rPr lang="en-US" sz="4000" dirty="0">
                <a:solidFill>
                  <a:schemeClr val="accent6">
                    <a:lumMod val="75000"/>
                  </a:schemeClr>
                </a:solidFill>
                <a:highlight>
                  <a:srgbClr val="FFFFFF"/>
                </a:highlight>
                <a:latin typeface="Arial" panose="020B0604020202020204" pitchFamily="34" charset="0"/>
                <a:cs typeface="Arial" panose="020B0604020202020204" pitchFamily="34" charset="0"/>
              </a:rPr>
              <a:t>Bank Customer Churn Prediction</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85430"/>
            <a:ext cx="8097949" cy="936154"/>
          </a:xfrm>
          <a:prstGeom prst="rect">
            <a:avLst/>
          </a:prstGeom>
        </p:spPr>
        <p:txBody>
          <a:bodyPr vert="horz" wrap="square" lIns="0" tIns="12700" rIns="0" bIns="0" rtlCol="0">
            <a:spAutoFit/>
          </a:bodyPr>
          <a:lstStyle/>
          <a:p>
            <a:pPr marL="12700">
              <a:lnSpc>
                <a:spcPct val="100000"/>
              </a:lnSpc>
              <a:spcBef>
                <a:spcPts val="100"/>
              </a:spcBef>
            </a:pPr>
            <a:r>
              <a:rPr lang="en-IN" spc="-10" dirty="0"/>
              <a:t>Descriptive Analysis</a:t>
            </a:r>
            <a:br>
              <a:rPr lang="en-IN" spc="-10" dirty="0"/>
            </a:b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pic>
        <p:nvPicPr>
          <p:cNvPr id="9" name="Picture 8">
            <a:extLst>
              <a:ext uri="{FF2B5EF4-FFF2-40B4-BE49-F238E27FC236}">
                <a16:creationId xmlns:a16="http://schemas.microsoft.com/office/drawing/2014/main" id="{1BD28B21-D10D-143B-3BBA-0C1E6032C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71550"/>
            <a:ext cx="4800600" cy="2961846"/>
          </a:xfrm>
          <a:prstGeom prst="rect">
            <a:avLst/>
          </a:prstGeom>
        </p:spPr>
      </p:pic>
      <p:sp>
        <p:nvSpPr>
          <p:cNvPr id="10" name="TextBox 9">
            <a:extLst>
              <a:ext uri="{FF2B5EF4-FFF2-40B4-BE49-F238E27FC236}">
                <a16:creationId xmlns:a16="http://schemas.microsoft.com/office/drawing/2014/main" id="{6A0132F1-1014-2998-3771-D57FEFEEAEC2}"/>
              </a:ext>
            </a:extLst>
          </p:cNvPr>
          <p:cNvSpPr txBox="1"/>
          <p:nvPr/>
        </p:nvSpPr>
        <p:spPr>
          <a:xfrm>
            <a:off x="5638800" y="1276350"/>
            <a:ext cx="2982174" cy="2031325"/>
          </a:xfrm>
          <a:prstGeom prst="rect">
            <a:avLst/>
          </a:prstGeom>
          <a:noFill/>
        </p:spPr>
        <p:txBody>
          <a:bodyPr wrap="square" rtlCol="0">
            <a:spAutoFit/>
          </a:bodyPr>
          <a:lstStyle/>
          <a:p>
            <a:pPr marL="285750" indent="-285750">
              <a:buFont typeface="Arial" panose="020B0604020202020204" pitchFamily="34" charset="0"/>
              <a:buChar char="•"/>
            </a:pPr>
            <a:r>
              <a:rPr lang="en-IN" dirty="0"/>
              <a:t>Most customers falls within the range 30 to 50 with highest peak at nearly 35.</a:t>
            </a:r>
          </a:p>
          <a:p>
            <a:pPr marL="285750" indent="-285750">
              <a:buFont typeface="Arial" panose="020B0604020202020204" pitchFamily="34" charset="0"/>
              <a:buChar char="•"/>
            </a:pPr>
            <a:r>
              <a:rPr lang="en-IN" dirty="0"/>
              <a:t>After 60 there is very less no. of customers in bank.</a:t>
            </a:r>
          </a:p>
        </p:txBody>
      </p:sp>
    </p:spTree>
    <p:extLst>
      <p:ext uri="{BB962C8B-B14F-4D97-AF65-F5344CB8AC3E}">
        <p14:creationId xmlns:p14="http://schemas.microsoft.com/office/powerpoint/2010/main" val="192634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7644"/>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674649" y="99907"/>
            <a:ext cx="8097949" cy="482600"/>
          </a:xfrm>
          <a:prstGeom prst="rect">
            <a:avLst/>
          </a:prstGeom>
        </p:spPr>
        <p:txBody>
          <a:bodyPr vert="horz" wrap="square" lIns="0" tIns="12700" rIns="0" bIns="0" rtlCol="0">
            <a:spAutoFit/>
          </a:bodyPr>
          <a:lstStyle/>
          <a:p>
            <a:pPr marL="12700">
              <a:lnSpc>
                <a:spcPct val="100000"/>
              </a:lnSpc>
              <a:spcBef>
                <a:spcPts val="100"/>
              </a:spcBef>
            </a:pPr>
            <a:r>
              <a:rPr dirty="0"/>
              <a:t>Machine</a:t>
            </a:r>
            <a:r>
              <a:rPr spc="-40" dirty="0"/>
              <a:t> </a:t>
            </a:r>
            <a:r>
              <a:rPr dirty="0"/>
              <a:t>Learning</a:t>
            </a:r>
            <a:r>
              <a:rPr spc="-35" dirty="0"/>
              <a:t> </a:t>
            </a:r>
            <a:r>
              <a:rPr spc="-10" dirty="0"/>
              <a:t>Modeling</a:t>
            </a:r>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pic>
        <p:nvPicPr>
          <p:cNvPr id="15" name="Picture 14">
            <a:extLst>
              <a:ext uri="{FF2B5EF4-FFF2-40B4-BE49-F238E27FC236}">
                <a16:creationId xmlns:a16="http://schemas.microsoft.com/office/drawing/2014/main" id="{9597F751-87D0-AC92-E815-BAAB9028371C}"/>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85800" y="971550"/>
            <a:ext cx="2400635" cy="895475"/>
          </a:xfrm>
          <a:prstGeom prst="rect">
            <a:avLst/>
          </a:prstGeom>
          <a:ln>
            <a:solidFill>
              <a:schemeClr val="tx1"/>
            </a:solidFill>
          </a:ln>
        </p:spPr>
      </p:pic>
      <p:pic>
        <p:nvPicPr>
          <p:cNvPr id="17" name="Picture 16">
            <a:extLst>
              <a:ext uri="{FF2B5EF4-FFF2-40B4-BE49-F238E27FC236}">
                <a16:creationId xmlns:a16="http://schemas.microsoft.com/office/drawing/2014/main" id="{BD634DB8-A46D-313B-9034-65E2B4F20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033470"/>
            <a:ext cx="3734321" cy="771633"/>
          </a:xfrm>
          <a:prstGeom prst="rect">
            <a:avLst/>
          </a:prstGeom>
        </p:spPr>
      </p:pic>
      <p:cxnSp>
        <p:nvCxnSpPr>
          <p:cNvPr id="20" name="Straight Arrow Connector 19">
            <a:extLst>
              <a:ext uri="{FF2B5EF4-FFF2-40B4-BE49-F238E27FC236}">
                <a16:creationId xmlns:a16="http://schemas.microsoft.com/office/drawing/2014/main" id="{3C4E6DB0-E5E3-0831-19A2-82C12BA62EA0}"/>
              </a:ext>
            </a:extLst>
          </p:cNvPr>
          <p:cNvCxnSpPr/>
          <p:nvPr/>
        </p:nvCxnSpPr>
        <p:spPr>
          <a:xfrm>
            <a:off x="3505200" y="1428750"/>
            <a:ext cx="609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8925C71A-734A-D7CD-D084-98C74F597CD6}"/>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81723" y="2326082"/>
            <a:ext cx="4014077" cy="1845859"/>
          </a:xfrm>
          <a:prstGeom prst="rect">
            <a:avLst/>
          </a:prstGeom>
          <a:ln>
            <a:solidFill>
              <a:schemeClr val="tx1"/>
            </a:solidFill>
          </a:ln>
        </p:spPr>
      </p:pic>
      <p:graphicFrame>
        <p:nvGraphicFramePr>
          <p:cNvPr id="23" name="Table 22">
            <a:extLst>
              <a:ext uri="{FF2B5EF4-FFF2-40B4-BE49-F238E27FC236}">
                <a16:creationId xmlns:a16="http://schemas.microsoft.com/office/drawing/2014/main" id="{198067D4-6B6B-288A-DEE3-188BDBF90FF6}"/>
              </a:ext>
            </a:extLst>
          </p:cNvPr>
          <p:cNvGraphicFramePr>
            <a:graphicFrameLocks noGrp="1"/>
          </p:cNvGraphicFramePr>
          <p:nvPr>
            <p:extLst>
              <p:ext uri="{D42A27DB-BD31-4B8C-83A1-F6EECF244321}">
                <p14:modId xmlns:p14="http://schemas.microsoft.com/office/powerpoint/2010/main" val="3900643855"/>
              </p:ext>
            </p:extLst>
          </p:nvPr>
        </p:nvGraphicFramePr>
        <p:xfrm>
          <a:off x="4724400" y="2388004"/>
          <a:ext cx="4343400" cy="1854200"/>
        </p:xfrm>
        <a:graphic>
          <a:graphicData uri="http://schemas.openxmlformats.org/drawingml/2006/table">
            <a:tbl>
              <a:tblPr firstRow="1" bandRow="1">
                <a:tableStyleId>{93296810-A885-4BE3-A3E7-6D5BEEA58F35}</a:tableStyleId>
              </a:tblPr>
              <a:tblGrid>
                <a:gridCol w="2171700">
                  <a:extLst>
                    <a:ext uri="{9D8B030D-6E8A-4147-A177-3AD203B41FA5}">
                      <a16:colId xmlns:a16="http://schemas.microsoft.com/office/drawing/2014/main" val="944077825"/>
                    </a:ext>
                  </a:extLst>
                </a:gridCol>
                <a:gridCol w="2171700">
                  <a:extLst>
                    <a:ext uri="{9D8B030D-6E8A-4147-A177-3AD203B41FA5}">
                      <a16:colId xmlns:a16="http://schemas.microsoft.com/office/drawing/2014/main" val="4033987455"/>
                    </a:ext>
                  </a:extLst>
                </a:gridCol>
              </a:tblGrid>
              <a:tr h="370840">
                <a:tc>
                  <a:txBody>
                    <a:bodyPr/>
                    <a:lstStyle/>
                    <a:p>
                      <a:pPr algn="ctr"/>
                      <a:r>
                        <a:rPr lang="en-IN" dirty="0"/>
                        <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586980"/>
                  </a:ext>
                </a:extLst>
              </a:tr>
              <a:tr h="370840">
                <a:tc>
                  <a:txBody>
                    <a:bodyPr/>
                    <a:lstStyle/>
                    <a:p>
                      <a:pPr algn="ctr"/>
                      <a:r>
                        <a:rPr lang="en-IN"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423685"/>
                  </a:ext>
                </a:extLst>
              </a:tr>
              <a:tr h="370840">
                <a:tc>
                  <a:txBody>
                    <a:bodyPr/>
                    <a:lstStyle/>
                    <a:p>
                      <a:pPr algn="ctr"/>
                      <a:r>
                        <a:rPr lang="en-IN" dirty="0"/>
                        <a:t>K-Nearest </a:t>
                      </a:r>
                      <a:r>
                        <a:rPr lang="en-IN" dirty="0" err="1"/>
                        <a:t>Neighbors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219009"/>
                  </a:ext>
                </a:extLst>
              </a:tr>
              <a:tr h="370840">
                <a:tc>
                  <a:txBody>
                    <a:bodyPr/>
                    <a:lstStyle/>
                    <a:p>
                      <a:pPr algn="ctr"/>
                      <a:r>
                        <a:rPr lang="en-IN"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1863170"/>
                  </a:ext>
                </a:extLst>
              </a:tr>
              <a:tr h="370840">
                <a:tc>
                  <a:txBody>
                    <a:bodyPr/>
                    <a:lstStyle/>
                    <a:p>
                      <a:pPr algn="ctr"/>
                      <a:r>
                        <a:rPr lang="en-IN"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03176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35965"/>
          </a:xfrm>
          <a:custGeom>
            <a:avLst/>
            <a:gdLst/>
            <a:ahLst/>
            <a:cxnLst/>
            <a:rect l="l" t="t" r="r" b="b"/>
            <a:pathLst>
              <a:path w="9144000" h="735965">
                <a:moveTo>
                  <a:pt x="9143999" y="735704"/>
                </a:moveTo>
                <a:lnTo>
                  <a:pt x="0" y="735704"/>
                </a:lnTo>
                <a:lnTo>
                  <a:pt x="0" y="0"/>
                </a:lnTo>
                <a:lnTo>
                  <a:pt x="9143999" y="0"/>
                </a:lnTo>
                <a:lnTo>
                  <a:pt x="9143999" y="735704"/>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065">
              <a:lnSpc>
                <a:spcPct val="100000"/>
              </a:lnSpc>
              <a:spcBef>
                <a:spcPts val="100"/>
              </a:spcBef>
            </a:pPr>
            <a:r>
              <a:rPr spc="-114" dirty="0"/>
              <a:t> </a:t>
            </a:r>
            <a:r>
              <a:rPr dirty="0"/>
              <a:t>Data</a:t>
            </a:r>
            <a:r>
              <a:rPr spc="-110" dirty="0"/>
              <a:t> </a:t>
            </a:r>
            <a:r>
              <a:rPr spc="-10" dirty="0"/>
              <a:t>Preprocessing</a:t>
            </a:r>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8" name="TextBox 7">
            <a:extLst>
              <a:ext uri="{FF2B5EF4-FFF2-40B4-BE49-F238E27FC236}">
                <a16:creationId xmlns:a16="http://schemas.microsoft.com/office/drawing/2014/main" id="{2DD3E45D-50FB-A5A4-8CD7-8959B78425D2}"/>
              </a:ext>
            </a:extLst>
          </p:cNvPr>
          <p:cNvSpPr txBox="1"/>
          <p:nvPr/>
        </p:nvSpPr>
        <p:spPr>
          <a:xfrm>
            <a:off x="685800" y="1047750"/>
            <a:ext cx="7620000" cy="3693319"/>
          </a:xfrm>
          <a:prstGeom prst="rect">
            <a:avLst/>
          </a:prstGeom>
          <a:noFill/>
        </p:spPr>
        <p:txBody>
          <a:bodyPr wrap="square" rtlCol="0">
            <a:spAutoFit/>
          </a:bodyPr>
          <a:lstStyle/>
          <a:p>
            <a:pPr marL="285750" indent="-285750">
              <a:buFont typeface="Arial" panose="020B0604020202020204" pitchFamily="34" charset="0"/>
              <a:buChar char="•"/>
            </a:pPr>
            <a:r>
              <a:rPr lang="en-IN" dirty="0"/>
              <a:t>There are no missing values in the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were not that much skewness in our data so I didn’t do much on skewness.</a:t>
            </a:r>
          </a:p>
          <a:p>
            <a:pPr algn="l"/>
            <a:endParaRPr lang="en-IN" sz="1800" b="0" i="0" u="none" strike="noStrike" baseline="0" dirty="0">
              <a:solidFill>
                <a:srgbClr val="000000"/>
              </a:solidFill>
              <a:latin typeface="2"/>
            </a:endParaRPr>
          </a:p>
          <a:p>
            <a:pPr marL="285750" indent="-285750">
              <a:buFont typeface="Arial" panose="020B0604020202020204" pitchFamily="34" charset="0"/>
              <a:buChar char="•"/>
            </a:pPr>
            <a:r>
              <a:rPr lang="en-IN" dirty="0"/>
              <a:t>Outliers were present in Credit score and Age column so I remove that using IQR technique.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Converted the Categorical column into numerical.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After that I </a:t>
            </a:r>
            <a:r>
              <a:rPr lang="en-IN" dirty="0" err="1"/>
              <a:t>splitted</a:t>
            </a:r>
            <a:r>
              <a:rPr lang="en-IN" dirty="0"/>
              <a:t> the dataset into x and y so I can train and test the data for my model, after that I have applied the algorithms to the train </a:t>
            </a:r>
            <a:r>
              <a:rPr lang="en-IN"/>
              <a:t>and test data.</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38505"/>
          </a:xfrm>
          <a:custGeom>
            <a:avLst/>
            <a:gdLst/>
            <a:ahLst/>
            <a:cxnLst/>
            <a:rect l="l" t="t" r="r" b="b"/>
            <a:pathLst>
              <a:path w="9144000" h="738505">
                <a:moveTo>
                  <a:pt x="9143999" y="738405"/>
                </a:moveTo>
                <a:lnTo>
                  <a:pt x="0" y="738405"/>
                </a:lnTo>
                <a:lnTo>
                  <a:pt x="0" y="0"/>
                </a:lnTo>
                <a:lnTo>
                  <a:pt x="9143999" y="0"/>
                </a:lnTo>
                <a:lnTo>
                  <a:pt x="9143999" y="738405"/>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065">
              <a:lnSpc>
                <a:spcPct val="100000"/>
              </a:lnSpc>
              <a:spcBef>
                <a:spcPts val="100"/>
              </a:spcBef>
            </a:pPr>
            <a:r>
              <a:rPr spc="-10" dirty="0"/>
              <a:t>Optimisation</a:t>
            </a:r>
          </a:p>
        </p:txBody>
      </p:sp>
      <p:sp>
        <p:nvSpPr>
          <p:cNvPr id="4" name="object 4"/>
          <p:cNvSpPr/>
          <p:nvPr/>
        </p:nvSpPr>
        <p:spPr>
          <a:xfrm>
            <a:off x="10049" y="738405"/>
            <a:ext cx="9134475" cy="4062729"/>
          </a:xfrm>
          <a:custGeom>
            <a:avLst/>
            <a:gdLst/>
            <a:ahLst/>
            <a:cxnLst/>
            <a:rect l="l" t="t" r="r" b="b"/>
            <a:pathLst>
              <a:path w="9134475" h="4062729">
                <a:moveTo>
                  <a:pt x="0" y="0"/>
                </a:moveTo>
                <a:lnTo>
                  <a:pt x="9133949" y="0"/>
                </a:lnTo>
              </a:path>
              <a:path w="9134475" h="4062729">
                <a:moveTo>
                  <a:pt x="9133949" y="4062299"/>
                </a:moveTo>
                <a:lnTo>
                  <a:pt x="0" y="4062299"/>
                </a:lnTo>
                <a:lnTo>
                  <a:pt x="0" y="0"/>
                </a:lnTo>
              </a:path>
            </a:pathLst>
          </a:custGeom>
          <a:ln w="9524">
            <a:solidFill>
              <a:srgbClr val="000000"/>
            </a:solidFill>
          </a:ln>
        </p:spPr>
        <p:txBody>
          <a:bodyPr wrap="square" lIns="0" tIns="0" rIns="0" bIns="0" rtlCol="0"/>
          <a:lstStyle/>
          <a:p>
            <a:endParaRPr/>
          </a:p>
        </p:txBody>
      </p:sp>
      <p:grpSp>
        <p:nvGrpSpPr>
          <p:cNvPr id="6" name="object 6"/>
          <p:cNvGrpSpPr/>
          <p:nvPr/>
        </p:nvGrpSpPr>
        <p:grpSpPr>
          <a:xfrm>
            <a:off x="0" y="97749"/>
            <a:ext cx="9144000" cy="4973955"/>
            <a:chOff x="0" y="97749"/>
            <a:chExt cx="9144000" cy="4973955"/>
          </a:xfrm>
        </p:grpSpPr>
        <p:sp>
          <p:nvSpPr>
            <p:cNvPr id="7" name="object 7"/>
            <p:cNvSpPr/>
            <p:nvPr/>
          </p:nvSpPr>
          <p:spPr>
            <a:xfrm>
              <a:off x="0" y="4800599"/>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8" name="object 8"/>
            <p:cNvSpPr/>
            <p:nvPr/>
          </p:nvSpPr>
          <p:spPr>
            <a:xfrm>
              <a:off x="0" y="97751"/>
              <a:ext cx="9144000" cy="4973955"/>
            </a:xfrm>
            <a:custGeom>
              <a:avLst/>
              <a:gdLst/>
              <a:ahLst/>
              <a:cxnLst/>
              <a:rect l="l" t="t" r="r" b="b"/>
              <a:pathLst>
                <a:path w="9144000" h="4973955">
                  <a:moveTo>
                    <a:pt x="326390" y="4973459"/>
                  </a:moveTo>
                  <a:lnTo>
                    <a:pt x="0" y="4702861"/>
                  </a:lnTo>
                  <a:lnTo>
                    <a:pt x="0" y="4973459"/>
                  </a:lnTo>
                  <a:lnTo>
                    <a:pt x="326390" y="4973459"/>
                  </a:lnTo>
                  <a:close/>
                </a:path>
                <a:path w="9144000" h="4973955">
                  <a:moveTo>
                    <a:pt x="9144000" y="0"/>
                  </a:moveTo>
                  <a:lnTo>
                    <a:pt x="8637587" y="0"/>
                  </a:lnTo>
                  <a:lnTo>
                    <a:pt x="9144000" y="566407"/>
                  </a:lnTo>
                  <a:lnTo>
                    <a:pt x="9144000" y="0"/>
                  </a:lnTo>
                  <a:close/>
                </a:path>
              </a:pathLst>
            </a:custGeom>
            <a:solidFill>
              <a:srgbClr val="FF9900"/>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pic>
        <p:nvPicPr>
          <p:cNvPr id="16" name="Picture 15">
            <a:extLst>
              <a:ext uri="{FF2B5EF4-FFF2-40B4-BE49-F238E27FC236}">
                <a16:creationId xmlns:a16="http://schemas.microsoft.com/office/drawing/2014/main" id="{1792D007-CA78-712E-1BD3-0B7D8B835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74048"/>
            <a:ext cx="5410200" cy="3737117"/>
          </a:xfrm>
          <a:prstGeom prst="rect">
            <a:avLst/>
          </a:prstGeom>
        </p:spPr>
      </p:pic>
      <p:sp>
        <p:nvSpPr>
          <p:cNvPr id="17" name="TextBox 16">
            <a:extLst>
              <a:ext uri="{FF2B5EF4-FFF2-40B4-BE49-F238E27FC236}">
                <a16:creationId xmlns:a16="http://schemas.microsoft.com/office/drawing/2014/main" id="{36AFEF23-501B-E365-564B-A63B2AA0364C}"/>
              </a:ext>
            </a:extLst>
          </p:cNvPr>
          <p:cNvSpPr txBox="1"/>
          <p:nvPr/>
        </p:nvSpPr>
        <p:spPr>
          <a:xfrm>
            <a:off x="1600200" y="3089128"/>
            <a:ext cx="914400" cy="261610"/>
          </a:xfrm>
          <a:prstGeom prst="rect">
            <a:avLst/>
          </a:prstGeom>
          <a:noFill/>
        </p:spPr>
        <p:txBody>
          <a:bodyPr wrap="square" rtlCol="0">
            <a:spAutoFit/>
          </a:bodyPr>
          <a:lstStyle/>
          <a:p>
            <a:pPr algn="ctr"/>
            <a:r>
              <a:rPr lang="en-IN" sz="1100" dirty="0"/>
              <a:t>211</a:t>
            </a:r>
          </a:p>
        </p:txBody>
      </p:sp>
      <p:sp>
        <p:nvSpPr>
          <p:cNvPr id="19" name="TextBox 18">
            <a:extLst>
              <a:ext uri="{FF2B5EF4-FFF2-40B4-BE49-F238E27FC236}">
                <a16:creationId xmlns:a16="http://schemas.microsoft.com/office/drawing/2014/main" id="{4199403A-0828-698F-178D-B4F72079EC82}"/>
              </a:ext>
            </a:extLst>
          </p:cNvPr>
          <p:cNvSpPr txBox="1"/>
          <p:nvPr/>
        </p:nvSpPr>
        <p:spPr>
          <a:xfrm>
            <a:off x="3962399" y="3089128"/>
            <a:ext cx="914401" cy="261610"/>
          </a:xfrm>
          <a:prstGeom prst="rect">
            <a:avLst/>
          </a:prstGeom>
          <a:noFill/>
        </p:spPr>
        <p:txBody>
          <a:bodyPr wrap="square">
            <a:spAutoFit/>
          </a:bodyPr>
          <a:lstStyle/>
          <a:p>
            <a:pPr algn="ctr"/>
            <a:r>
              <a:rPr lang="en-IN" sz="1100" dirty="0"/>
              <a:t>160</a:t>
            </a:r>
          </a:p>
        </p:txBody>
      </p:sp>
      <p:pic>
        <p:nvPicPr>
          <p:cNvPr id="21" name="Picture 20">
            <a:extLst>
              <a:ext uri="{FF2B5EF4-FFF2-40B4-BE49-F238E27FC236}">
                <a16:creationId xmlns:a16="http://schemas.microsoft.com/office/drawing/2014/main" id="{85D5FB72-6C92-BC95-7DAE-EF93421892EC}"/>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38800" y="1557196"/>
            <a:ext cx="3495151" cy="20291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38505"/>
          </a:xfrm>
          <a:custGeom>
            <a:avLst/>
            <a:gdLst/>
            <a:ahLst/>
            <a:cxnLst/>
            <a:rect l="l" t="t" r="r" b="b"/>
            <a:pathLst>
              <a:path w="9144000" h="738505">
                <a:moveTo>
                  <a:pt x="9143999" y="738405"/>
                </a:moveTo>
                <a:lnTo>
                  <a:pt x="0" y="738405"/>
                </a:lnTo>
                <a:lnTo>
                  <a:pt x="0" y="0"/>
                </a:lnTo>
                <a:lnTo>
                  <a:pt x="9143999" y="0"/>
                </a:lnTo>
                <a:lnTo>
                  <a:pt x="9143999" y="738405"/>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065">
              <a:lnSpc>
                <a:spcPct val="100000"/>
              </a:lnSpc>
              <a:spcBef>
                <a:spcPts val="100"/>
              </a:spcBef>
            </a:pPr>
            <a:r>
              <a:rPr spc="-10" dirty="0"/>
              <a:t>Conclusion</a:t>
            </a:r>
          </a:p>
        </p:txBody>
      </p:sp>
      <p:grpSp>
        <p:nvGrpSpPr>
          <p:cNvPr id="5" name="object 5"/>
          <p:cNvGrpSpPr/>
          <p:nvPr/>
        </p:nvGrpSpPr>
        <p:grpSpPr>
          <a:xfrm>
            <a:off x="0" y="4800600"/>
            <a:ext cx="9144000" cy="271145"/>
            <a:chOff x="0" y="4800600"/>
            <a:chExt cx="9144000" cy="271145"/>
          </a:xfrm>
        </p:grpSpPr>
        <p:sp>
          <p:nvSpPr>
            <p:cNvPr id="6" name="object 6"/>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7" name="object 7"/>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8" name="object 8"/>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4" name="TextBox 3">
            <a:extLst>
              <a:ext uri="{FF2B5EF4-FFF2-40B4-BE49-F238E27FC236}">
                <a16:creationId xmlns:a16="http://schemas.microsoft.com/office/drawing/2014/main" id="{D5056C39-B091-658A-70ED-DEB00F09843B}"/>
              </a:ext>
            </a:extLst>
          </p:cNvPr>
          <p:cNvSpPr txBox="1"/>
          <p:nvPr/>
        </p:nvSpPr>
        <p:spPr>
          <a:xfrm>
            <a:off x="1447800" y="1733550"/>
            <a:ext cx="64770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We can conclude that Model which best helps us to predict the Customer Churn is Random Forest with a good accuracy of 85%.</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bank can now use this model to identify high-risk customers and implement retention strategies.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39140"/>
          </a:xfrm>
          <a:custGeom>
            <a:avLst/>
            <a:gdLst/>
            <a:ahLst/>
            <a:cxnLst/>
            <a:rect l="l" t="t" r="r" b="b"/>
            <a:pathLst>
              <a:path w="9144000" h="739140">
                <a:moveTo>
                  <a:pt x="9143999" y="738547"/>
                </a:moveTo>
                <a:lnTo>
                  <a:pt x="0" y="738547"/>
                </a:lnTo>
                <a:lnTo>
                  <a:pt x="0" y="0"/>
                </a:lnTo>
                <a:lnTo>
                  <a:pt x="9143999" y="0"/>
                </a:lnTo>
                <a:lnTo>
                  <a:pt x="9143999" y="738547"/>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065">
              <a:lnSpc>
                <a:spcPct val="100000"/>
              </a:lnSpc>
              <a:spcBef>
                <a:spcPts val="100"/>
              </a:spcBef>
            </a:pPr>
            <a:r>
              <a:rPr dirty="0"/>
              <a:t>Future</a:t>
            </a:r>
            <a:r>
              <a:rPr spc="-145" dirty="0"/>
              <a:t> </a:t>
            </a:r>
            <a:r>
              <a:rPr spc="-10" dirty="0"/>
              <a:t>Scope</a:t>
            </a:r>
          </a:p>
        </p:txBody>
      </p:sp>
      <p:grpSp>
        <p:nvGrpSpPr>
          <p:cNvPr id="5" name="object 5"/>
          <p:cNvGrpSpPr/>
          <p:nvPr/>
        </p:nvGrpSpPr>
        <p:grpSpPr>
          <a:xfrm>
            <a:off x="0" y="4800600"/>
            <a:ext cx="9144000" cy="271145"/>
            <a:chOff x="0" y="4800600"/>
            <a:chExt cx="9144000" cy="271145"/>
          </a:xfrm>
        </p:grpSpPr>
        <p:sp>
          <p:nvSpPr>
            <p:cNvPr id="6" name="object 6"/>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7" name="object 7"/>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8" name="object 8"/>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4" name="TextBox 3">
            <a:extLst>
              <a:ext uri="{FF2B5EF4-FFF2-40B4-BE49-F238E27FC236}">
                <a16:creationId xmlns:a16="http://schemas.microsoft.com/office/drawing/2014/main" id="{8B2CB8E2-6AF6-BC5C-7420-58E2F85471CF}"/>
              </a:ext>
            </a:extLst>
          </p:cNvPr>
          <p:cNvSpPr txBox="1"/>
          <p:nvPr/>
        </p:nvSpPr>
        <p:spPr>
          <a:xfrm>
            <a:off x="1143000" y="1504950"/>
            <a:ext cx="7239000" cy="646331"/>
          </a:xfrm>
          <a:prstGeom prst="rect">
            <a:avLst/>
          </a:prstGeom>
          <a:noFill/>
        </p:spPr>
        <p:txBody>
          <a:bodyPr wrap="square" rtlCol="0">
            <a:spAutoFit/>
          </a:bodyPr>
          <a:lstStyle/>
          <a:p>
            <a:r>
              <a:rPr lang="en-IN" dirty="0"/>
              <a:t>Future Improvements could involve adding more features or use deep 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1439"/>
            <a:ext cx="9144000" cy="711200"/>
          </a:xfrm>
          <a:custGeom>
            <a:avLst/>
            <a:gdLst/>
            <a:ahLst/>
            <a:cxnLst/>
            <a:rect l="l" t="t" r="r" b="b"/>
            <a:pathLst>
              <a:path w="9144000" h="711200">
                <a:moveTo>
                  <a:pt x="9143999" y="710759"/>
                </a:moveTo>
                <a:lnTo>
                  <a:pt x="0" y="710759"/>
                </a:lnTo>
                <a:lnTo>
                  <a:pt x="0" y="0"/>
                </a:lnTo>
                <a:lnTo>
                  <a:pt x="9143999" y="0"/>
                </a:lnTo>
                <a:lnTo>
                  <a:pt x="9143999" y="71075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149224"/>
            <a:ext cx="3340100" cy="482600"/>
          </a:xfrm>
          <a:prstGeom prst="rect">
            <a:avLst/>
          </a:prstGeom>
        </p:spPr>
        <p:txBody>
          <a:bodyPr vert="horz" wrap="square" lIns="0" tIns="12700" rIns="0" bIns="0" rtlCol="0">
            <a:spAutoFit/>
          </a:bodyPr>
          <a:lstStyle/>
          <a:p>
            <a:pPr marL="12700">
              <a:lnSpc>
                <a:spcPct val="100000"/>
              </a:lnSpc>
              <a:spcBef>
                <a:spcPts val="100"/>
              </a:spcBef>
            </a:pPr>
            <a:r>
              <a:rPr lang="en-IN" spc="-10" dirty="0"/>
              <a:t>Overview</a:t>
            </a: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8" name="object 8"/>
          <p:cNvSpPr txBox="1"/>
          <p:nvPr/>
        </p:nvSpPr>
        <p:spPr>
          <a:xfrm>
            <a:off x="838200" y="971550"/>
            <a:ext cx="7162800" cy="2531462"/>
          </a:xfrm>
          <a:prstGeom prst="rect">
            <a:avLst/>
          </a:prstGeom>
        </p:spPr>
        <p:txBody>
          <a:bodyPr vert="horz" wrap="square" lIns="0" tIns="12700" rIns="0" bIns="0" rtlCol="0">
            <a:spAutoFit/>
          </a:bodyPr>
          <a:lstStyle/>
          <a:p>
            <a:pPr marL="12065" marR="151130" algn="just">
              <a:lnSpc>
                <a:spcPct val="100000"/>
              </a:lnSpc>
              <a:spcBef>
                <a:spcPts val="100"/>
              </a:spcBef>
              <a:tabLst>
                <a:tab pos="394335" algn="l"/>
              </a:tabLst>
            </a:pPr>
            <a:r>
              <a:rPr lang="en-US" dirty="0">
                <a:latin typeface="Roboto" panose="02000000000000000000" pitchFamily="2" charset="0"/>
                <a:ea typeface="Roboto" panose="02000000000000000000" pitchFamily="2" charset="0"/>
                <a:cs typeface="Roboto" panose="02000000000000000000" pitchFamily="2" charset="0"/>
              </a:rPr>
              <a:t>This Bank Churn Prediction project aims to identify customers who are likely to leave the bank by analyzing their financial data. By predicting customer churn, the bank can take proactive measures to retain high-risk customers and overall customer satisfaction.</a:t>
            </a:r>
          </a:p>
          <a:p>
            <a:pPr marL="12065" marR="151130" algn="just">
              <a:lnSpc>
                <a:spcPct val="100000"/>
              </a:lnSpc>
              <a:spcBef>
                <a:spcPts val="100"/>
              </a:spcBef>
              <a:tabLst>
                <a:tab pos="394335" algn="l"/>
              </a:tabLst>
            </a:pPr>
            <a:endParaRPr lang="en-US" dirty="0">
              <a:latin typeface="Roboto" panose="02000000000000000000" pitchFamily="2" charset="0"/>
              <a:ea typeface="Roboto" panose="02000000000000000000" pitchFamily="2" charset="0"/>
              <a:cs typeface="Roboto" panose="02000000000000000000" pitchFamily="2" charset="0"/>
            </a:endParaRPr>
          </a:p>
          <a:p>
            <a:pPr marL="12065" marR="151130" algn="just">
              <a:lnSpc>
                <a:spcPct val="100000"/>
              </a:lnSpc>
              <a:spcBef>
                <a:spcPts val="100"/>
              </a:spcBef>
              <a:tabLst>
                <a:tab pos="394335" algn="l"/>
              </a:tabLst>
            </a:pPr>
            <a:r>
              <a:rPr lang="en-US" dirty="0">
                <a:latin typeface="Roboto" panose="02000000000000000000" pitchFamily="2" charset="0"/>
                <a:ea typeface="Roboto" panose="02000000000000000000" pitchFamily="2" charset="0"/>
                <a:cs typeface="Roboto" panose="02000000000000000000" pitchFamily="2" charset="0"/>
              </a:rPr>
              <a:t>This project uses a dataset containing customer information such as credit score, geography, gender, age, tenure, balance, number of products held, and whether they have exited. The goal is to use machine learning algorithm to build a predictive model.  </a:t>
            </a: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1439"/>
            <a:ext cx="9144000" cy="711200"/>
          </a:xfrm>
          <a:custGeom>
            <a:avLst/>
            <a:gdLst/>
            <a:ahLst/>
            <a:cxnLst/>
            <a:rect l="l" t="t" r="r" b="b"/>
            <a:pathLst>
              <a:path w="9144000" h="711200">
                <a:moveTo>
                  <a:pt x="9143999" y="710759"/>
                </a:moveTo>
                <a:lnTo>
                  <a:pt x="0" y="710759"/>
                </a:lnTo>
                <a:lnTo>
                  <a:pt x="0" y="0"/>
                </a:lnTo>
                <a:lnTo>
                  <a:pt x="9143999" y="0"/>
                </a:lnTo>
                <a:lnTo>
                  <a:pt x="9143999" y="71075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149224"/>
            <a:ext cx="3340100" cy="482600"/>
          </a:xfrm>
          <a:prstGeom prst="rect">
            <a:avLst/>
          </a:prstGeom>
        </p:spPr>
        <p:txBody>
          <a:bodyPr vert="horz" wrap="square" lIns="0" tIns="12700" rIns="0" bIns="0" rtlCol="0">
            <a:spAutoFit/>
          </a:bodyPr>
          <a:lstStyle/>
          <a:p>
            <a:pPr marL="12700">
              <a:lnSpc>
                <a:spcPct val="100000"/>
              </a:lnSpc>
              <a:spcBef>
                <a:spcPts val="100"/>
              </a:spcBef>
            </a:pPr>
            <a:r>
              <a:rPr dirty="0"/>
              <a:t>Problem</a:t>
            </a:r>
            <a:r>
              <a:rPr spc="-30" dirty="0"/>
              <a:t> </a:t>
            </a:r>
            <a:r>
              <a:rPr spc="-10" dirty="0"/>
              <a:t>Statement</a:t>
            </a:r>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10" name="TextBox 9">
            <a:extLst>
              <a:ext uri="{FF2B5EF4-FFF2-40B4-BE49-F238E27FC236}">
                <a16:creationId xmlns:a16="http://schemas.microsoft.com/office/drawing/2014/main" id="{829A731C-1534-E08E-FFAF-AE6F6C047E8C}"/>
              </a:ext>
            </a:extLst>
          </p:cNvPr>
          <p:cNvSpPr txBox="1"/>
          <p:nvPr/>
        </p:nvSpPr>
        <p:spPr>
          <a:xfrm>
            <a:off x="523025" y="1200150"/>
            <a:ext cx="8011375" cy="2031325"/>
          </a:xfrm>
          <a:prstGeom prst="rect">
            <a:avLst/>
          </a:prstGeom>
          <a:noFill/>
        </p:spPr>
        <p:txBody>
          <a:bodyPr wrap="square" rtlCol="0">
            <a:spAutoFit/>
          </a:bodyPr>
          <a:lstStyle/>
          <a:p>
            <a:r>
              <a:rPr lang="en-IN" dirty="0"/>
              <a:t>Banks are struggling with high customer churn rates, leading to significant revenue losses. Understanding the factors driving customers to leave and predicting churn in advance can help mitigate the issue.</a:t>
            </a:r>
          </a:p>
          <a:p>
            <a:endParaRPr lang="en-IN" dirty="0"/>
          </a:p>
          <a:p>
            <a:r>
              <a:rPr lang="en-IN" dirty="0"/>
              <a:t>Use data of customers demographics and behaviours to predict which customers are likely to leave the bank, allowing to bank to take proactive measures to retain them. </a:t>
            </a:r>
          </a:p>
        </p:txBody>
      </p:sp>
    </p:spTree>
    <p:extLst>
      <p:ext uri="{BB962C8B-B14F-4D97-AF65-F5344CB8AC3E}">
        <p14:creationId xmlns:p14="http://schemas.microsoft.com/office/powerpoint/2010/main" val="5132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657"/>
                </a:moveTo>
                <a:lnTo>
                  <a:pt x="0" y="742657"/>
                </a:lnTo>
                <a:lnTo>
                  <a:pt x="0" y="0"/>
                </a:lnTo>
                <a:lnTo>
                  <a:pt x="9143999" y="0"/>
                </a:lnTo>
                <a:lnTo>
                  <a:pt x="9143999" y="742657"/>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065">
              <a:lnSpc>
                <a:spcPct val="100000"/>
              </a:lnSpc>
              <a:spcBef>
                <a:spcPts val="100"/>
              </a:spcBef>
            </a:pPr>
            <a:r>
              <a:rPr dirty="0"/>
              <a:t>Proposed</a:t>
            </a:r>
            <a:r>
              <a:rPr spc="-35" dirty="0"/>
              <a:t> </a:t>
            </a:r>
            <a:r>
              <a:rPr spc="-10" dirty="0"/>
              <a:t>Solution</a:t>
            </a:r>
          </a:p>
        </p:txBody>
      </p:sp>
      <p:grpSp>
        <p:nvGrpSpPr>
          <p:cNvPr id="5" name="object 5"/>
          <p:cNvGrpSpPr/>
          <p:nvPr/>
        </p:nvGrpSpPr>
        <p:grpSpPr>
          <a:xfrm>
            <a:off x="0" y="4800600"/>
            <a:ext cx="9144000" cy="271145"/>
            <a:chOff x="0" y="4800600"/>
            <a:chExt cx="9144000" cy="271145"/>
          </a:xfrm>
        </p:grpSpPr>
        <p:sp>
          <p:nvSpPr>
            <p:cNvPr id="6" name="object 6"/>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7" name="object 7"/>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8" name="object 8"/>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4" name="TextBox 3">
            <a:extLst>
              <a:ext uri="{FF2B5EF4-FFF2-40B4-BE49-F238E27FC236}">
                <a16:creationId xmlns:a16="http://schemas.microsoft.com/office/drawing/2014/main" id="{CA5AB7EA-1514-0917-06B4-0B9D2C1FDAAA}"/>
              </a:ext>
            </a:extLst>
          </p:cNvPr>
          <p:cNvSpPr txBox="1"/>
          <p:nvPr/>
        </p:nvSpPr>
        <p:spPr>
          <a:xfrm>
            <a:off x="457200" y="1123950"/>
            <a:ext cx="8163775" cy="3139321"/>
          </a:xfrm>
          <a:prstGeom prst="rect">
            <a:avLst/>
          </a:prstGeom>
          <a:noFill/>
        </p:spPr>
        <p:txBody>
          <a:bodyPr wrap="square" rtlCol="0">
            <a:spAutoFit/>
          </a:bodyPr>
          <a:lstStyle/>
          <a:p>
            <a:pPr marL="285750" indent="-285750">
              <a:buFont typeface="Arial" panose="020B0604020202020204" pitchFamily="34" charset="0"/>
              <a:buChar char="•"/>
            </a:pPr>
            <a:r>
              <a:rPr lang="en-IN" b="1" dirty="0"/>
              <a:t>Data Understanding: </a:t>
            </a:r>
            <a:r>
              <a:rPr lang="en-IN" dirty="0" err="1"/>
              <a:t>Analyze</a:t>
            </a:r>
            <a:r>
              <a:rPr lang="en-IN" dirty="0"/>
              <a:t> customer demographics, financial standing and engagement metrices such as credit score, balance and </a:t>
            </a:r>
            <a:r>
              <a:rPr lang="en-IN" dirty="0" err="1"/>
              <a:t>isActiveMember</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Data Preprocessing: </a:t>
            </a:r>
            <a:r>
              <a:rPr lang="en-IN" dirty="0"/>
              <a:t>Clean the dataset, handle missing values, and encode categorical variables like Geography and Gender into numerical form.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Machine Learning: </a:t>
            </a:r>
            <a:r>
              <a:rPr lang="en-IN" dirty="0"/>
              <a:t>Build a predictive model using algorithms like Logistic Regression, KNN, Decision Tree and Random Forest to determine customer churn.  </a:t>
            </a:r>
            <a:r>
              <a:rPr lang="en-IN"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Proposed</a:t>
            </a:r>
            <a:r>
              <a:rPr spc="-35" dirty="0"/>
              <a:t> </a:t>
            </a:r>
            <a:r>
              <a:rPr spc="-10" dirty="0"/>
              <a:t>Solution</a:t>
            </a:r>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8" name="TextBox 7">
            <a:extLst>
              <a:ext uri="{FF2B5EF4-FFF2-40B4-BE49-F238E27FC236}">
                <a16:creationId xmlns:a16="http://schemas.microsoft.com/office/drawing/2014/main" id="{410BC208-36FA-C3C6-66C7-ED1E060080F4}"/>
              </a:ext>
            </a:extLst>
          </p:cNvPr>
          <p:cNvSpPr txBox="1"/>
          <p:nvPr/>
        </p:nvSpPr>
        <p:spPr>
          <a:xfrm>
            <a:off x="523025" y="1123950"/>
            <a:ext cx="8097949"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Outcome: </a:t>
            </a:r>
            <a:r>
              <a:rPr lang="en-IN" dirty="0"/>
              <a:t>This model will help the bank identify at-risk customers and allow targeted interventions to reduce churn.</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85430"/>
            <a:ext cx="8097949" cy="936154"/>
          </a:xfrm>
          <a:prstGeom prst="rect">
            <a:avLst/>
          </a:prstGeom>
        </p:spPr>
        <p:txBody>
          <a:bodyPr vert="horz" wrap="square" lIns="0" tIns="12700" rIns="0" bIns="0" rtlCol="0">
            <a:spAutoFit/>
          </a:bodyPr>
          <a:lstStyle/>
          <a:p>
            <a:pPr marL="12700">
              <a:lnSpc>
                <a:spcPct val="100000"/>
              </a:lnSpc>
              <a:spcBef>
                <a:spcPts val="100"/>
              </a:spcBef>
            </a:pPr>
            <a:r>
              <a:rPr lang="en-IN" spc="-10" dirty="0"/>
              <a:t>Descriptive Analysis</a:t>
            </a:r>
            <a:br>
              <a:rPr lang="en-IN" spc="-10" dirty="0"/>
            </a:b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sp>
        <p:nvSpPr>
          <p:cNvPr id="8" name="TextBox 7">
            <a:extLst>
              <a:ext uri="{FF2B5EF4-FFF2-40B4-BE49-F238E27FC236}">
                <a16:creationId xmlns:a16="http://schemas.microsoft.com/office/drawing/2014/main" id="{410BC208-36FA-C3C6-66C7-ED1E060080F4}"/>
              </a:ext>
            </a:extLst>
          </p:cNvPr>
          <p:cNvSpPr txBox="1"/>
          <p:nvPr/>
        </p:nvSpPr>
        <p:spPr>
          <a:xfrm>
            <a:off x="523025" y="1123950"/>
            <a:ext cx="8097949" cy="1477328"/>
          </a:xfrm>
          <a:prstGeom prst="rect">
            <a:avLst/>
          </a:prstGeom>
          <a:noFill/>
        </p:spPr>
        <p:txBody>
          <a:bodyPr wrap="square" rtlCol="0">
            <a:spAutoFit/>
          </a:bodyPr>
          <a:lstStyle/>
          <a:p>
            <a:r>
              <a:rPr lang="en-IN" b="1" dirty="0"/>
              <a:t>Dataset Information: </a:t>
            </a:r>
            <a:r>
              <a:rPr lang="en-IN" dirty="0"/>
              <a:t>The dataset includes 10,000 records and 14 features such as credit score, age, geography, balance, and number of products.</a:t>
            </a:r>
          </a:p>
          <a:p>
            <a:endParaRPr lang="en-IN" b="1" dirty="0"/>
          </a:p>
          <a:p>
            <a:r>
              <a:rPr lang="en-IN" sz="1800" b="0" i="0" u="none" strike="noStrike" baseline="0" dirty="0">
                <a:solidFill>
                  <a:srgbClr val="000000"/>
                </a:solidFill>
                <a:latin typeface="1"/>
              </a:rPr>
              <a:t>In the following slides are the observations which we have made from the data visualization done to understand the nature of the data available to us.</a:t>
            </a:r>
            <a:endParaRPr lang="en-IN" dirty="0"/>
          </a:p>
        </p:txBody>
      </p:sp>
    </p:spTree>
    <p:extLst>
      <p:ext uri="{BB962C8B-B14F-4D97-AF65-F5344CB8AC3E}">
        <p14:creationId xmlns:p14="http://schemas.microsoft.com/office/powerpoint/2010/main" val="223421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85430"/>
            <a:ext cx="8097949" cy="936154"/>
          </a:xfrm>
          <a:prstGeom prst="rect">
            <a:avLst/>
          </a:prstGeom>
        </p:spPr>
        <p:txBody>
          <a:bodyPr vert="horz" wrap="square" lIns="0" tIns="12700" rIns="0" bIns="0" rtlCol="0">
            <a:spAutoFit/>
          </a:bodyPr>
          <a:lstStyle/>
          <a:p>
            <a:pPr marL="12700">
              <a:lnSpc>
                <a:spcPct val="100000"/>
              </a:lnSpc>
              <a:spcBef>
                <a:spcPts val="100"/>
              </a:spcBef>
            </a:pPr>
            <a:r>
              <a:rPr lang="en-IN" spc="-10" dirty="0"/>
              <a:t>Descriptive Analysis</a:t>
            </a:r>
            <a:br>
              <a:rPr lang="en-IN" spc="-10" dirty="0"/>
            </a:b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pic>
        <p:nvPicPr>
          <p:cNvPr id="16" name="Picture 15">
            <a:extLst>
              <a:ext uri="{FF2B5EF4-FFF2-40B4-BE49-F238E27FC236}">
                <a16:creationId xmlns:a16="http://schemas.microsoft.com/office/drawing/2014/main" id="{04454674-E2F6-7C3D-0C7A-3994D078D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25" y="966345"/>
            <a:ext cx="3036888" cy="2201167"/>
          </a:xfrm>
          <a:prstGeom prst="rect">
            <a:avLst/>
          </a:prstGeom>
        </p:spPr>
      </p:pic>
      <p:pic>
        <p:nvPicPr>
          <p:cNvPr id="18" name="Picture 17">
            <a:extLst>
              <a:ext uri="{FF2B5EF4-FFF2-40B4-BE49-F238E27FC236}">
                <a16:creationId xmlns:a16="http://schemas.microsoft.com/office/drawing/2014/main" id="{A6010954-AAFB-230B-32FB-D484C5BB7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871556"/>
            <a:ext cx="3798888" cy="2295955"/>
          </a:xfrm>
          <a:prstGeom prst="rect">
            <a:avLst/>
          </a:prstGeom>
        </p:spPr>
      </p:pic>
      <p:sp>
        <p:nvSpPr>
          <p:cNvPr id="19" name="TextBox 18">
            <a:extLst>
              <a:ext uri="{FF2B5EF4-FFF2-40B4-BE49-F238E27FC236}">
                <a16:creationId xmlns:a16="http://schemas.microsoft.com/office/drawing/2014/main" id="{41A0FFE6-BCED-7948-260B-3F63CA0E30AA}"/>
              </a:ext>
            </a:extLst>
          </p:cNvPr>
          <p:cNvSpPr txBox="1"/>
          <p:nvPr/>
        </p:nvSpPr>
        <p:spPr>
          <a:xfrm>
            <a:off x="685800" y="3562350"/>
            <a:ext cx="7951799"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The data indicates that majority of customers (79.6%) chose to stay with bank. However, the 20.4% exit the bank.</a:t>
            </a:r>
          </a:p>
        </p:txBody>
      </p:sp>
    </p:spTree>
    <p:extLst>
      <p:ext uri="{BB962C8B-B14F-4D97-AF65-F5344CB8AC3E}">
        <p14:creationId xmlns:p14="http://schemas.microsoft.com/office/powerpoint/2010/main" val="17620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85430"/>
            <a:ext cx="8097949" cy="936154"/>
          </a:xfrm>
          <a:prstGeom prst="rect">
            <a:avLst/>
          </a:prstGeom>
        </p:spPr>
        <p:txBody>
          <a:bodyPr vert="horz" wrap="square" lIns="0" tIns="12700" rIns="0" bIns="0" rtlCol="0">
            <a:spAutoFit/>
          </a:bodyPr>
          <a:lstStyle/>
          <a:p>
            <a:pPr marL="12700">
              <a:lnSpc>
                <a:spcPct val="100000"/>
              </a:lnSpc>
              <a:spcBef>
                <a:spcPts val="100"/>
              </a:spcBef>
            </a:pPr>
            <a:r>
              <a:rPr lang="en-IN" spc="-10" dirty="0"/>
              <a:t>Descriptive Analysis</a:t>
            </a:r>
            <a:br>
              <a:rPr lang="en-IN" spc="-10" dirty="0"/>
            </a:b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graphicFrame>
        <p:nvGraphicFramePr>
          <p:cNvPr id="9" name="Table 8">
            <a:extLst>
              <a:ext uri="{FF2B5EF4-FFF2-40B4-BE49-F238E27FC236}">
                <a16:creationId xmlns:a16="http://schemas.microsoft.com/office/drawing/2014/main" id="{785801CF-8D65-5832-01A2-3B46260C8EC0}"/>
              </a:ext>
            </a:extLst>
          </p:cNvPr>
          <p:cNvGraphicFramePr>
            <a:graphicFrameLocks noGrp="1"/>
          </p:cNvGraphicFramePr>
          <p:nvPr>
            <p:extLst>
              <p:ext uri="{D42A27DB-BD31-4B8C-83A1-F6EECF244321}">
                <p14:modId xmlns:p14="http://schemas.microsoft.com/office/powerpoint/2010/main" val="1142107488"/>
              </p:ext>
            </p:extLst>
          </p:nvPr>
        </p:nvGraphicFramePr>
        <p:xfrm>
          <a:off x="1523999" y="1200150"/>
          <a:ext cx="6096000" cy="2514601"/>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211282825"/>
                    </a:ext>
                  </a:extLst>
                </a:gridCol>
                <a:gridCol w="2032000">
                  <a:extLst>
                    <a:ext uri="{9D8B030D-6E8A-4147-A177-3AD203B41FA5}">
                      <a16:colId xmlns:a16="http://schemas.microsoft.com/office/drawing/2014/main" val="4100854152"/>
                    </a:ext>
                  </a:extLst>
                </a:gridCol>
                <a:gridCol w="2032000">
                  <a:extLst>
                    <a:ext uri="{9D8B030D-6E8A-4147-A177-3AD203B41FA5}">
                      <a16:colId xmlns:a16="http://schemas.microsoft.com/office/drawing/2014/main" val="2658354629"/>
                    </a:ext>
                  </a:extLst>
                </a:gridCol>
              </a:tblGrid>
              <a:tr h="440652">
                <a:tc>
                  <a:txBody>
                    <a:bodyPr/>
                    <a:lstStyle/>
                    <a:p>
                      <a:pPr algn="ctr"/>
                      <a:r>
                        <a:rPr lang="en-IN" dirty="0"/>
                        <a: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 Stayed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Exited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792719"/>
                  </a:ext>
                </a:extLst>
              </a:tr>
              <a:tr h="440652">
                <a:tc>
                  <a:txBody>
                    <a:bodyPr/>
                    <a:lstStyle/>
                    <a:p>
                      <a:pPr algn="ctr"/>
                      <a:r>
                        <a:rPr lang="en-IN" dirty="0"/>
                        <a:t>Average 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3985174"/>
                  </a:ext>
                </a:extLst>
              </a:tr>
              <a:tr h="440652">
                <a:tc>
                  <a:txBody>
                    <a:bodyPr/>
                    <a:lstStyle/>
                    <a:p>
                      <a:pPr algn="ctr"/>
                      <a:r>
                        <a:rPr lang="en-IN" dirty="0"/>
                        <a:t>Average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72,745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91,108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3940150"/>
                  </a:ext>
                </a:extLst>
              </a:tr>
              <a:tr h="751993">
                <a:tc>
                  <a:txBody>
                    <a:bodyPr/>
                    <a:lstStyle/>
                    <a:p>
                      <a:pPr algn="ctr"/>
                      <a:r>
                        <a:rPr lang="en-IN" dirty="0"/>
                        <a:t>Average Credit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651.85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645.35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10993"/>
                  </a:ext>
                </a:extLst>
              </a:tr>
              <a:tr h="440652">
                <a:tc>
                  <a:txBody>
                    <a:bodyPr/>
                    <a:lstStyle/>
                    <a:p>
                      <a:pPr algn="ctr"/>
                      <a:r>
                        <a:rPr lang="en-IN" dirty="0"/>
                        <a:t>Average Tenure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1247643"/>
                  </a:ext>
                </a:extLst>
              </a:tr>
            </a:tbl>
          </a:graphicData>
        </a:graphic>
      </p:graphicFrame>
    </p:spTree>
    <p:extLst>
      <p:ext uri="{BB962C8B-B14F-4D97-AF65-F5344CB8AC3E}">
        <p14:creationId xmlns:p14="http://schemas.microsoft.com/office/powerpoint/2010/main" val="387456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541"/>
            <a:ext cx="9144000" cy="742950"/>
          </a:xfrm>
          <a:custGeom>
            <a:avLst/>
            <a:gdLst/>
            <a:ahLst/>
            <a:cxnLst/>
            <a:rect l="l" t="t" r="r" b="b"/>
            <a:pathLst>
              <a:path w="9144000" h="742950">
                <a:moveTo>
                  <a:pt x="9143999" y="742799"/>
                </a:moveTo>
                <a:lnTo>
                  <a:pt x="0" y="742799"/>
                </a:lnTo>
                <a:lnTo>
                  <a:pt x="0" y="0"/>
                </a:lnTo>
                <a:lnTo>
                  <a:pt x="9143999" y="0"/>
                </a:lnTo>
                <a:lnTo>
                  <a:pt x="9143999" y="742799"/>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523025" y="85430"/>
            <a:ext cx="8097949" cy="936154"/>
          </a:xfrm>
          <a:prstGeom prst="rect">
            <a:avLst/>
          </a:prstGeom>
        </p:spPr>
        <p:txBody>
          <a:bodyPr vert="horz" wrap="square" lIns="0" tIns="12700" rIns="0" bIns="0" rtlCol="0">
            <a:spAutoFit/>
          </a:bodyPr>
          <a:lstStyle/>
          <a:p>
            <a:pPr marL="12700">
              <a:lnSpc>
                <a:spcPct val="100000"/>
              </a:lnSpc>
              <a:spcBef>
                <a:spcPts val="100"/>
              </a:spcBef>
            </a:pPr>
            <a:r>
              <a:rPr lang="en-IN" spc="-10" dirty="0"/>
              <a:t>Descriptive Analysis</a:t>
            </a:r>
            <a:br>
              <a:rPr lang="en-IN" spc="-10" dirty="0"/>
            </a:br>
            <a:endParaRPr spc="-10" dirty="0"/>
          </a:p>
        </p:txBody>
      </p:sp>
      <p:grpSp>
        <p:nvGrpSpPr>
          <p:cNvPr id="4" name="object 4"/>
          <p:cNvGrpSpPr/>
          <p:nvPr/>
        </p:nvGrpSpPr>
        <p:grpSpPr>
          <a:xfrm>
            <a:off x="0" y="4800600"/>
            <a:ext cx="9144000" cy="271145"/>
            <a:chOff x="0" y="4800600"/>
            <a:chExt cx="9144000" cy="271145"/>
          </a:xfrm>
        </p:grpSpPr>
        <p:sp>
          <p:nvSpPr>
            <p:cNvPr id="5" name="object 5"/>
            <p:cNvSpPr/>
            <p:nvPr/>
          </p:nvSpPr>
          <p:spPr>
            <a:xfrm>
              <a:off x="0" y="4800600"/>
              <a:ext cx="9144000" cy="271145"/>
            </a:xfrm>
            <a:custGeom>
              <a:avLst/>
              <a:gdLst/>
              <a:ahLst/>
              <a:cxnLst/>
              <a:rect l="l" t="t" r="r" b="b"/>
              <a:pathLst>
                <a:path w="9144000" h="271145">
                  <a:moveTo>
                    <a:pt x="0" y="270599"/>
                  </a:moveTo>
                  <a:lnTo>
                    <a:pt x="0" y="0"/>
                  </a:lnTo>
                  <a:lnTo>
                    <a:pt x="9143999" y="0"/>
                  </a:lnTo>
                  <a:lnTo>
                    <a:pt x="9143999" y="270599"/>
                  </a:lnTo>
                  <a:lnTo>
                    <a:pt x="0" y="270599"/>
                  </a:lnTo>
                  <a:close/>
                </a:path>
              </a:pathLst>
            </a:custGeom>
            <a:solidFill>
              <a:srgbClr val="FF6A0D"/>
            </a:solidFill>
          </p:spPr>
          <p:txBody>
            <a:bodyPr wrap="square" lIns="0" tIns="0" rIns="0" bIns="0" rtlCol="0"/>
            <a:lstStyle/>
            <a:p>
              <a:endParaRPr/>
            </a:p>
          </p:txBody>
        </p:sp>
        <p:sp>
          <p:nvSpPr>
            <p:cNvPr id="6" name="object 6"/>
            <p:cNvSpPr/>
            <p:nvPr/>
          </p:nvSpPr>
          <p:spPr>
            <a:xfrm>
              <a:off x="0" y="4800600"/>
              <a:ext cx="327025" cy="271145"/>
            </a:xfrm>
            <a:custGeom>
              <a:avLst/>
              <a:gdLst/>
              <a:ahLst/>
              <a:cxnLst/>
              <a:rect l="l" t="t" r="r" b="b"/>
              <a:pathLst>
                <a:path w="327025" h="271145">
                  <a:moveTo>
                    <a:pt x="326399" y="270599"/>
                  </a:moveTo>
                  <a:lnTo>
                    <a:pt x="0" y="270599"/>
                  </a:lnTo>
                  <a:lnTo>
                    <a:pt x="0" y="0"/>
                  </a:lnTo>
                  <a:lnTo>
                    <a:pt x="326399" y="270599"/>
                  </a:lnTo>
                  <a:close/>
                </a:path>
              </a:pathLst>
            </a:custGeom>
            <a:solidFill>
              <a:srgbClr val="FF9900"/>
            </a:solidFill>
          </p:spPr>
          <p:txBody>
            <a:bodyPr wrap="square" lIns="0" tIns="0" rIns="0" bIns="0" rtlCol="0"/>
            <a:lstStyle/>
            <a:p>
              <a:endParaRPr/>
            </a:p>
          </p:txBody>
        </p:sp>
      </p:grpSp>
      <p:sp>
        <p:nvSpPr>
          <p:cNvPr id="7" name="object 7"/>
          <p:cNvSpPr/>
          <p:nvPr/>
        </p:nvSpPr>
        <p:spPr>
          <a:xfrm>
            <a:off x="8637599" y="97749"/>
            <a:ext cx="506730" cy="566420"/>
          </a:xfrm>
          <a:custGeom>
            <a:avLst/>
            <a:gdLst/>
            <a:ahLst/>
            <a:cxnLst/>
            <a:rect l="l" t="t" r="r" b="b"/>
            <a:pathLst>
              <a:path w="506729" h="566420">
                <a:moveTo>
                  <a:pt x="506399" y="566399"/>
                </a:moveTo>
                <a:lnTo>
                  <a:pt x="0" y="0"/>
                </a:lnTo>
                <a:lnTo>
                  <a:pt x="506399" y="0"/>
                </a:lnTo>
                <a:lnTo>
                  <a:pt x="506399" y="566399"/>
                </a:lnTo>
                <a:close/>
              </a:path>
            </a:pathLst>
          </a:custGeom>
          <a:solidFill>
            <a:srgbClr val="FF9900"/>
          </a:solid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a:t>
            </a:r>
            <a:r>
              <a:rPr spc="-35" dirty="0"/>
              <a:t> </a:t>
            </a:r>
            <a:r>
              <a:rPr dirty="0"/>
              <a:t>All</a:t>
            </a:r>
            <a:r>
              <a:rPr spc="-35" dirty="0"/>
              <a:t> </a:t>
            </a:r>
            <a:r>
              <a:rPr spc="-10" dirty="0"/>
              <a:t>rights</a:t>
            </a:r>
            <a:r>
              <a:rPr spc="-35" dirty="0"/>
              <a:t> </a:t>
            </a:r>
            <a:r>
              <a:rPr spc="-10" dirty="0"/>
              <a:t>reserved</a:t>
            </a:r>
            <a:r>
              <a:rPr spc="-35" dirty="0"/>
              <a:t> </a:t>
            </a:r>
            <a:r>
              <a:rPr dirty="0"/>
              <a:t>by</a:t>
            </a:r>
            <a:r>
              <a:rPr spc="-35" dirty="0"/>
              <a:t> </a:t>
            </a:r>
            <a:r>
              <a:rPr spc="-10" dirty="0"/>
              <a:t>Fireblaze</a:t>
            </a:r>
            <a:r>
              <a:rPr spc="-55" dirty="0"/>
              <a:t> </a:t>
            </a:r>
            <a:r>
              <a:rPr spc="-20" dirty="0"/>
              <a:t>Technologies</a:t>
            </a:r>
            <a:r>
              <a:rPr spc="-35" dirty="0"/>
              <a:t> </a:t>
            </a:r>
            <a:r>
              <a:rPr dirty="0"/>
              <a:t>Pvt.</a:t>
            </a:r>
            <a:r>
              <a:rPr spc="-35" dirty="0"/>
              <a:t> </a:t>
            </a:r>
            <a:r>
              <a:rPr spc="-20" dirty="0"/>
              <a:t>Ltd.</a:t>
            </a:r>
          </a:p>
        </p:txBody>
      </p:sp>
      <p:pic>
        <p:nvPicPr>
          <p:cNvPr id="12" name="Picture 11">
            <a:extLst>
              <a:ext uri="{FF2B5EF4-FFF2-40B4-BE49-F238E27FC236}">
                <a16:creationId xmlns:a16="http://schemas.microsoft.com/office/drawing/2014/main" id="{C8E81B6B-2BC6-F4C1-19EB-FEF7617BB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29" y="971550"/>
            <a:ext cx="4724400" cy="2895600"/>
          </a:xfrm>
          <a:prstGeom prst="rect">
            <a:avLst/>
          </a:prstGeom>
        </p:spPr>
      </p:pic>
      <p:sp>
        <p:nvSpPr>
          <p:cNvPr id="13" name="TextBox 12">
            <a:extLst>
              <a:ext uri="{FF2B5EF4-FFF2-40B4-BE49-F238E27FC236}">
                <a16:creationId xmlns:a16="http://schemas.microsoft.com/office/drawing/2014/main" id="{21601717-1256-8C82-CA81-61F874346E03}"/>
              </a:ext>
            </a:extLst>
          </p:cNvPr>
          <p:cNvSpPr txBox="1"/>
          <p:nvPr/>
        </p:nvSpPr>
        <p:spPr>
          <a:xfrm>
            <a:off x="5410200" y="1276350"/>
            <a:ext cx="32766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As we can see most customers are from Germany.</a:t>
            </a:r>
          </a:p>
          <a:p>
            <a:pPr marL="285750" indent="-285750">
              <a:buFont typeface="Arial" panose="020B0604020202020204" pitchFamily="34" charset="0"/>
              <a:buChar char="•"/>
            </a:pPr>
            <a:r>
              <a:rPr lang="en-IN" dirty="0"/>
              <a:t>Spain and France and likely similar no. of customers.</a:t>
            </a:r>
          </a:p>
        </p:txBody>
      </p:sp>
    </p:spTree>
    <p:extLst>
      <p:ext uri="{BB962C8B-B14F-4D97-AF65-F5344CB8AC3E}">
        <p14:creationId xmlns:p14="http://schemas.microsoft.com/office/powerpoint/2010/main" val="11057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759</Words>
  <Application>Microsoft Office PowerPoint</Application>
  <PresentationFormat>On-screen Show (16:9)</PresentationFormat>
  <Paragraphs>92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1</vt:lpstr>
      <vt:lpstr>2</vt:lpstr>
      <vt:lpstr>Arial</vt:lpstr>
      <vt:lpstr>Calibri</vt:lpstr>
      <vt:lpstr>Roboto</vt:lpstr>
      <vt:lpstr>Office Theme</vt:lpstr>
      <vt:lpstr>PowerPoint Presentation</vt:lpstr>
      <vt:lpstr>Overview</vt:lpstr>
      <vt:lpstr>Problem Statement</vt:lpstr>
      <vt:lpstr>Proposed Solution</vt:lpstr>
      <vt:lpstr>Proposed Solution</vt:lpstr>
      <vt:lpstr>Descriptive Analysis </vt:lpstr>
      <vt:lpstr>Descriptive Analysis </vt:lpstr>
      <vt:lpstr>Descriptive Analysis </vt:lpstr>
      <vt:lpstr>Descriptive Analysis </vt:lpstr>
      <vt:lpstr>Descriptive Analysis </vt:lpstr>
      <vt:lpstr>Machine Learning Modeling</vt:lpstr>
      <vt:lpstr> Data Preprocessing</vt:lpstr>
      <vt:lpstr>Optimisation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 Final</dc:title>
  <dc:creator>Fireblaze2023</dc:creator>
  <cp:lastModifiedBy>Mihir Jade</cp:lastModifiedBy>
  <cp:revision>5</cp:revision>
  <dcterms:created xsi:type="dcterms:W3CDTF">2024-07-31T07:49:33Z</dcterms:created>
  <dcterms:modified xsi:type="dcterms:W3CDTF">2024-10-20T09:37:35Z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