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6" r:id="rId3"/>
    <p:sldId id="266" r:id="rId4"/>
    <p:sldId id="268" r:id="rId5"/>
    <p:sldId id="271" r:id="rId6"/>
    <p:sldId id="260" r:id="rId7"/>
    <p:sldId id="272" r:id="rId8"/>
    <p:sldId id="273" r:id="rId9"/>
    <p:sldId id="277" r:id="rId10"/>
    <p:sldId id="278" r:id="rId11"/>
    <p:sldId id="279" r:id="rId12"/>
    <p:sldId id="263" r:id="rId13"/>
    <p:sldId id="274" r:id="rId14"/>
    <p:sldId id="26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CBEA6B-A74C-47D3-ADC7-36FB70618D40}" v="235" dt="2024-08-30T06:32:33.830"/>
    <p1510:client id="{C0C04AB9-9DFC-4357-A6F0-5B8209E03BE5}" v="82" dt="2024-08-30T07:01:21.4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134" y="4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51DA98-8EE9-4A31-8A4F-B3DAECAB427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BA128B-29C4-431E-B3CB-E0326FC232CD}">
      <dgm:prSet custT="1"/>
      <dgm:spPr/>
      <dgm:t>
        <a:bodyPr/>
        <a:lstStyle/>
        <a:p>
          <a:r>
            <a:rPr lang="en-US" sz="2500" b="1" dirty="0"/>
            <a:t>Variables Included:</a:t>
          </a:r>
        </a:p>
      </dgm:t>
    </dgm:pt>
    <dgm:pt modelId="{52689075-B21C-451F-89C0-213699D45995}" type="parTrans" cxnId="{CDA51A34-8772-4AAC-B3E0-8C1461D273AF}">
      <dgm:prSet/>
      <dgm:spPr/>
      <dgm:t>
        <a:bodyPr/>
        <a:lstStyle/>
        <a:p>
          <a:endParaRPr lang="en-US" sz="2000"/>
        </a:p>
      </dgm:t>
    </dgm:pt>
    <dgm:pt modelId="{A3C4B771-E1E9-467A-BE97-93A479791ED4}" type="sibTrans" cxnId="{CDA51A34-8772-4AAC-B3E0-8C1461D273AF}">
      <dgm:prSet/>
      <dgm:spPr/>
      <dgm:t>
        <a:bodyPr/>
        <a:lstStyle/>
        <a:p>
          <a:endParaRPr lang="en-US" sz="2000"/>
        </a:p>
      </dgm:t>
    </dgm:pt>
    <dgm:pt modelId="{1E59B096-046D-411E-99F9-458111E0363B}">
      <dgm:prSet custT="1"/>
      <dgm:spPr/>
      <dgm:t>
        <a:bodyPr/>
        <a:lstStyle/>
        <a:p>
          <a:r>
            <a:rPr lang="en-US" sz="2200" dirty="0"/>
            <a:t>Inflation Rate</a:t>
          </a:r>
        </a:p>
      </dgm:t>
    </dgm:pt>
    <dgm:pt modelId="{67360BFB-BECA-4320-83CA-D91B4F2631B3}" type="parTrans" cxnId="{7BBA5051-B7AF-4E74-AAB9-3CFEE0E144C0}">
      <dgm:prSet/>
      <dgm:spPr/>
      <dgm:t>
        <a:bodyPr/>
        <a:lstStyle/>
        <a:p>
          <a:endParaRPr lang="en-US" sz="2000"/>
        </a:p>
      </dgm:t>
    </dgm:pt>
    <dgm:pt modelId="{0B66E94D-B243-47FB-A0CD-942ED4E5B368}" type="sibTrans" cxnId="{7BBA5051-B7AF-4E74-AAB9-3CFEE0E144C0}">
      <dgm:prSet/>
      <dgm:spPr/>
      <dgm:t>
        <a:bodyPr/>
        <a:lstStyle/>
        <a:p>
          <a:endParaRPr lang="en-US" sz="2000"/>
        </a:p>
      </dgm:t>
    </dgm:pt>
    <dgm:pt modelId="{8E4A15B3-3316-4FFB-A83C-0D9DF0D9D591}">
      <dgm:prSet custT="1"/>
      <dgm:spPr/>
      <dgm:t>
        <a:bodyPr/>
        <a:lstStyle/>
        <a:p>
          <a:pPr rtl="0"/>
          <a:r>
            <a:rPr lang="en-US" sz="2200" dirty="0">
              <a:latin typeface="Calibri"/>
            </a:rPr>
            <a:t>US Dollar Selling rate</a:t>
          </a:r>
          <a:endParaRPr lang="en-US" sz="2200" dirty="0"/>
        </a:p>
      </dgm:t>
    </dgm:pt>
    <dgm:pt modelId="{0C5560CF-7B09-4191-A25C-FACD372170CB}" type="parTrans" cxnId="{D0927131-8C4F-4418-B1C1-0BB675982833}">
      <dgm:prSet/>
      <dgm:spPr/>
      <dgm:t>
        <a:bodyPr/>
        <a:lstStyle/>
        <a:p>
          <a:endParaRPr lang="en-US" sz="2000"/>
        </a:p>
      </dgm:t>
    </dgm:pt>
    <dgm:pt modelId="{4F6DFAA6-B692-4886-A91F-3D2C98B4E8D4}" type="sibTrans" cxnId="{D0927131-8C4F-4418-B1C1-0BB675982833}">
      <dgm:prSet/>
      <dgm:spPr/>
      <dgm:t>
        <a:bodyPr/>
        <a:lstStyle/>
        <a:p>
          <a:endParaRPr lang="en-US" sz="2000"/>
        </a:p>
      </dgm:t>
    </dgm:pt>
    <dgm:pt modelId="{D58C98A7-BE7D-4E86-8D85-F771D5EB9026}">
      <dgm:prSet custT="1"/>
      <dgm:spPr/>
      <dgm:t>
        <a:bodyPr/>
        <a:lstStyle/>
        <a:p>
          <a:pPr rtl="0"/>
          <a:r>
            <a:rPr lang="en-US" sz="2200" dirty="0">
              <a:solidFill>
                <a:srgbClr val="000000"/>
              </a:solidFill>
              <a:latin typeface="Calibri"/>
            </a:rPr>
            <a:t>US Dollar Buying rate</a:t>
          </a:r>
          <a:endParaRPr lang="en-US" sz="2200" dirty="0">
            <a:solidFill>
              <a:srgbClr val="000000"/>
            </a:solidFill>
          </a:endParaRPr>
        </a:p>
      </dgm:t>
    </dgm:pt>
    <dgm:pt modelId="{9A6CDD79-C197-4FEB-8B84-F7E989F47615}" type="parTrans" cxnId="{F6C9168D-B4CB-4924-AEFF-6EFDED872825}">
      <dgm:prSet/>
      <dgm:spPr/>
      <dgm:t>
        <a:bodyPr/>
        <a:lstStyle/>
        <a:p>
          <a:endParaRPr lang="en-US" sz="2000"/>
        </a:p>
      </dgm:t>
    </dgm:pt>
    <dgm:pt modelId="{200FD458-A42D-4244-A776-8500E56A7241}" type="sibTrans" cxnId="{F6C9168D-B4CB-4924-AEFF-6EFDED872825}">
      <dgm:prSet/>
      <dgm:spPr/>
      <dgm:t>
        <a:bodyPr/>
        <a:lstStyle/>
        <a:p>
          <a:endParaRPr lang="en-US" sz="2000"/>
        </a:p>
      </dgm:t>
    </dgm:pt>
    <dgm:pt modelId="{267A1CE3-0E5D-43ED-9C4A-1C60FA9771DF}">
      <dgm:prSet custT="1"/>
      <dgm:spPr/>
      <dgm:t>
        <a:bodyPr/>
        <a:lstStyle/>
        <a:p>
          <a:r>
            <a:rPr lang="en-US" sz="2200" dirty="0" err="1"/>
            <a:t>CPI_Food</a:t>
          </a:r>
          <a:endParaRPr lang="en-US" sz="2200" dirty="0"/>
        </a:p>
      </dgm:t>
    </dgm:pt>
    <dgm:pt modelId="{8556B60C-45B2-4972-94FE-3F39CAD073A3}" type="parTrans" cxnId="{706FB451-45DF-4BC1-A3AD-8A5597EE101A}">
      <dgm:prSet/>
      <dgm:spPr/>
      <dgm:t>
        <a:bodyPr/>
        <a:lstStyle/>
        <a:p>
          <a:endParaRPr lang="en-US" sz="2000"/>
        </a:p>
      </dgm:t>
    </dgm:pt>
    <dgm:pt modelId="{5CD17C36-A34F-41D4-92F7-32089D7C59F5}" type="sibTrans" cxnId="{706FB451-45DF-4BC1-A3AD-8A5597EE101A}">
      <dgm:prSet/>
      <dgm:spPr/>
      <dgm:t>
        <a:bodyPr/>
        <a:lstStyle/>
        <a:p>
          <a:endParaRPr lang="en-US" sz="2000"/>
        </a:p>
      </dgm:t>
    </dgm:pt>
    <dgm:pt modelId="{90B882D0-4FD9-4ADA-823B-BE8DC90FA571}">
      <dgm:prSet custT="1"/>
      <dgm:spPr/>
      <dgm:t>
        <a:bodyPr/>
        <a:lstStyle/>
        <a:p>
          <a:r>
            <a:rPr lang="en-US" sz="2200" dirty="0" err="1"/>
            <a:t>CPI_Energy</a:t>
          </a:r>
          <a:endParaRPr lang="en-US" sz="2200" dirty="0"/>
        </a:p>
      </dgm:t>
    </dgm:pt>
    <dgm:pt modelId="{7C7F847F-663B-443E-A9D2-F18D320109AA}" type="parTrans" cxnId="{3F3D99B9-AD3B-4C8C-885A-4A7662A053A3}">
      <dgm:prSet/>
      <dgm:spPr/>
      <dgm:t>
        <a:bodyPr/>
        <a:lstStyle/>
        <a:p>
          <a:endParaRPr lang="en-US" sz="2000"/>
        </a:p>
      </dgm:t>
    </dgm:pt>
    <dgm:pt modelId="{81C62F4D-1EDC-4752-A594-0FAEE8467E1F}" type="sibTrans" cxnId="{3F3D99B9-AD3B-4C8C-885A-4A7662A053A3}">
      <dgm:prSet/>
      <dgm:spPr/>
      <dgm:t>
        <a:bodyPr/>
        <a:lstStyle/>
        <a:p>
          <a:endParaRPr lang="en-US" sz="2000"/>
        </a:p>
      </dgm:t>
    </dgm:pt>
    <dgm:pt modelId="{F8027ED3-7D37-4C40-AE3D-7EC32C03CE80}">
      <dgm:prSet custT="1"/>
      <dgm:spPr/>
      <dgm:t>
        <a:bodyPr/>
        <a:lstStyle/>
        <a:p>
          <a:r>
            <a:rPr lang="en-US" sz="2200" dirty="0" err="1"/>
            <a:t>CPI_Health</a:t>
          </a:r>
          <a:endParaRPr lang="en-US" sz="2200" dirty="0"/>
        </a:p>
      </dgm:t>
    </dgm:pt>
    <dgm:pt modelId="{15A05A2F-EBFF-4692-B7A0-4AD9EB5C9A92}" type="parTrans" cxnId="{5074F7F0-6244-45B1-AE31-1FC460541CE2}">
      <dgm:prSet/>
      <dgm:spPr/>
      <dgm:t>
        <a:bodyPr/>
        <a:lstStyle/>
        <a:p>
          <a:endParaRPr lang="en-US" sz="2000"/>
        </a:p>
      </dgm:t>
    </dgm:pt>
    <dgm:pt modelId="{091034B7-0FC5-4B73-BD33-5D44EA46A9F2}" type="sibTrans" cxnId="{5074F7F0-6244-45B1-AE31-1FC460541CE2}">
      <dgm:prSet/>
      <dgm:spPr/>
      <dgm:t>
        <a:bodyPr/>
        <a:lstStyle/>
        <a:p>
          <a:endParaRPr lang="en-US" sz="2000"/>
        </a:p>
      </dgm:t>
    </dgm:pt>
    <dgm:pt modelId="{FA1E2C6F-5892-43EA-BAD9-7A95F3EF0EB0}">
      <dgm:prSet custT="1"/>
      <dgm:spPr/>
      <dgm:t>
        <a:bodyPr/>
        <a:lstStyle/>
        <a:p>
          <a:r>
            <a:rPr lang="en-US" sz="2200" dirty="0" err="1"/>
            <a:t>CPI_Transport</a:t>
          </a:r>
          <a:endParaRPr lang="en-US" sz="2200" dirty="0"/>
        </a:p>
      </dgm:t>
    </dgm:pt>
    <dgm:pt modelId="{26EFC489-757C-499C-A919-FBCF37B1300F}" type="parTrans" cxnId="{E26F8A5C-AFD3-4002-810D-8845767E9883}">
      <dgm:prSet/>
      <dgm:spPr/>
      <dgm:t>
        <a:bodyPr/>
        <a:lstStyle/>
        <a:p>
          <a:endParaRPr lang="en-US" sz="2000"/>
        </a:p>
      </dgm:t>
    </dgm:pt>
    <dgm:pt modelId="{5AEC242F-F2AA-4449-AE7E-26298173FFB8}" type="sibTrans" cxnId="{E26F8A5C-AFD3-4002-810D-8845767E9883}">
      <dgm:prSet/>
      <dgm:spPr/>
      <dgm:t>
        <a:bodyPr/>
        <a:lstStyle/>
        <a:p>
          <a:endParaRPr lang="en-US" sz="2000"/>
        </a:p>
      </dgm:t>
    </dgm:pt>
    <dgm:pt modelId="{734941FF-AB01-417D-8663-2A5B6EA59657}">
      <dgm:prSet custT="1"/>
      <dgm:spPr/>
      <dgm:t>
        <a:bodyPr/>
        <a:lstStyle/>
        <a:p>
          <a:r>
            <a:rPr lang="en-US" sz="2200" dirty="0" err="1"/>
            <a:t>CPI_Communication</a:t>
          </a:r>
          <a:endParaRPr lang="en-US" sz="2200" dirty="0"/>
        </a:p>
      </dgm:t>
    </dgm:pt>
    <dgm:pt modelId="{3E62574A-84D8-4EC7-9504-AE829FFD95C6}" type="parTrans" cxnId="{19C823FE-9C96-4EFB-A213-3A2D3387EC3C}">
      <dgm:prSet/>
      <dgm:spPr/>
      <dgm:t>
        <a:bodyPr/>
        <a:lstStyle/>
        <a:p>
          <a:endParaRPr lang="en-US" sz="2000"/>
        </a:p>
      </dgm:t>
    </dgm:pt>
    <dgm:pt modelId="{D2CA43BF-C108-4F0B-8F32-74194789DC8C}" type="sibTrans" cxnId="{19C823FE-9C96-4EFB-A213-3A2D3387EC3C}">
      <dgm:prSet/>
      <dgm:spPr/>
      <dgm:t>
        <a:bodyPr/>
        <a:lstStyle/>
        <a:p>
          <a:endParaRPr lang="en-US" sz="2000"/>
        </a:p>
      </dgm:t>
    </dgm:pt>
    <dgm:pt modelId="{04918A9D-F12B-43C2-8E50-145897DF672F}">
      <dgm:prSet custT="1"/>
      <dgm:spPr/>
      <dgm:t>
        <a:bodyPr/>
        <a:lstStyle/>
        <a:p>
          <a:r>
            <a:rPr lang="en-US" sz="2200" dirty="0" err="1"/>
            <a:t>CPI_Education</a:t>
          </a:r>
          <a:endParaRPr lang="en-US" sz="2200" dirty="0"/>
        </a:p>
      </dgm:t>
    </dgm:pt>
    <dgm:pt modelId="{205A0D59-3B16-4FF1-A72C-F7D494E65A2C}" type="parTrans" cxnId="{F5377B50-2BAC-499B-8EB6-6DD3051B973B}">
      <dgm:prSet/>
      <dgm:spPr/>
      <dgm:t>
        <a:bodyPr/>
        <a:lstStyle/>
        <a:p>
          <a:endParaRPr lang="en-US" sz="2000"/>
        </a:p>
      </dgm:t>
    </dgm:pt>
    <dgm:pt modelId="{6DE3DE7B-1C30-42B9-9FE2-14D9BE5FA272}" type="sibTrans" cxnId="{F5377B50-2BAC-499B-8EB6-6DD3051B973B}">
      <dgm:prSet/>
      <dgm:spPr/>
      <dgm:t>
        <a:bodyPr/>
        <a:lstStyle/>
        <a:p>
          <a:endParaRPr lang="en-US" sz="2000"/>
        </a:p>
      </dgm:t>
    </dgm:pt>
    <dgm:pt modelId="{6A2DD082-4106-40BE-B88E-5F6C27158AE9}" type="pres">
      <dgm:prSet presAssocID="{4951DA98-8EE9-4A31-8A4F-B3DAECAB4270}" presName="vert0" presStyleCnt="0">
        <dgm:presLayoutVars>
          <dgm:dir/>
          <dgm:animOne val="branch"/>
          <dgm:animLvl val="lvl"/>
        </dgm:presLayoutVars>
      </dgm:prSet>
      <dgm:spPr/>
    </dgm:pt>
    <dgm:pt modelId="{19E1A4A6-6361-4AA2-91A5-C966EF7044C6}" type="pres">
      <dgm:prSet presAssocID="{2EBA128B-29C4-431E-B3CB-E0326FC232CD}" presName="thickLine" presStyleLbl="alignNode1" presStyleIdx="0" presStyleCnt="1"/>
      <dgm:spPr/>
    </dgm:pt>
    <dgm:pt modelId="{6F5D7268-FE6E-47AD-8544-35671D70923B}" type="pres">
      <dgm:prSet presAssocID="{2EBA128B-29C4-431E-B3CB-E0326FC232CD}" presName="horz1" presStyleCnt="0"/>
      <dgm:spPr/>
    </dgm:pt>
    <dgm:pt modelId="{2D5AA132-2F8D-4516-9B5A-EB54A4565D6D}" type="pres">
      <dgm:prSet presAssocID="{2EBA128B-29C4-431E-B3CB-E0326FC232CD}" presName="tx1" presStyleLbl="revTx" presStyleIdx="0" presStyleCnt="10" custScaleX="185181"/>
      <dgm:spPr/>
    </dgm:pt>
    <dgm:pt modelId="{372F2071-0590-49C8-8DB3-AC4469FA6D8E}" type="pres">
      <dgm:prSet presAssocID="{2EBA128B-29C4-431E-B3CB-E0326FC232CD}" presName="vert1" presStyleCnt="0"/>
      <dgm:spPr/>
    </dgm:pt>
    <dgm:pt modelId="{7D3D43ED-55C5-411B-973D-191D32BDBC6F}" type="pres">
      <dgm:prSet presAssocID="{1E59B096-046D-411E-99F9-458111E0363B}" presName="vertSpace2a" presStyleCnt="0"/>
      <dgm:spPr/>
    </dgm:pt>
    <dgm:pt modelId="{5EF67C11-B0BB-4EF3-BCEE-C99917558602}" type="pres">
      <dgm:prSet presAssocID="{1E59B096-046D-411E-99F9-458111E0363B}" presName="horz2" presStyleCnt="0"/>
      <dgm:spPr/>
    </dgm:pt>
    <dgm:pt modelId="{C4A8030C-BD63-4001-8BBE-2CC9C7A1CF5B}" type="pres">
      <dgm:prSet presAssocID="{1E59B096-046D-411E-99F9-458111E0363B}" presName="horzSpace2" presStyleCnt="0"/>
      <dgm:spPr/>
    </dgm:pt>
    <dgm:pt modelId="{22205F5C-9165-40B8-A9B2-A25F9A0E041C}" type="pres">
      <dgm:prSet presAssocID="{1E59B096-046D-411E-99F9-458111E0363B}" presName="tx2" presStyleLbl="revTx" presStyleIdx="1" presStyleCnt="10"/>
      <dgm:spPr/>
    </dgm:pt>
    <dgm:pt modelId="{6F23060F-2533-4FCB-BB59-E8E0746AF763}" type="pres">
      <dgm:prSet presAssocID="{1E59B096-046D-411E-99F9-458111E0363B}" presName="vert2" presStyleCnt="0"/>
      <dgm:spPr/>
    </dgm:pt>
    <dgm:pt modelId="{33199996-D89F-4853-9974-58AEB27FC4AD}" type="pres">
      <dgm:prSet presAssocID="{1E59B096-046D-411E-99F9-458111E0363B}" presName="thinLine2b" presStyleLbl="callout" presStyleIdx="0" presStyleCnt="9"/>
      <dgm:spPr/>
    </dgm:pt>
    <dgm:pt modelId="{536DB119-9001-4CDB-90DF-C6B9A77D0C77}" type="pres">
      <dgm:prSet presAssocID="{1E59B096-046D-411E-99F9-458111E0363B}" presName="vertSpace2b" presStyleCnt="0"/>
      <dgm:spPr/>
    </dgm:pt>
    <dgm:pt modelId="{122DAB6F-D9D2-42AA-A8AD-C69808ADB500}" type="pres">
      <dgm:prSet presAssocID="{8E4A15B3-3316-4FFB-A83C-0D9DF0D9D591}" presName="horz2" presStyleCnt="0"/>
      <dgm:spPr/>
    </dgm:pt>
    <dgm:pt modelId="{379A80CD-86CF-43EF-B8E5-68C77C6B2A98}" type="pres">
      <dgm:prSet presAssocID="{8E4A15B3-3316-4FFB-A83C-0D9DF0D9D591}" presName="horzSpace2" presStyleCnt="0"/>
      <dgm:spPr/>
    </dgm:pt>
    <dgm:pt modelId="{C8313F8F-2DB5-4FFF-890E-CE31A78248A0}" type="pres">
      <dgm:prSet presAssocID="{8E4A15B3-3316-4FFB-A83C-0D9DF0D9D591}" presName="tx2" presStyleLbl="revTx" presStyleIdx="2" presStyleCnt="10"/>
      <dgm:spPr/>
    </dgm:pt>
    <dgm:pt modelId="{1D7D4EE0-8ADF-434C-B1AA-254E57F8AFE7}" type="pres">
      <dgm:prSet presAssocID="{8E4A15B3-3316-4FFB-A83C-0D9DF0D9D591}" presName="vert2" presStyleCnt="0"/>
      <dgm:spPr/>
    </dgm:pt>
    <dgm:pt modelId="{7F5ED483-2DF3-4FD9-AD56-0A24396CCCC0}" type="pres">
      <dgm:prSet presAssocID="{8E4A15B3-3316-4FFB-A83C-0D9DF0D9D591}" presName="thinLine2b" presStyleLbl="callout" presStyleIdx="1" presStyleCnt="9"/>
      <dgm:spPr/>
    </dgm:pt>
    <dgm:pt modelId="{A420D2CE-C0D9-4183-813F-60BA8C9700B0}" type="pres">
      <dgm:prSet presAssocID="{8E4A15B3-3316-4FFB-A83C-0D9DF0D9D591}" presName="vertSpace2b" presStyleCnt="0"/>
      <dgm:spPr/>
    </dgm:pt>
    <dgm:pt modelId="{0294850C-4F33-48AE-BD17-2509B82897FE}" type="pres">
      <dgm:prSet presAssocID="{D58C98A7-BE7D-4E86-8D85-F771D5EB9026}" presName="horz2" presStyleCnt="0"/>
      <dgm:spPr/>
    </dgm:pt>
    <dgm:pt modelId="{632B7450-0253-4852-8154-9EB66DE1D040}" type="pres">
      <dgm:prSet presAssocID="{D58C98A7-BE7D-4E86-8D85-F771D5EB9026}" presName="horzSpace2" presStyleCnt="0"/>
      <dgm:spPr/>
    </dgm:pt>
    <dgm:pt modelId="{E254E987-AE24-4042-B1AB-07C195B2C9BC}" type="pres">
      <dgm:prSet presAssocID="{D58C98A7-BE7D-4E86-8D85-F771D5EB9026}" presName="tx2" presStyleLbl="revTx" presStyleIdx="3" presStyleCnt="10"/>
      <dgm:spPr/>
    </dgm:pt>
    <dgm:pt modelId="{1C648BE2-8F72-4763-BE03-6C1DD23CF5DE}" type="pres">
      <dgm:prSet presAssocID="{D58C98A7-BE7D-4E86-8D85-F771D5EB9026}" presName="vert2" presStyleCnt="0"/>
      <dgm:spPr/>
    </dgm:pt>
    <dgm:pt modelId="{E6A09FB3-F5F7-4571-8286-DFAD1A5CBFF8}" type="pres">
      <dgm:prSet presAssocID="{D58C98A7-BE7D-4E86-8D85-F771D5EB9026}" presName="thinLine2b" presStyleLbl="callout" presStyleIdx="2" presStyleCnt="9"/>
      <dgm:spPr/>
    </dgm:pt>
    <dgm:pt modelId="{BD4F953A-369A-4ECC-AE5D-40D665905E0E}" type="pres">
      <dgm:prSet presAssocID="{D58C98A7-BE7D-4E86-8D85-F771D5EB9026}" presName="vertSpace2b" presStyleCnt="0"/>
      <dgm:spPr/>
    </dgm:pt>
    <dgm:pt modelId="{93ADFC74-255A-4553-AAD6-3C35CE0C5DC6}" type="pres">
      <dgm:prSet presAssocID="{267A1CE3-0E5D-43ED-9C4A-1C60FA9771DF}" presName="horz2" presStyleCnt="0"/>
      <dgm:spPr/>
    </dgm:pt>
    <dgm:pt modelId="{1D0E86EE-953F-4285-BDAF-612F36A3FAE2}" type="pres">
      <dgm:prSet presAssocID="{267A1CE3-0E5D-43ED-9C4A-1C60FA9771DF}" presName="horzSpace2" presStyleCnt="0"/>
      <dgm:spPr/>
    </dgm:pt>
    <dgm:pt modelId="{5F2A2ABB-6790-4759-8785-EA57CECB3C65}" type="pres">
      <dgm:prSet presAssocID="{267A1CE3-0E5D-43ED-9C4A-1C60FA9771DF}" presName="tx2" presStyleLbl="revTx" presStyleIdx="4" presStyleCnt="10"/>
      <dgm:spPr/>
    </dgm:pt>
    <dgm:pt modelId="{76521FE4-ED88-4EF1-8C07-24BF71E0DA59}" type="pres">
      <dgm:prSet presAssocID="{267A1CE3-0E5D-43ED-9C4A-1C60FA9771DF}" presName="vert2" presStyleCnt="0"/>
      <dgm:spPr/>
    </dgm:pt>
    <dgm:pt modelId="{D19571A0-F548-4657-9D2F-3AAD04710F24}" type="pres">
      <dgm:prSet presAssocID="{267A1CE3-0E5D-43ED-9C4A-1C60FA9771DF}" presName="thinLine2b" presStyleLbl="callout" presStyleIdx="3" presStyleCnt="9"/>
      <dgm:spPr/>
    </dgm:pt>
    <dgm:pt modelId="{4A994A20-4BBB-4597-81D6-E3AAB0B8DED6}" type="pres">
      <dgm:prSet presAssocID="{267A1CE3-0E5D-43ED-9C4A-1C60FA9771DF}" presName="vertSpace2b" presStyleCnt="0"/>
      <dgm:spPr/>
    </dgm:pt>
    <dgm:pt modelId="{8A1C9A0F-4536-4CF6-8D50-903647842550}" type="pres">
      <dgm:prSet presAssocID="{90B882D0-4FD9-4ADA-823B-BE8DC90FA571}" presName="horz2" presStyleCnt="0"/>
      <dgm:spPr/>
    </dgm:pt>
    <dgm:pt modelId="{F7A3E1E3-85ED-40AD-9B11-D5B13CB15146}" type="pres">
      <dgm:prSet presAssocID="{90B882D0-4FD9-4ADA-823B-BE8DC90FA571}" presName="horzSpace2" presStyleCnt="0"/>
      <dgm:spPr/>
    </dgm:pt>
    <dgm:pt modelId="{7C8B32AC-9AD2-4A4B-B7F0-0FD827F1C164}" type="pres">
      <dgm:prSet presAssocID="{90B882D0-4FD9-4ADA-823B-BE8DC90FA571}" presName="tx2" presStyleLbl="revTx" presStyleIdx="5" presStyleCnt="10"/>
      <dgm:spPr/>
    </dgm:pt>
    <dgm:pt modelId="{ABCB62EA-7DFC-4050-9C20-FEA511264BA6}" type="pres">
      <dgm:prSet presAssocID="{90B882D0-4FD9-4ADA-823B-BE8DC90FA571}" presName="vert2" presStyleCnt="0"/>
      <dgm:spPr/>
    </dgm:pt>
    <dgm:pt modelId="{A6A96DD3-CA53-4E34-B4FD-C0838257687A}" type="pres">
      <dgm:prSet presAssocID="{90B882D0-4FD9-4ADA-823B-BE8DC90FA571}" presName="thinLine2b" presStyleLbl="callout" presStyleIdx="4" presStyleCnt="9"/>
      <dgm:spPr/>
    </dgm:pt>
    <dgm:pt modelId="{C49BE313-F66A-42C0-9FC5-899945022597}" type="pres">
      <dgm:prSet presAssocID="{90B882D0-4FD9-4ADA-823B-BE8DC90FA571}" presName="vertSpace2b" presStyleCnt="0"/>
      <dgm:spPr/>
    </dgm:pt>
    <dgm:pt modelId="{0A4277B1-1C59-4D23-AADD-3B808B5C0FBF}" type="pres">
      <dgm:prSet presAssocID="{F8027ED3-7D37-4C40-AE3D-7EC32C03CE80}" presName="horz2" presStyleCnt="0"/>
      <dgm:spPr/>
    </dgm:pt>
    <dgm:pt modelId="{B5295D38-E6C3-4212-BBB4-53B7684ADB0B}" type="pres">
      <dgm:prSet presAssocID="{F8027ED3-7D37-4C40-AE3D-7EC32C03CE80}" presName="horzSpace2" presStyleCnt="0"/>
      <dgm:spPr/>
    </dgm:pt>
    <dgm:pt modelId="{D3D740F1-5D07-4705-A1B2-01D0E801A2A9}" type="pres">
      <dgm:prSet presAssocID="{F8027ED3-7D37-4C40-AE3D-7EC32C03CE80}" presName="tx2" presStyleLbl="revTx" presStyleIdx="6" presStyleCnt="10"/>
      <dgm:spPr/>
    </dgm:pt>
    <dgm:pt modelId="{2BC11608-D5ED-4548-87EA-1680FE1D91F4}" type="pres">
      <dgm:prSet presAssocID="{F8027ED3-7D37-4C40-AE3D-7EC32C03CE80}" presName="vert2" presStyleCnt="0"/>
      <dgm:spPr/>
    </dgm:pt>
    <dgm:pt modelId="{EC33200B-C557-4DD7-86BC-A697236600AB}" type="pres">
      <dgm:prSet presAssocID="{F8027ED3-7D37-4C40-AE3D-7EC32C03CE80}" presName="thinLine2b" presStyleLbl="callout" presStyleIdx="5" presStyleCnt="9"/>
      <dgm:spPr/>
    </dgm:pt>
    <dgm:pt modelId="{4912A34E-DD95-4330-961E-209447B79CD3}" type="pres">
      <dgm:prSet presAssocID="{F8027ED3-7D37-4C40-AE3D-7EC32C03CE80}" presName="vertSpace2b" presStyleCnt="0"/>
      <dgm:spPr/>
    </dgm:pt>
    <dgm:pt modelId="{1CD4C4E6-CBE0-44F7-B769-01416C67AD47}" type="pres">
      <dgm:prSet presAssocID="{FA1E2C6F-5892-43EA-BAD9-7A95F3EF0EB0}" presName="horz2" presStyleCnt="0"/>
      <dgm:spPr/>
    </dgm:pt>
    <dgm:pt modelId="{3E453483-109E-4D13-AFD6-9322F7CE416D}" type="pres">
      <dgm:prSet presAssocID="{FA1E2C6F-5892-43EA-BAD9-7A95F3EF0EB0}" presName="horzSpace2" presStyleCnt="0"/>
      <dgm:spPr/>
    </dgm:pt>
    <dgm:pt modelId="{44C3FE10-F8A1-4468-B8E9-1E1CF951DDF4}" type="pres">
      <dgm:prSet presAssocID="{FA1E2C6F-5892-43EA-BAD9-7A95F3EF0EB0}" presName="tx2" presStyleLbl="revTx" presStyleIdx="7" presStyleCnt="10"/>
      <dgm:spPr/>
    </dgm:pt>
    <dgm:pt modelId="{596DFCFB-E3A5-4485-9451-55DCA302FB61}" type="pres">
      <dgm:prSet presAssocID="{FA1E2C6F-5892-43EA-BAD9-7A95F3EF0EB0}" presName="vert2" presStyleCnt="0"/>
      <dgm:spPr/>
    </dgm:pt>
    <dgm:pt modelId="{5C1CC8F6-A253-462F-A41E-7770C16852C3}" type="pres">
      <dgm:prSet presAssocID="{FA1E2C6F-5892-43EA-BAD9-7A95F3EF0EB0}" presName="thinLine2b" presStyleLbl="callout" presStyleIdx="6" presStyleCnt="9"/>
      <dgm:spPr/>
    </dgm:pt>
    <dgm:pt modelId="{B0ECC027-BB73-4B97-833E-D9FE484E0C2E}" type="pres">
      <dgm:prSet presAssocID="{FA1E2C6F-5892-43EA-BAD9-7A95F3EF0EB0}" presName="vertSpace2b" presStyleCnt="0"/>
      <dgm:spPr/>
    </dgm:pt>
    <dgm:pt modelId="{2F835CC6-C3FF-4F63-A8A2-DCDCE0DE3F0B}" type="pres">
      <dgm:prSet presAssocID="{734941FF-AB01-417D-8663-2A5B6EA59657}" presName="horz2" presStyleCnt="0"/>
      <dgm:spPr/>
    </dgm:pt>
    <dgm:pt modelId="{A028B4B4-FC93-4F0B-9C1D-AAD6BFAAEB4A}" type="pres">
      <dgm:prSet presAssocID="{734941FF-AB01-417D-8663-2A5B6EA59657}" presName="horzSpace2" presStyleCnt="0"/>
      <dgm:spPr/>
    </dgm:pt>
    <dgm:pt modelId="{837016B3-1026-4AFB-866E-6995D278B1A4}" type="pres">
      <dgm:prSet presAssocID="{734941FF-AB01-417D-8663-2A5B6EA59657}" presName="tx2" presStyleLbl="revTx" presStyleIdx="8" presStyleCnt="10"/>
      <dgm:spPr/>
    </dgm:pt>
    <dgm:pt modelId="{D2223C9E-3535-44F2-B248-A224764A6CE5}" type="pres">
      <dgm:prSet presAssocID="{734941FF-AB01-417D-8663-2A5B6EA59657}" presName="vert2" presStyleCnt="0"/>
      <dgm:spPr/>
    </dgm:pt>
    <dgm:pt modelId="{224BF24D-C722-4C6E-9148-7DB4015B6BAA}" type="pres">
      <dgm:prSet presAssocID="{734941FF-AB01-417D-8663-2A5B6EA59657}" presName="thinLine2b" presStyleLbl="callout" presStyleIdx="7" presStyleCnt="9"/>
      <dgm:spPr/>
    </dgm:pt>
    <dgm:pt modelId="{F5499B7F-76D5-4727-9833-B8A8D1535669}" type="pres">
      <dgm:prSet presAssocID="{734941FF-AB01-417D-8663-2A5B6EA59657}" presName="vertSpace2b" presStyleCnt="0"/>
      <dgm:spPr/>
    </dgm:pt>
    <dgm:pt modelId="{82AF48C9-7DC6-4A7C-A295-D84AEF0D4BB2}" type="pres">
      <dgm:prSet presAssocID="{04918A9D-F12B-43C2-8E50-145897DF672F}" presName="horz2" presStyleCnt="0"/>
      <dgm:spPr/>
    </dgm:pt>
    <dgm:pt modelId="{B7882F01-EDA7-4CC4-88AA-E8B79F1FB33B}" type="pres">
      <dgm:prSet presAssocID="{04918A9D-F12B-43C2-8E50-145897DF672F}" presName="horzSpace2" presStyleCnt="0"/>
      <dgm:spPr/>
    </dgm:pt>
    <dgm:pt modelId="{106C7E19-67CA-4D91-926A-65BFC93BDF72}" type="pres">
      <dgm:prSet presAssocID="{04918A9D-F12B-43C2-8E50-145897DF672F}" presName="tx2" presStyleLbl="revTx" presStyleIdx="9" presStyleCnt="10"/>
      <dgm:spPr/>
    </dgm:pt>
    <dgm:pt modelId="{C9B71708-6D2C-42F2-AA56-D51855B6FA6A}" type="pres">
      <dgm:prSet presAssocID="{04918A9D-F12B-43C2-8E50-145897DF672F}" presName="vert2" presStyleCnt="0"/>
      <dgm:spPr/>
    </dgm:pt>
    <dgm:pt modelId="{AA6CC308-8A4F-4654-964D-8EAC30A17B04}" type="pres">
      <dgm:prSet presAssocID="{04918A9D-F12B-43C2-8E50-145897DF672F}" presName="thinLine2b" presStyleLbl="callout" presStyleIdx="8" presStyleCnt="9"/>
      <dgm:spPr/>
    </dgm:pt>
    <dgm:pt modelId="{3B584D1C-BF65-497E-8EFD-A9DAF0D383B9}" type="pres">
      <dgm:prSet presAssocID="{04918A9D-F12B-43C2-8E50-145897DF672F}" presName="vertSpace2b" presStyleCnt="0"/>
      <dgm:spPr/>
    </dgm:pt>
  </dgm:ptLst>
  <dgm:cxnLst>
    <dgm:cxn modelId="{CECBD724-1047-45EC-895C-A07E6DC4971D}" type="presOf" srcId="{4951DA98-8EE9-4A31-8A4F-B3DAECAB4270}" destId="{6A2DD082-4106-40BE-B88E-5F6C27158AE9}" srcOrd="0" destOrd="0" presId="urn:microsoft.com/office/officeart/2008/layout/LinedList"/>
    <dgm:cxn modelId="{2D33392A-E401-4F3E-B450-B2E8D64EB23F}" type="presOf" srcId="{267A1CE3-0E5D-43ED-9C4A-1C60FA9771DF}" destId="{5F2A2ABB-6790-4759-8785-EA57CECB3C65}" srcOrd="0" destOrd="0" presId="urn:microsoft.com/office/officeart/2008/layout/LinedList"/>
    <dgm:cxn modelId="{D0927131-8C4F-4418-B1C1-0BB675982833}" srcId="{2EBA128B-29C4-431E-B3CB-E0326FC232CD}" destId="{8E4A15B3-3316-4FFB-A83C-0D9DF0D9D591}" srcOrd="1" destOrd="0" parTransId="{0C5560CF-7B09-4191-A25C-FACD372170CB}" sibTransId="{4F6DFAA6-B692-4886-A91F-3D2C98B4E8D4}"/>
    <dgm:cxn modelId="{CDA51A34-8772-4AAC-B3E0-8C1461D273AF}" srcId="{4951DA98-8EE9-4A31-8A4F-B3DAECAB4270}" destId="{2EBA128B-29C4-431E-B3CB-E0326FC232CD}" srcOrd="0" destOrd="0" parTransId="{52689075-B21C-451F-89C0-213699D45995}" sibTransId="{A3C4B771-E1E9-467A-BE97-93A479791ED4}"/>
    <dgm:cxn modelId="{E26F8A5C-AFD3-4002-810D-8845767E9883}" srcId="{2EBA128B-29C4-431E-B3CB-E0326FC232CD}" destId="{FA1E2C6F-5892-43EA-BAD9-7A95F3EF0EB0}" srcOrd="6" destOrd="0" parTransId="{26EFC489-757C-499C-A919-FBCF37B1300F}" sibTransId="{5AEC242F-F2AA-4449-AE7E-26298173FFB8}"/>
    <dgm:cxn modelId="{F5377B50-2BAC-499B-8EB6-6DD3051B973B}" srcId="{2EBA128B-29C4-431E-B3CB-E0326FC232CD}" destId="{04918A9D-F12B-43C2-8E50-145897DF672F}" srcOrd="8" destOrd="0" parTransId="{205A0D59-3B16-4FF1-A72C-F7D494E65A2C}" sibTransId="{6DE3DE7B-1C30-42B9-9FE2-14D9BE5FA272}"/>
    <dgm:cxn modelId="{68056971-6C8D-4CD2-AE60-BC8F91BAC877}" type="presOf" srcId="{1E59B096-046D-411E-99F9-458111E0363B}" destId="{22205F5C-9165-40B8-A9B2-A25F9A0E041C}" srcOrd="0" destOrd="0" presId="urn:microsoft.com/office/officeart/2008/layout/LinedList"/>
    <dgm:cxn modelId="{7BBA5051-B7AF-4E74-AAB9-3CFEE0E144C0}" srcId="{2EBA128B-29C4-431E-B3CB-E0326FC232CD}" destId="{1E59B096-046D-411E-99F9-458111E0363B}" srcOrd="0" destOrd="0" parTransId="{67360BFB-BECA-4320-83CA-D91B4F2631B3}" sibTransId="{0B66E94D-B243-47FB-A0CD-942ED4E5B368}"/>
    <dgm:cxn modelId="{706FB451-45DF-4BC1-A3AD-8A5597EE101A}" srcId="{2EBA128B-29C4-431E-B3CB-E0326FC232CD}" destId="{267A1CE3-0E5D-43ED-9C4A-1C60FA9771DF}" srcOrd="3" destOrd="0" parTransId="{8556B60C-45B2-4972-94FE-3F39CAD073A3}" sibTransId="{5CD17C36-A34F-41D4-92F7-32089D7C59F5}"/>
    <dgm:cxn modelId="{7BCC7F53-49DA-4E20-AEF5-EC0041FF42B8}" type="presOf" srcId="{04918A9D-F12B-43C2-8E50-145897DF672F}" destId="{106C7E19-67CA-4D91-926A-65BFC93BDF72}" srcOrd="0" destOrd="0" presId="urn:microsoft.com/office/officeart/2008/layout/LinedList"/>
    <dgm:cxn modelId="{F6C9168D-B4CB-4924-AEFF-6EFDED872825}" srcId="{2EBA128B-29C4-431E-B3CB-E0326FC232CD}" destId="{D58C98A7-BE7D-4E86-8D85-F771D5EB9026}" srcOrd="2" destOrd="0" parTransId="{9A6CDD79-C197-4FEB-8B84-F7E989F47615}" sibTransId="{200FD458-A42D-4244-A776-8500E56A7241}"/>
    <dgm:cxn modelId="{928285AA-69C6-40C4-A5FC-01A1429E32F3}" type="presOf" srcId="{FA1E2C6F-5892-43EA-BAD9-7A95F3EF0EB0}" destId="{44C3FE10-F8A1-4468-B8E9-1E1CF951DDF4}" srcOrd="0" destOrd="0" presId="urn:microsoft.com/office/officeart/2008/layout/LinedList"/>
    <dgm:cxn modelId="{7F476EB8-6909-486C-A41A-ED67C4A30C60}" type="presOf" srcId="{8E4A15B3-3316-4FFB-A83C-0D9DF0D9D591}" destId="{C8313F8F-2DB5-4FFF-890E-CE31A78248A0}" srcOrd="0" destOrd="0" presId="urn:microsoft.com/office/officeart/2008/layout/LinedList"/>
    <dgm:cxn modelId="{3F3D99B9-AD3B-4C8C-885A-4A7662A053A3}" srcId="{2EBA128B-29C4-431E-B3CB-E0326FC232CD}" destId="{90B882D0-4FD9-4ADA-823B-BE8DC90FA571}" srcOrd="4" destOrd="0" parTransId="{7C7F847F-663B-443E-A9D2-F18D320109AA}" sibTransId="{81C62F4D-1EDC-4752-A594-0FAEE8467E1F}"/>
    <dgm:cxn modelId="{178C0CD3-C7D5-4A7C-8068-4FCE0E65D0BC}" type="presOf" srcId="{90B882D0-4FD9-4ADA-823B-BE8DC90FA571}" destId="{7C8B32AC-9AD2-4A4B-B7F0-0FD827F1C164}" srcOrd="0" destOrd="0" presId="urn:microsoft.com/office/officeart/2008/layout/LinedList"/>
    <dgm:cxn modelId="{EDE925D6-EA28-4C1F-A601-B61BB96EA101}" type="presOf" srcId="{F8027ED3-7D37-4C40-AE3D-7EC32C03CE80}" destId="{D3D740F1-5D07-4705-A1B2-01D0E801A2A9}" srcOrd="0" destOrd="0" presId="urn:microsoft.com/office/officeart/2008/layout/LinedList"/>
    <dgm:cxn modelId="{14B9B0DE-3416-4119-A0CE-660BE913AA9F}" type="presOf" srcId="{734941FF-AB01-417D-8663-2A5B6EA59657}" destId="{837016B3-1026-4AFB-866E-6995D278B1A4}" srcOrd="0" destOrd="0" presId="urn:microsoft.com/office/officeart/2008/layout/LinedList"/>
    <dgm:cxn modelId="{477666E1-F6AF-4460-9CEC-AC096046A112}" type="presOf" srcId="{D58C98A7-BE7D-4E86-8D85-F771D5EB9026}" destId="{E254E987-AE24-4042-B1AB-07C195B2C9BC}" srcOrd="0" destOrd="0" presId="urn:microsoft.com/office/officeart/2008/layout/LinedList"/>
    <dgm:cxn modelId="{5074F7F0-6244-45B1-AE31-1FC460541CE2}" srcId="{2EBA128B-29C4-431E-B3CB-E0326FC232CD}" destId="{F8027ED3-7D37-4C40-AE3D-7EC32C03CE80}" srcOrd="5" destOrd="0" parTransId="{15A05A2F-EBFF-4692-B7A0-4AD9EB5C9A92}" sibTransId="{091034B7-0FC5-4B73-BD33-5D44EA46A9F2}"/>
    <dgm:cxn modelId="{19C823FE-9C96-4EFB-A213-3A2D3387EC3C}" srcId="{2EBA128B-29C4-431E-B3CB-E0326FC232CD}" destId="{734941FF-AB01-417D-8663-2A5B6EA59657}" srcOrd="7" destOrd="0" parTransId="{3E62574A-84D8-4EC7-9504-AE829FFD95C6}" sibTransId="{D2CA43BF-C108-4F0B-8F32-74194789DC8C}"/>
    <dgm:cxn modelId="{C79989FF-385A-4E5B-8667-189652B4C3BE}" type="presOf" srcId="{2EBA128B-29C4-431E-B3CB-E0326FC232CD}" destId="{2D5AA132-2F8D-4516-9B5A-EB54A4565D6D}" srcOrd="0" destOrd="0" presId="urn:microsoft.com/office/officeart/2008/layout/LinedList"/>
    <dgm:cxn modelId="{3A65EBB6-4091-4921-8382-EC78E5F1E372}" type="presParOf" srcId="{6A2DD082-4106-40BE-B88E-5F6C27158AE9}" destId="{19E1A4A6-6361-4AA2-91A5-C966EF7044C6}" srcOrd="0" destOrd="0" presId="urn:microsoft.com/office/officeart/2008/layout/LinedList"/>
    <dgm:cxn modelId="{F07CF43A-19EF-45F1-BE1B-DD632885530E}" type="presParOf" srcId="{6A2DD082-4106-40BE-B88E-5F6C27158AE9}" destId="{6F5D7268-FE6E-47AD-8544-35671D70923B}" srcOrd="1" destOrd="0" presId="urn:microsoft.com/office/officeart/2008/layout/LinedList"/>
    <dgm:cxn modelId="{80C038FE-F873-48CD-B5AF-9675E609777A}" type="presParOf" srcId="{6F5D7268-FE6E-47AD-8544-35671D70923B}" destId="{2D5AA132-2F8D-4516-9B5A-EB54A4565D6D}" srcOrd="0" destOrd="0" presId="urn:microsoft.com/office/officeart/2008/layout/LinedList"/>
    <dgm:cxn modelId="{1543886B-DF4B-4DA5-BEEE-2646114F549D}" type="presParOf" srcId="{6F5D7268-FE6E-47AD-8544-35671D70923B}" destId="{372F2071-0590-49C8-8DB3-AC4469FA6D8E}" srcOrd="1" destOrd="0" presId="urn:microsoft.com/office/officeart/2008/layout/LinedList"/>
    <dgm:cxn modelId="{BC05992B-1A60-41A2-8A42-E8C2DAD4FE12}" type="presParOf" srcId="{372F2071-0590-49C8-8DB3-AC4469FA6D8E}" destId="{7D3D43ED-55C5-411B-973D-191D32BDBC6F}" srcOrd="0" destOrd="0" presId="urn:microsoft.com/office/officeart/2008/layout/LinedList"/>
    <dgm:cxn modelId="{30C84175-5A0D-4188-97D6-357F07CF7FDE}" type="presParOf" srcId="{372F2071-0590-49C8-8DB3-AC4469FA6D8E}" destId="{5EF67C11-B0BB-4EF3-BCEE-C99917558602}" srcOrd="1" destOrd="0" presId="urn:microsoft.com/office/officeart/2008/layout/LinedList"/>
    <dgm:cxn modelId="{F561EEC0-3CC6-482B-924F-E43D80539B90}" type="presParOf" srcId="{5EF67C11-B0BB-4EF3-BCEE-C99917558602}" destId="{C4A8030C-BD63-4001-8BBE-2CC9C7A1CF5B}" srcOrd="0" destOrd="0" presId="urn:microsoft.com/office/officeart/2008/layout/LinedList"/>
    <dgm:cxn modelId="{2785F195-4DF7-490E-AE01-0E9B77D7504E}" type="presParOf" srcId="{5EF67C11-B0BB-4EF3-BCEE-C99917558602}" destId="{22205F5C-9165-40B8-A9B2-A25F9A0E041C}" srcOrd="1" destOrd="0" presId="urn:microsoft.com/office/officeart/2008/layout/LinedList"/>
    <dgm:cxn modelId="{7ED187AF-8450-4594-B358-1C6467D8D5EC}" type="presParOf" srcId="{5EF67C11-B0BB-4EF3-BCEE-C99917558602}" destId="{6F23060F-2533-4FCB-BB59-E8E0746AF763}" srcOrd="2" destOrd="0" presId="urn:microsoft.com/office/officeart/2008/layout/LinedList"/>
    <dgm:cxn modelId="{55C6E56D-85F0-42A8-9C93-5F0E298E190C}" type="presParOf" srcId="{372F2071-0590-49C8-8DB3-AC4469FA6D8E}" destId="{33199996-D89F-4853-9974-58AEB27FC4AD}" srcOrd="2" destOrd="0" presId="urn:microsoft.com/office/officeart/2008/layout/LinedList"/>
    <dgm:cxn modelId="{CC0BAE69-B172-431E-9653-A1292E3514BF}" type="presParOf" srcId="{372F2071-0590-49C8-8DB3-AC4469FA6D8E}" destId="{536DB119-9001-4CDB-90DF-C6B9A77D0C77}" srcOrd="3" destOrd="0" presId="urn:microsoft.com/office/officeart/2008/layout/LinedList"/>
    <dgm:cxn modelId="{F4C598CD-FF2E-45FA-B324-44387B9EE48F}" type="presParOf" srcId="{372F2071-0590-49C8-8DB3-AC4469FA6D8E}" destId="{122DAB6F-D9D2-42AA-A8AD-C69808ADB500}" srcOrd="4" destOrd="0" presId="urn:microsoft.com/office/officeart/2008/layout/LinedList"/>
    <dgm:cxn modelId="{3CE13DF8-B82C-43C4-9B53-02FFFE80850A}" type="presParOf" srcId="{122DAB6F-D9D2-42AA-A8AD-C69808ADB500}" destId="{379A80CD-86CF-43EF-B8E5-68C77C6B2A98}" srcOrd="0" destOrd="0" presId="urn:microsoft.com/office/officeart/2008/layout/LinedList"/>
    <dgm:cxn modelId="{C187BF2F-585F-4251-81F7-FC4B094A5E29}" type="presParOf" srcId="{122DAB6F-D9D2-42AA-A8AD-C69808ADB500}" destId="{C8313F8F-2DB5-4FFF-890E-CE31A78248A0}" srcOrd="1" destOrd="0" presId="urn:microsoft.com/office/officeart/2008/layout/LinedList"/>
    <dgm:cxn modelId="{6BA9B213-7E6A-41C7-BF1B-4C5441223FC8}" type="presParOf" srcId="{122DAB6F-D9D2-42AA-A8AD-C69808ADB500}" destId="{1D7D4EE0-8ADF-434C-B1AA-254E57F8AFE7}" srcOrd="2" destOrd="0" presId="urn:microsoft.com/office/officeart/2008/layout/LinedList"/>
    <dgm:cxn modelId="{DA4A430E-74F0-4F1C-966A-5A043550FD30}" type="presParOf" srcId="{372F2071-0590-49C8-8DB3-AC4469FA6D8E}" destId="{7F5ED483-2DF3-4FD9-AD56-0A24396CCCC0}" srcOrd="5" destOrd="0" presId="urn:microsoft.com/office/officeart/2008/layout/LinedList"/>
    <dgm:cxn modelId="{748B0B5B-057D-4937-AE1A-6688A194EE94}" type="presParOf" srcId="{372F2071-0590-49C8-8DB3-AC4469FA6D8E}" destId="{A420D2CE-C0D9-4183-813F-60BA8C9700B0}" srcOrd="6" destOrd="0" presId="urn:microsoft.com/office/officeart/2008/layout/LinedList"/>
    <dgm:cxn modelId="{D2F4C658-F5CA-4D55-802E-AE25EE510055}" type="presParOf" srcId="{372F2071-0590-49C8-8DB3-AC4469FA6D8E}" destId="{0294850C-4F33-48AE-BD17-2509B82897FE}" srcOrd="7" destOrd="0" presId="urn:microsoft.com/office/officeart/2008/layout/LinedList"/>
    <dgm:cxn modelId="{D15CEDF6-FF7F-48D1-8327-12815ABFB25C}" type="presParOf" srcId="{0294850C-4F33-48AE-BD17-2509B82897FE}" destId="{632B7450-0253-4852-8154-9EB66DE1D040}" srcOrd="0" destOrd="0" presId="urn:microsoft.com/office/officeart/2008/layout/LinedList"/>
    <dgm:cxn modelId="{216083F9-9207-4A3A-B56C-D2B977F73ABF}" type="presParOf" srcId="{0294850C-4F33-48AE-BD17-2509B82897FE}" destId="{E254E987-AE24-4042-B1AB-07C195B2C9BC}" srcOrd="1" destOrd="0" presId="urn:microsoft.com/office/officeart/2008/layout/LinedList"/>
    <dgm:cxn modelId="{B4FB9F1E-A937-4345-8606-2AD194BB0F79}" type="presParOf" srcId="{0294850C-4F33-48AE-BD17-2509B82897FE}" destId="{1C648BE2-8F72-4763-BE03-6C1DD23CF5DE}" srcOrd="2" destOrd="0" presId="urn:microsoft.com/office/officeart/2008/layout/LinedList"/>
    <dgm:cxn modelId="{74E3C974-8E8F-40CC-9417-F0F03ED12B36}" type="presParOf" srcId="{372F2071-0590-49C8-8DB3-AC4469FA6D8E}" destId="{E6A09FB3-F5F7-4571-8286-DFAD1A5CBFF8}" srcOrd="8" destOrd="0" presId="urn:microsoft.com/office/officeart/2008/layout/LinedList"/>
    <dgm:cxn modelId="{489BBB56-40EF-443C-B4E2-740DC66D01E2}" type="presParOf" srcId="{372F2071-0590-49C8-8DB3-AC4469FA6D8E}" destId="{BD4F953A-369A-4ECC-AE5D-40D665905E0E}" srcOrd="9" destOrd="0" presId="urn:microsoft.com/office/officeart/2008/layout/LinedList"/>
    <dgm:cxn modelId="{56459F88-3966-41C3-A16E-3F6AF856E5E9}" type="presParOf" srcId="{372F2071-0590-49C8-8DB3-AC4469FA6D8E}" destId="{93ADFC74-255A-4553-AAD6-3C35CE0C5DC6}" srcOrd="10" destOrd="0" presId="urn:microsoft.com/office/officeart/2008/layout/LinedList"/>
    <dgm:cxn modelId="{957A4EBB-C008-4982-AEBE-B1825E08B12D}" type="presParOf" srcId="{93ADFC74-255A-4553-AAD6-3C35CE0C5DC6}" destId="{1D0E86EE-953F-4285-BDAF-612F36A3FAE2}" srcOrd="0" destOrd="0" presId="urn:microsoft.com/office/officeart/2008/layout/LinedList"/>
    <dgm:cxn modelId="{7E0B2A65-EB6E-49C6-A556-D2885FDDFE19}" type="presParOf" srcId="{93ADFC74-255A-4553-AAD6-3C35CE0C5DC6}" destId="{5F2A2ABB-6790-4759-8785-EA57CECB3C65}" srcOrd="1" destOrd="0" presId="urn:microsoft.com/office/officeart/2008/layout/LinedList"/>
    <dgm:cxn modelId="{3054D4EF-AEEC-4FA0-9001-3BDFA14C8EB1}" type="presParOf" srcId="{93ADFC74-255A-4553-AAD6-3C35CE0C5DC6}" destId="{76521FE4-ED88-4EF1-8C07-24BF71E0DA59}" srcOrd="2" destOrd="0" presId="urn:microsoft.com/office/officeart/2008/layout/LinedList"/>
    <dgm:cxn modelId="{08A28463-95CC-4DE4-8BA4-55FA94A4B1F8}" type="presParOf" srcId="{372F2071-0590-49C8-8DB3-AC4469FA6D8E}" destId="{D19571A0-F548-4657-9D2F-3AAD04710F24}" srcOrd="11" destOrd="0" presId="urn:microsoft.com/office/officeart/2008/layout/LinedList"/>
    <dgm:cxn modelId="{8FBC293B-7FD7-4474-AD94-153A1DBE294E}" type="presParOf" srcId="{372F2071-0590-49C8-8DB3-AC4469FA6D8E}" destId="{4A994A20-4BBB-4597-81D6-E3AAB0B8DED6}" srcOrd="12" destOrd="0" presId="urn:microsoft.com/office/officeart/2008/layout/LinedList"/>
    <dgm:cxn modelId="{1DE1AC1F-6613-47D0-B0BE-495BF1721E0B}" type="presParOf" srcId="{372F2071-0590-49C8-8DB3-AC4469FA6D8E}" destId="{8A1C9A0F-4536-4CF6-8D50-903647842550}" srcOrd="13" destOrd="0" presId="urn:microsoft.com/office/officeart/2008/layout/LinedList"/>
    <dgm:cxn modelId="{CB291B18-2032-409E-B0C6-E3B70E62C87C}" type="presParOf" srcId="{8A1C9A0F-4536-4CF6-8D50-903647842550}" destId="{F7A3E1E3-85ED-40AD-9B11-D5B13CB15146}" srcOrd="0" destOrd="0" presId="urn:microsoft.com/office/officeart/2008/layout/LinedList"/>
    <dgm:cxn modelId="{F1D637B0-B03D-43E3-9917-80B0EB410ABA}" type="presParOf" srcId="{8A1C9A0F-4536-4CF6-8D50-903647842550}" destId="{7C8B32AC-9AD2-4A4B-B7F0-0FD827F1C164}" srcOrd="1" destOrd="0" presId="urn:microsoft.com/office/officeart/2008/layout/LinedList"/>
    <dgm:cxn modelId="{5414FA4D-4CAC-4CA1-AA86-18920A203F8B}" type="presParOf" srcId="{8A1C9A0F-4536-4CF6-8D50-903647842550}" destId="{ABCB62EA-7DFC-4050-9C20-FEA511264BA6}" srcOrd="2" destOrd="0" presId="urn:microsoft.com/office/officeart/2008/layout/LinedList"/>
    <dgm:cxn modelId="{40C1AA95-81BC-492F-B28D-7D0A55251DCD}" type="presParOf" srcId="{372F2071-0590-49C8-8DB3-AC4469FA6D8E}" destId="{A6A96DD3-CA53-4E34-B4FD-C0838257687A}" srcOrd="14" destOrd="0" presId="urn:microsoft.com/office/officeart/2008/layout/LinedList"/>
    <dgm:cxn modelId="{3CABF761-EC87-4CE1-9098-8EC77A9BD03D}" type="presParOf" srcId="{372F2071-0590-49C8-8DB3-AC4469FA6D8E}" destId="{C49BE313-F66A-42C0-9FC5-899945022597}" srcOrd="15" destOrd="0" presId="urn:microsoft.com/office/officeart/2008/layout/LinedList"/>
    <dgm:cxn modelId="{BDE0CEDE-5977-49C3-8796-D0DA08F02AD0}" type="presParOf" srcId="{372F2071-0590-49C8-8DB3-AC4469FA6D8E}" destId="{0A4277B1-1C59-4D23-AADD-3B808B5C0FBF}" srcOrd="16" destOrd="0" presId="urn:microsoft.com/office/officeart/2008/layout/LinedList"/>
    <dgm:cxn modelId="{100BE902-E2A5-4DBB-B3C6-584D8A98FC4E}" type="presParOf" srcId="{0A4277B1-1C59-4D23-AADD-3B808B5C0FBF}" destId="{B5295D38-E6C3-4212-BBB4-53B7684ADB0B}" srcOrd="0" destOrd="0" presId="urn:microsoft.com/office/officeart/2008/layout/LinedList"/>
    <dgm:cxn modelId="{0E56C204-35EC-458A-B9AD-D47C33417B31}" type="presParOf" srcId="{0A4277B1-1C59-4D23-AADD-3B808B5C0FBF}" destId="{D3D740F1-5D07-4705-A1B2-01D0E801A2A9}" srcOrd="1" destOrd="0" presId="urn:microsoft.com/office/officeart/2008/layout/LinedList"/>
    <dgm:cxn modelId="{8C277E1C-8674-4E0D-BB2A-674FE8A0A183}" type="presParOf" srcId="{0A4277B1-1C59-4D23-AADD-3B808B5C0FBF}" destId="{2BC11608-D5ED-4548-87EA-1680FE1D91F4}" srcOrd="2" destOrd="0" presId="urn:microsoft.com/office/officeart/2008/layout/LinedList"/>
    <dgm:cxn modelId="{F7D68EAF-DC27-4278-A101-B82EECE9434B}" type="presParOf" srcId="{372F2071-0590-49C8-8DB3-AC4469FA6D8E}" destId="{EC33200B-C557-4DD7-86BC-A697236600AB}" srcOrd="17" destOrd="0" presId="urn:microsoft.com/office/officeart/2008/layout/LinedList"/>
    <dgm:cxn modelId="{F16991A9-75F4-4AC4-A6F8-27F72ACFAF3D}" type="presParOf" srcId="{372F2071-0590-49C8-8DB3-AC4469FA6D8E}" destId="{4912A34E-DD95-4330-961E-209447B79CD3}" srcOrd="18" destOrd="0" presId="urn:microsoft.com/office/officeart/2008/layout/LinedList"/>
    <dgm:cxn modelId="{DC068927-C861-4714-8E77-13F06ED15D3A}" type="presParOf" srcId="{372F2071-0590-49C8-8DB3-AC4469FA6D8E}" destId="{1CD4C4E6-CBE0-44F7-B769-01416C67AD47}" srcOrd="19" destOrd="0" presId="urn:microsoft.com/office/officeart/2008/layout/LinedList"/>
    <dgm:cxn modelId="{8DEC3467-13DD-4675-8D77-30C01ADCBE5E}" type="presParOf" srcId="{1CD4C4E6-CBE0-44F7-B769-01416C67AD47}" destId="{3E453483-109E-4D13-AFD6-9322F7CE416D}" srcOrd="0" destOrd="0" presId="urn:microsoft.com/office/officeart/2008/layout/LinedList"/>
    <dgm:cxn modelId="{1E9BD7C7-D060-43F5-9F1F-7DBE0DE0DF92}" type="presParOf" srcId="{1CD4C4E6-CBE0-44F7-B769-01416C67AD47}" destId="{44C3FE10-F8A1-4468-B8E9-1E1CF951DDF4}" srcOrd="1" destOrd="0" presId="urn:microsoft.com/office/officeart/2008/layout/LinedList"/>
    <dgm:cxn modelId="{527E4175-520B-4C18-97C8-025C02A9C644}" type="presParOf" srcId="{1CD4C4E6-CBE0-44F7-B769-01416C67AD47}" destId="{596DFCFB-E3A5-4485-9451-55DCA302FB61}" srcOrd="2" destOrd="0" presId="urn:microsoft.com/office/officeart/2008/layout/LinedList"/>
    <dgm:cxn modelId="{ED0AF469-EF60-4F58-B120-CD733E351A33}" type="presParOf" srcId="{372F2071-0590-49C8-8DB3-AC4469FA6D8E}" destId="{5C1CC8F6-A253-462F-A41E-7770C16852C3}" srcOrd="20" destOrd="0" presId="urn:microsoft.com/office/officeart/2008/layout/LinedList"/>
    <dgm:cxn modelId="{3B2675FB-D5DE-4075-A090-7CA05164262E}" type="presParOf" srcId="{372F2071-0590-49C8-8DB3-AC4469FA6D8E}" destId="{B0ECC027-BB73-4B97-833E-D9FE484E0C2E}" srcOrd="21" destOrd="0" presId="urn:microsoft.com/office/officeart/2008/layout/LinedList"/>
    <dgm:cxn modelId="{23D76A5B-351F-4FF4-8941-8751B7693190}" type="presParOf" srcId="{372F2071-0590-49C8-8DB3-AC4469FA6D8E}" destId="{2F835CC6-C3FF-4F63-A8A2-DCDCE0DE3F0B}" srcOrd="22" destOrd="0" presId="urn:microsoft.com/office/officeart/2008/layout/LinedList"/>
    <dgm:cxn modelId="{FA574CA3-26F1-472E-AE6F-FFCF20ABE739}" type="presParOf" srcId="{2F835CC6-C3FF-4F63-A8A2-DCDCE0DE3F0B}" destId="{A028B4B4-FC93-4F0B-9C1D-AAD6BFAAEB4A}" srcOrd="0" destOrd="0" presId="urn:microsoft.com/office/officeart/2008/layout/LinedList"/>
    <dgm:cxn modelId="{C5544D6C-8A16-4BB1-BB7B-7EBBAFDAC306}" type="presParOf" srcId="{2F835CC6-C3FF-4F63-A8A2-DCDCE0DE3F0B}" destId="{837016B3-1026-4AFB-866E-6995D278B1A4}" srcOrd="1" destOrd="0" presId="urn:microsoft.com/office/officeart/2008/layout/LinedList"/>
    <dgm:cxn modelId="{E39EB156-F77E-4258-B09E-498331D15607}" type="presParOf" srcId="{2F835CC6-C3FF-4F63-A8A2-DCDCE0DE3F0B}" destId="{D2223C9E-3535-44F2-B248-A224764A6CE5}" srcOrd="2" destOrd="0" presId="urn:microsoft.com/office/officeart/2008/layout/LinedList"/>
    <dgm:cxn modelId="{E9E81B3A-F3F5-4106-9852-8FAE4C4DFDD0}" type="presParOf" srcId="{372F2071-0590-49C8-8DB3-AC4469FA6D8E}" destId="{224BF24D-C722-4C6E-9148-7DB4015B6BAA}" srcOrd="23" destOrd="0" presId="urn:microsoft.com/office/officeart/2008/layout/LinedList"/>
    <dgm:cxn modelId="{86F80438-EDBD-4DF9-83BC-427A7C285D43}" type="presParOf" srcId="{372F2071-0590-49C8-8DB3-AC4469FA6D8E}" destId="{F5499B7F-76D5-4727-9833-B8A8D1535669}" srcOrd="24" destOrd="0" presId="urn:microsoft.com/office/officeart/2008/layout/LinedList"/>
    <dgm:cxn modelId="{D4241674-4094-4A50-A4D2-9E21764164EA}" type="presParOf" srcId="{372F2071-0590-49C8-8DB3-AC4469FA6D8E}" destId="{82AF48C9-7DC6-4A7C-A295-D84AEF0D4BB2}" srcOrd="25" destOrd="0" presId="urn:microsoft.com/office/officeart/2008/layout/LinedList"/>
    <dgm:cxn modelId="{F31DBAAF-4082-443B-AA7D-FBCB30449C22}" type="presParOf" srcId="{82AF48C9-7DC6-4A7C-A295-D84AEF0D4BB2}" destId="{B7882F01-EDA7-4CC4-88AA-E8B79F1FB33B}" srcOrd="0" destOrd="0" presId="urn:microsoft.com/office/officeart/2008/layout/LinedList"/>
    <dgm:cxn modelId="{9D293B4E-0AB1-4EF8-A132-F0EF77416B9E}" type="presParOf" srcId="{82AF48C9-7DC6-4A7C-A295-D84AEF0D4BB2}" destId="{106C7E19-67CA-4D91-926A-65BFC93BDF72}" srcOrd="1" destOrd="0" presId="urn:microsoft.com/office/officeart/2008/layout/LinedList"/>
    <dgm:cxn modelId="{2B7231A3-AA8A-44DD-9426-9A59785C8C6D}" type="presParOf" srcId="{82AF48C9-7DC6-4A7C-A295-D84AEF0D4BB2}" destId="{C9B71708-6D2C-42F2-AA56-D51855B6FA6A}" srcOrd="2" destOrd="0" presId="urn:microsoft.com/office/officeart/2008/layout/LinedList"/>
    <dgm:cxn modelId="{9135A748-107A-45B3-B547-7763B5214D6A}" type="presParOf" srcId="{372F2071-0590-49C8-8DB3-AC4469FA6D8E}" destId="{AA6CC308-8A4F-4654-964D-8EAC30A17B04}" srcOrd="26" destOrd="0" presId="urn:microsoft.com/office/officeart/2008/layout/LinedList"/>
    <dgm:cxn modelId="{65F58C1B-3BEB-4AF2-81D8-C4776EECCBBB}" type="presParOf" srcId="{372F2071-0590-49C8-8DB3-AC4469FA6D8E}" destId="{3B584D1C-BF65-497E-8EFD-A9DAF0D383B9}" srcOrd="27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51DA98-8EE9-4A31-8A4F-B3DAECAB427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BA128B-29C4-431E-B3CB-E0326FC232CD}">
      <dgm:prSet custT="1"/>
      <dgm:spPr/>
      <dgm:t>
        <a:bodyPr/>
        <a:lstStyle/>
        <a:p>
          <a:r>
            <a:rPr lang="en-US" sz="2500" b="1" dirty="0"/>
            <a:t>Data Source:</a:t>
          </a:r>
        </a:p>
      </dgm:t>
    </dgm:pt>
    <dgm:pt modelId="{52689075-B21C-451F-89C0-213699D45995}" type="parTrans" cxnId="{CDA51A34-8772-4AAC-B3E0-8C1461D273AF}">
      <dgm:prSet/>
      <dgm:spPr/>
      <dgm:t>
        <a:bodyPr/>
        <a:lstStyle/>
        <a:p>
          <a:endParaRPr lang="en-US"/>
        </a:p>
      </dgm:t>
    </dgm:pt>
    <dgm:pt modelId="{A3C4B771-E1E9-467A-BE97-93A479791ED4}" type="sibTrans" cxnId="{CDA51A34-8772-4AAC-B3E0-8C1461D273AF}">
      <dgm:prSet/>
      <dgm:spPr/>
      <dgm:t>
        <a:bodyPr/>
        <a:lstStyle/>
        <a:p>
          <a:endParaRPr lang="en-US"/>
        </a:p>
      </dgm:t>
    </dgm:pt>
    <dgm:pt modelId="{734941FF-AB01-417D-8663-2A5B6EA59657}">
      <dgm:prSet/>
      <dgm:spPr/>
      <dgm:t>
        <a:bodyPr/>
        <a:lstStyle/>
        <a:p>
          <a:r>
            <a:rPr lang="en-US" dirty="0"/>
            <a:t>Central Bank of Nigeria</a:t>
          </a:r>
        </a:p>
      </dgm:t>
    </dgm:pt>
    <dgm:pt modelId="{3E62574A-84D8-4EC7-9504-AE829FFD95C6}" type="parTrans" cxnId="{19C823FE-9C96-4EFB-A213-3A2D3387EC3C}">
      <dgm:prSet/>
      <dgm:spPr/>
      <dgm:t>
        <a:bodyPr/>
        <a:lstStyle/>
        <a:p>
          <a:endParaRPr lang="en-US"/>
        </a:p>
      </dgm:t>
    </dgm:pt>
    <dgm:pt modelId="{D2CA43BF-C108-4F0B-8F32-74194789DC8C}" type="sibTrans" cxnId="{19C823FE-9C96-4EFB-A213-3A2D3387EC3C}">
      <dgm:prSet/>
      <dgm:spPr/>
      <dgm:t>
        <a:bodyPr/>
        <a:lstStyle/>
        <a:p>
          <a:endParaRPr lang="en-US"/>
        </a:p>
      </dgm:t>
    </dgm:pt>
    <dgm:pt modelId="{04918A9D-F12B-43C2-8E50-145897DF672F}">
      <dgm:prSet/>
      <dgm:spPr/>
      <dgm:t>
        <a:bodyPr/>
        <a:lstStyle/>
        <a:p>
          <a:r>
            <a:rPr lang="en-US" dirty="0"/>
            <a:t>National Bureau of Statistics</a:t>
          </a:r>
        </a:p>
      </dgm:t>
    </dgm:pt>
    <dgm:pt modelId="{205A0D59-3B16-4FF1-A72C-F7D494E65A2C}" type="parTrans" cxnId="{F5377B50-2BAC-499B-8EB6-6DD3051B973B}">
      <dgm:prSet/>
      <dgm:spPr/>
      <dgm:t>
        <a:bodyPr/>
        <a:lstStyle/>
        <a:p>
          <a:endParaRPr lang="en-US"/>
        </a:p>
      </dgm:t>
    </dgm:pt>
    <dgm:pt modelId="{6DE3DE7B-1C30-42B9-9FE2-14D9BE5FA272}" type="sibTrans" cxnId="{F5377B50-2BAC-499B-8EB6-6DD3051B973B}">
      <dgm:prSet/>
      <dgm:spPr/>
      <dgm:t>
        <a:bodyPr/>
        <a:lstStyle/>
        <a:p>
          <a:endParaRPr lang="en-US"/>
        </a:p>
      </dgm:t>
    </dgm:pt>
    <dgm:pt modelId="{6A2DD082-4106-40BE-B88E-5F6C27158AE9}" type="pres">
      <dgm:prSet presAssocID="{4951DA98-8EE9-4A31-8A4F-B3DAECAB4270}" presName="vert0" presStyleCnt="0">
        <dgm:presLayoutVars>
          <dgm:dir/>
          <dgm:animOne val="branch"/>
          <dgm:animLvl val="lvl"/>
        </dgm:presLayoutVars>
      </dgm:prSet>
      <dgm:spPr/>
    </dgm:pt>
    <dgm:pt modelId="{19E1A4A6-6361-4AA2-91A5-C966EF7044C6}" type="pres">
      <dgm:prSet presAssocID="{2EBA128B-29C4-431E-B3CB-E0326FC232CD}" presName="thickLine" presStyleLbl="alignNode1" presStyleIdx="0" presStyleCnt="1" custLinFactNeighborX="-3104" custLinFactNeighborY="-4201"/>
      <dgm:spPr/>
    </dgm:pt>
    <dgm:pt modelId="{6F5D7268-FE6E-47AD-8544-35671D70923B}" type="pres">
      <dgm:prSet presAssocID="{2EBA128B-29C4-431E-B3CB-E0326FC232CD}" presName="horz1" presStyleCnt="0"/>
      <dgm:spPr/>
    </dgm:pt>
    <dgm:pt modelId="{2D5AA132-2F8D-4516-9B5A-EB54A4565D6D}" type="pres">
      <dgm:prSet presAssocID="{2EBA128B-29C4-431E-B3CB-E0326FC232CD}" presName="tx1" presStyleLbl="revTx" presStyleIdx="0" presStyleCnt="3" custScaleX="141248"/>
      <dgm:spPr/>
    </dgm:pt>
    <dgm:pt modelId="{372F2071-0590-49C8-8DB3-AC4469FA6D8E}" type="pres">
      <dgm:prSet presAssocID="{2EBA128B-29C4-431E-B3CB-E0326FC232CD}" presName="vert1" presStyleCnt="0"/>
      <dgm:spPr/>
    </dgm:pt>
    <dgm:pt modelId="{94C15EAC-8B9C-47F8-A9B2-1E70060938EC}" type="pres">
      <dgm:prSet presAssocID="{734941FF-AB01-417D-8663-2A5B6EA59657}" presName="vertSpace2a" presStyleCnt="0"/>
      <dgm:spPr/>
    </dgm:pt>
    <dgm:pt modelId="{2F835CC6-C3FF-4F63-A8A2-DCDCE0DE3F0B}" type="pres">
      <dgm:prSet presAssocID="{734941FF-AB01-417D-8663-2A5B6EA59657}" presName="horz2" presStyleCnt="0"/>
      <dgm:spPr/>
    </dgm:pt>
    <dgm:pt modelId="{A028B4B4-FC93-4F0B-9C1D-AAD6BFAAEB4A}" type="pres">
      <dgm:prSet presAssocID="{734941FF-AB01-417D-8663-2A5B6EA59657}" presName="horzSpace2" presStyleCnt="0"/>
      <dgm:spPr/>
    </dgm:pt>
    <dgm:pt modelId="{837016B3-1026-4AFB-866E-6995D278B1A4}" type="pres">
      <dgm:prSet presAssocID="{734941FF-AB01-417D-8663-2A5B6EA59657}" presName="tx2" presStyleLbl="revTx" presStyleIdx="1" presStyleCnt="3"/>
      <dgm:spPr/>
    </dgm:pt>
    <dgm:pt modelId="{D2223C9E-3535-44F2-B248-A224764A6CE5}" type="pres">
      <dgm:prSet presAssocID="{734941FF-AB01-417D-8663-2A5B6EA59657}" presName="vert2" presStyleCnt="0"/>
      <dgm:spPr/>
    </dgm:pt>
    <dgm:pt modelId="{224BF24D-C722-4C6E-9148-7DB4015B6BAA}" type="pres">
      <dgm:prSet presAssocID="{734941FF-AB01-417D-8663-2A5B6EA59657}" presName="thinLine2b" presStyleLbl="callout" presStyleIdx="0" presStyleCnt="2"/>
      <dgm:spPr/>
    </dgm:pt>
    <dgm:pt modelId="{F5499B7F-76D5-4727-9833-B8A8D1535669}" type="pres">
      <dgm:prSet presAssocID="{734941FF-AB01-417D-8663-2A5B6EA59657}" presName="vertSpace2b" presStyleCnt="0"/>
      <dgm:spPr/>
    </dgm:pt>
    <dgm:pt modelId="{82AF48C9-7DC6-4A7C-A295-D84AEF0D4BB2}" type="pres">
      <dgm:prSet presAssocID="{04918A9D-F12B-43C2-8E50-145897DF672F}" presName="horz2" presStyleCnt="0"/>
      <dgm:spPr/>
    </dgm:pt>
    <dgm:pt modelId="{B7882F01-EDA7-4CC4-88AA-E8B79F1FB33B}" type="pres">
      <dgm:prSet presAssocID="{04918A9D-F12B-43C2-8E50-145897DF672F}" presName="horzSpace2" presStyleCnt="0"/>
      <dgm:spPr/>
    </dgm:pt>
    <dgm:pt modelId="{106C7E19-67CA-4D91-926A-65BFC93BDF72}" type="pres">
      <dgm:prSet presAssocID="{04918A9D-F12B-43C2-8E50-145897DF672F}" presName="tx2" presStyleLbl="revTx" presStyleIdx="2" presStyleCnt="3"/>
      <dgm:spPr/>
    </dgm:pt>
    <dgm:pt modelId="{C9B71708-6D2C-42F2-AA56-D51855B6FA6A}" type="pres">
      <dgm:prSet presAssocID="{04918A9D-F12B-43C2-8E50-145897DF672F}" presName="vert2" presStyleCnt="0"/>
      <dgm:spPr/>
    </dgm:pt>
    <dgm:pt modelId="{AA6CC308-8A4F-4654-964D-8EAC30A17B04}" type="pres">
      <dgm:prSet presAssocID="{04918A9D-F12B-43C2-8E50-145897DF672F}" presName="thinLine2b" presStyleLbl="callout" presStyleIdx="1" presStyleCnt="2"/>
      <dgm:spPr/>
    </dgm:pt>
    <dgm:pt modelId="{3B584D1C-BF65-497E-8EFD-A9DAF0D383B9}" type="pres">
      <dgm:prSet presAssocID="{04918A9D-F12B-43C2-8E50-145897DF672F}" presName="vertSpace2b" presStyleCnt="0"/>
      <dgm:spPr/>
    </dgm:pt>
  </dgm:ptLst>
  <dgm:cxnLst>
    <dgm:cxn modelId="{CECBD724-1047-45EC-895C-A07E6DC4971D}" type="presOf" srcId="{4951DA98-8EE9-4A31-8A4F-B3DAECAB4270}" destId="{6A2DD082-4106-40BE-B88E-5F6C27158AE9}" srcOrd="0" destOrd="0" presId="urn:microsoft.com/office/officeart/2008/layout/LinedList"/>
    <dgm:cxn modelId="{CDA51A34-8772-4AAC-B3E0-8C1461D273AF}" srcId="{4951DA98-8EE9-4A31-8A4F-B3DAECAB4270}" destId="{2EBA128B-29C4-431E-B3CB-E0326FC232CD}" srcOrd="0" destOrd="0" parTransId="{52689075-B21C-451F-89C0-213699D45995}" sibTransId="{A3C4B771-E1E9-467A-BE97-93A479791ED4}"/>
    <dgm:cxn modelId="{F5377B50-2BAC-499B-8EB6-6DD3051B973B}" srcId="{2EBA128B-29C4-431E-B3CB-E0326FC232CD}" destId="{04918A9D-F12B-43C2-8E50-145897DF672F}" srcOrd="1" destOrd="0" parTransId="{205A0D59-3B16-4FF1-A72C-F7D494E65A2C}" sibTransId="{6DE3DE7B-1C30-42B9-9FE2-14D9BE5FA272}"/>
    <dgm:cxn modelId="{DCB5E0A0-8D04-4E83-9149-C278F71C8D99}" type="presOf" srcId="{734941FF-AB01-417D-8663-2A5B6EA59657}" destId="{837016B3-1026-4AFB-866E-6995D278B1A4}" srcOrd="0" destOrd="0" presId="urn:microsoft.com/office/officeart/2008/layout/LinedList"/>
    <dgm:cxn modelId="{52BFD2F2-EC1B-4EB9-BD71-47A6704BE4B9}" type="presOf" srcId="{04918A9D-F12B-43C2-8E50-145897DF672F}" destId="{106C7E19-67CA-4D91-926A-65BFC93BDF72}" srcOrd="0" destOrd="0" presId="urn:microsoft.com/office/officeart/2008/layout/LinedList"/>
    <dgm:cxn modelId="{AB0A22FA-CB0D-424C-9294-63E25E221340}" type="presOf" srcId="{2EBA128B-29C4-431E-B3CB-E0326FC232CD}" destId="{2D5AA132-2F8D-4516-9B5A-EB54A4565D6D}" srcOrd="0" destOrd="0" presId="urn:microsoft.com/office/officeart/2008/layout/LinedList"/>
    <dgm:cxn modelId="{19C823FE-9C96-4EFB-A213-3A2D3387EC3C}" srcId="{2EBA128B-29C4-431E-B3CB-E0326FC232CD}" destId="{734941FF-AB01-417D-8663-2A5B6EA59657}" srcOrd="0" destOrd="0" parTransId="{3E62574A-84D8-4EC7-9504-AE829FFD95C6}" sibTransId="{D2CA43BF-C108-4F0B-8F32-74194789DC8C}"/>
    <dgm:cxn modelId="{934C9E73-2E22-4D4E-B1A3-DEEFBB4938F3}" type="presParOf" srcId="{6A2DD082-4106-40BE-B88E-5F6C27158AE9}" destId="{19E1A4A6-6361-4AA2-91A5-C966EF7044C6}" srcOrd="0" destOrd="0" presId="urn:microsoft.com/office/officeart/2008/layout/LinedList"/>
    <dgm:cxn modelId="{7FE07EC1-27B0-42EA-B76C-65601ACA06D8}" type="presParOf" srcId="{6A2DD082-4106-40BE-B88E-5F6C27158AE9}" destId="{6F5D7268-FE6E-47AD-8544-35671D70923B}" srcOrd="1" destOrd="0" presId="urn:microsoft.com/office/officeart/2008/layout/LinedList"/>
    <dgm:cxn modelId="{42744E45-28C8-4172-BBD3-CBABB7325EFD}" type="presParOf" srcId="{6F5D7268-FE6E-47AD-8544-35671D70923B}" destId="{2D5AA132-2F8D-4516-9B5A-EB54A4565D6D}" srcOrd="0" destOrd="0" presId="urn:microsoft.com/office/officeart/2008/layout/LinedList"/>
    <dgm:cxn modelId="{FB924858-763A-4683-8F32-F7BBBE6698EC}" type="presParOf" srcId="{6F5D7268-FE6E-47AD-8544-35671D70923B}" destId="{372F2071-0590-49C8-8DB3-AC4469FA6D8E}" srcOrd="1" destOrd="0" presId="urn:microsoft.com/office/officeart/2008/layout/LinedList"/>
    <dgm:cxn modelId="{FE52B9C3-4EC9-45BA-BE50-C7BC22A3901F}" type="presParOf" srcId="{372F2071-0590-49C8-8DB3-AC4469FA6D8E}" destId="{94C15EAC-8B9C-47F8-A9B2-1E70060938EC}" srcOrd="0" destOrd="0" presId="urn:microsoft.com/office/officeart/2008/layout/LinedList"/>
    <dgm:cxn modelId="{4E8166BD-326D-4475-8509-83715018B1F8}" type="presParOf" srcId="{372F2071-0590-49C8-8DB3-AC4469FA6D8E}" destId="{2F835CC6-C3FF-4F63-A8A2-DCDCE0DE3F0B}" srcOrd="1" destOrd="0" presId="urn:microsoft.com/office/officeart/2008/layout/LinedList"/>
    <dgm:cxn modelId="{330891B2-C14C-4B40-AA61-8E9DA716891E}" type="presParOf" srcId="{2F835CC6-C3FF-4F63-A8A2-DCDCE0DE3F0B}" destId="{A028B4B4-FC93-4F0B-9C1D-AAD6BFAAEB4A}" srcOrd="0" destOrd="0" presId="urn:microsoft.com/office/officeart/2008/layout/LinedList"/>
    <dgm:cxn modelId="{3AA6D0FC-B293-4C5D-AD5A-6A395CB32CD9}" type="presParOf" srcId="{2F835CC6-C3FF-4F63-A8A2-DCDCE0DE3F0B}" destId="{837016B3-1026-4AFB-866E-6995D278B1A4}" srcOrd="1" destOrd="0" presId="urn:microsoft.com/office/officeart/2008/layout/LinedList"/>
    <dgm:cxn modelId="{9C68DBF9-4937-46C6-B5CF-305B6C38A609}" type="presParOf" srcId="{2F835CC6-C3FF-4F63-A8A2-DCDCE0DE3F0B}" destId="{D2223C9E-3535-44F2-B248-A224764A6CE5}" srcOrd="2" destOrd="0" presId="urn:microsoft.com/office/officeart/2008/layout/LinedList"/>
    <dgm:cxn modelId="{28D04426-E80D-4D0C-BD2C-F2219098C233}" type="presParOf" srcId="{372F2071-0590-49C8-8DB3-AC4469FA6D8E}" destId="{224BF24D-C722-4C6E-9148-7DB4015B6BAA}" srcOrd="2" destOrd="0" presId="urn:microsoft.com/office/officeart/2008/layout/LinedList"/>
    <dgm:cxn modelId="{4E53C021-4049-4B6F-99A4-210C41C3ECB7}" type="presParOf" srcId="{372F2071-0590-49C8-8DB3-AC4469FA6D8E}" destId="{F5499B7F-76D5-4727-9833-B8A8D1535669}" srcOrd="3" destOrd="0" presId="urn:microsoft.com/office/officeart/2008/layout/LinedList"/>
    <dgm:cxn modelId="{0A6DDE47-06ED-464E-BDB7-DEAB1A2B2A79}" type="presParOf" srcId="{372F2071-0590-49C8-8DB3-AC4469FA6D8E}" destId="{82AF48C9-7DC6-4A7C-A295-D84AEF0D4BB2}" srcOrd="4" destOrd="0" presId="urn:microsoft.com/office/officeart/2008/layout/LinedList"/>
    <dgm:cxn modelId="{6F012110-0573-4B99-9100-DC5ACB184493}" type="presParOf" srcId="{82AF48C9-7DC6-4A7C-A295-D84AEF0D4BB2}" destId="{B7882F01-EDA7-4CC4-88AA-E8B79F1FB33B}" srcOrd="0" destOrd="0" presId="urn:microsoft.com/office/officeart/2008/layout/LinedList"/>
    <dgm:cxn modelId="{3A96DF8F-02F6-403A-A284-8FA7B90082D5}" type="presParOf" srcId="{82AF48C9-7DC6-4A7C-A295-D84AEF0D4BB2}" destId="{106C7E19-67CA-4D91-926A-65BFC93BDF72}" srcOrd="1" destOrd="0" presId="urn:microsoft.com/office/officeart/2008/layout/LinedList"/>
    <dgm:cxn modelId="{BA38AE4D-032C-49B7-AFB9-0CC80B1B959B}" type="presParOf" srcId="{82AF48C9-7DC6-4A7C-A295-D84AEF0D4BB2}" destId="{C9B71708-6D2C-42F2-AA56-D51855B6FA6A}" srcOrd="2" destOrd="0" presId="urn:microsoft.com/office/officeart/2008/layout/LinedList"/>
    <dgm:cxn modelId="{87C61EE4-3750-42D4-9F58-3C99C3CB55E6}" type="presParOf" srcId="{372F2071-0590-49C8-8DB3-AC4469FA6D8E}" destId="{AA6CC308-8A4F-4654-964D-8EAC30A17B04}" srcOrd="5" destOrd="0" presId="urn:microsoft.com/office/officeart/2008/layout/LinedList"/>
    <dgm:cxn modelId="{C8825AE6-97A7-49EA-B91F-E053B3280B1C}" type="presParOf" srcId="{372F2071-0590-49C8-8DB3-AC4469FA6D8E}" destId="{3B584D1C-BF65-497E-8EFD-A9DAF0D383B9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AEF476-5661-4D26-8CE1-487E9F39C369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6E206BB-A162-40E1-829C-8F55A5041530}">
      <dgm:prSet custT="1"/>
      <dgm:spPr/>
      <dgm:t>
        <a:bodyPr/>
        <a:lstStyle/>
        <a:p>
          <a:r>
            <a:rPr lang="en-US" sz="2000" b="1" dirty="0"/>
            <a:t>Metrics Used:</a:t>
          </a:r>
          <a:endParaRPr lang="en-US" sz="2000" dirty="0"/>
        </a:p>
      </dgm:t>
    </dgm:pt>
    <dgm:pt modelId="{7375A932-EE87-48D3-BC94-5B2766057338}" type="parTrans" cxnId="{8F1B9063-1115-4616-B5FE-B1E8B6C04AFA}">
      <dgm:prSet/>
      <dgm:spPr/>
      <dgm:t>
        <a:bodyPr/>
        <a:lstStyle/>
        <a:p>
          <a:endParaRPr lang="en-US"/>
        </a:p>
      </dgm:t>
    </dgm:pt>
    <dgm:pt modelId="{D2EBDCE2-6ABB-4381-8358-EB9789640427}" type="sibTrans" cxnId="{8F1B9063-1115-4616-B5FE-B1E8B6C04AFA}">
      <dgm:prSet/>
      <dgm:spPr/>
      <dgm:t>
        <a:bodyPr/>
        <a:lstStyle/>
        <a:p>
          <a:endParaRPr lang="en-US"/>
        </a:p>
      </dgm:t>
    </dgm:pt>
    <dgm:pt modelId="{5C368AEA-6D1F-4929-BA82-E7F9C8DE67B7}">
      <dgm:prSet/>
      <dgm:spPr/>
      <dgm:t>
        <a:bodyPr/>
        <a:lstStyle/>
        <a:p>
          <a:r>
            <a:rPr lang="en-US" dirty="0"/>
            <a:t>Mean Squared Error (MSE)</a:t>
          </a:r>
        </a:p>
      </dgm:t>
    </dgm:pt>
    <dgm:pt modelId="{6F9F2502-2F32-4040-A0EE-51E2131B0092}" type="parTrans" cxnId="{93EAE508-0A02-4BD6-BE5D-6CB69531D2CE}">
      <dgm:prSet/>
      <dgm:spPr/>
      <dgm:t>
        <a:bodyPr/>
        <a:lstStyle/>
        <a:p>
          <a:endParaRPr lang="en-US"/>
        </a:p>
      </dgm:t>
    </dgm:pt>
    <dgm:pt modelId="{B92F55F4-3D3B-4602-B980-54F33B79B906}" type="sibTrans" cxnId="{93EAE508-0A02-4BD6-BE5D-6CB69531D2CE}">
      <dgm:prSet/>
      <dgm:spPr/>
      <dgm:t>
        <a:bodyPr/>
        <a:lstStyle/>
        <a:p>
          <a:endParaRPr lang="en-US"/>
        </a:p>
      </dgm:t>
    </dgm:pt>
    <dgm:pt modelId="{0977B7B2-A4CD-4C01-9525-E368B4E7145A}">
      <dgm:prSet/>
      <dgm:spPr/>
      <dgm:t>
        <a:bodyPr/>
        <a:lstStyle/>
        <a:p>
          <a:r>
            <a:rPr lang="en-US" dirty="0"/>
            <a:t>Mean Absolute Error (MAE)</a:t>
          </a:r>
        </a:p>
      </dgm:t>
    </dgm:pt>
    <dgm:pt modelId="{60E2649D-6CD5-456F-A731-ADD0A36BED31}" type="parTrans" cxnId="{00C6712E-88AD-467F-9574-8B0836202FFA}">
      <dgm:prSet/>
      <dgm:spPr/>
      <dgm:t>
        <a:bodyPr/>
        <a:lstStyle/>
        <a:p>
          <a:endParaRPr lang="en-US"/>
        </a:p>
      </dgm:t>
    </dgm:pt>
    <dgm:pt modelId="{BCA533A3-4650-4A56-9777-2C2B30CF1249}" type="sibTrans" cxnId="{00C6712E-88AD-467F-9574-8B0836202FFA}">
      <dgm:prSet/>
      <dgm:spPr/>
      <dgm:t>
        <a:bodyPr/>
        <a:lstStyle/>
        <a:p>
          <a:endParaRPr lang="en-US"/>
        </a:p>
      </dgm:t>
    </dgm:pt>
    <dgm:pt modelId="{0932AACA-D885-4AC1-AB35-CFDAEA45796B}">
      <dgm:prSet/>
      <dgm:spPr/>
      <dgm:t>
        <a:bodyPr/>
        <a:lstStyle/>
        <a:p>
          <a:r>
            <a:rPr lang="en-US" dirty="0"/>
            <a:t>R-squared (R²)</a:t>
          </a:r>
        </a:p>
      </dgm:t>
    </dgm:pt>
    <dgm:pt modelId="{3BF3A09A-57FE-4721-BF57-164A61DAD9A7}" type="parTrans" cxnId="{41A7D144-7402-4DB4-ABF5-C4A5CE28C5BA}">
      <dgm:prSet/>
      <dgm:spPr/>
      <dgm:t>
        <a:bodyPr/>
        <a:lstStyle/>
        <a:p>
          <a:endParaRPr lang="en-US"/>
        </a:p>
      </dgm:t>
    </dgm:pt>
    <dgm:pt modelId="{185EE95B-E096-47EB-8250-62AB241DBE22}" type="sibTrans" cxnId="{41A7D144-7402-4DB4-ABF5-C4A5CE28C5BA}">
      <dgm:prSet/>
      <dgm:spPr/>
      <dgm:t>
        <a:bodyPr/>
        <a:lstStyle/>
        <a:p>
          <a:endParaRPr lang="en-US"/>
        </a:p>
      </dgm:t>
    </dgm:pt>
    <dgm:pt modelId="{D46F58B6-F905-470C-A91A-407BD0CF806B}" type="pres">
      <dgm:prSet presAssocID="{0BAEF476-5661-4D26-8CE1-487E9F39C369}" presName="Name0" presStyleCnt="0">
        <dgm:presLayoutVars>
          <dgm:dir/>
          <dgm:resizeHandles val="exact"/>
        </dgm:presLayoutVars>
      </dgm:prSet>
      <dgm:spPr/>
    </dgm:pt>
    <dgm:pt modelId="{05B3F910-D1C3-4D79-A90B-B0F413C590FA}" type="pres">
      <dgm:prSet presAssocID="{C6E206BB-A162-40E1-829C-8F55A5041530}" presName="node" presStyleLbl="node1" presStyleIdx="0" presStyleCnt="4">
        <dgm:presLayoutVars>
          <dgm:bulletEnabled val="1"/>
        </dgm:presLayoutVars>
      </dgm:prSet>
      <dgm:spPr/>
    </dgm:pt>
    <dgm:pt modelId="{A6A845BF-4D90-4D12-90AD-14D707F071E1}" type="pres">
      <dgm:prSet presAssocID="{D2EBDCE2-6ABB-4381-8358-EB9789640427}" presName="sibTrans" presStyleLbl="sibTrans1D1" presStyleIdx="0" presStyleCnt="3"/>
      <dgm:spPr/>
    </dgm:pt>
    <dgm:pt modelId="{745DE94E-63FC-43EC-A3D0-90459EA8CA82}" type="pres">
      <dgm:prSet presAssocID="{D2EBDCE2-6ABB-4381-8358-EB9789640427}" presName="connectorText" presStyleLbl="sibTrans1D1" presStyleIdx="0" presStyleCnt="3"/>
      <dgm:spPr/>
    </dgm:pt>
    <dgm:pt modelId="{7BBBF1AA-2E2C-483C-A933-F884B4E5C23E}" type="pres">
      <dgm:prSet presAssocID="{5C368AEA-6D1F-4929-BA82-E7F9C8DE67B7}" presName="node" presStyleLbl="node1" presStyleIdx="1" presStyleCnt="4">
        <dgm:presLayoutVars>
          <dgm:bulletEnabled val="1"/>
        </dgm:presLayoutVars>
      </dgm:prSet>
      <dgm:spPr/>
    </dgm:pt>
    <dgm:pt modelId="{79CE531F-1614-49D3-8E44-2B2C6D173294}" type="pres">
      <dgm:prSet presAssocID="{B92F55F4-3D3B-4602-B980-54F33B79B906}" presName="sibTrans" presStyleLbl="sibTrans1D1" presStyleIdx="1" presStyleCnt="3"/>
      <dgm:spPr/>
    </dgm:pt>
    <dgm:pt modelId="{2A329729-ADAC-492D-87E4-20679F0E6152}" type="pres">
      <dgm:prSet presAssocID="{B92F55F4-3D3B-4602-B980-54F33B79B906}" presName="connectorText" presStyleLbl="sibTrans1D1" presStyleIdx="1" presStyleCnt="3"/>
      <dgm:spPr/>
    </dgm:pt>
    <dgm:pt modelId="{AF9D719A-60CA-4422-82F0-0EA74BC5B907}" type="pres">
      <dgm:prSet presAssocID="{0977B7B2-A4CD-4C01-9525-E368B4E7145A}" presName="node" presStyleLbl="node1" presStyleIdx="2" presStyleCnt="4">
        <dgm:presLayoutVars>
          <dgm:bulletEnabled val="1"/>
        </dgm:presLayoutVars>
      </dgm:prSet>
      <dgm:spPr/>
    </dgm:pt>
    <dgm:pt modelId="{1FF0A3DC-6645-4DDC-8111-1523A25A492B}" type="pres">
      <dgm:prSet presAssocID="{BCA533A3-4650-4A56-9777-2C2B30CF1249}" presName="sibTrans" presStyleLbl="sibTrans1D1" presStyleIdx="2" presStyleCnt="3"/>
      <dgm:spPr/>
    </dgm:pt>
    <dgm:pt modelId="{AD2EF8F8-CCE6-4B01-A4A4-D4B36F75700C}" type="pres">
      <dgm:prSet presAssocID="{BCA533A3-4650-4A56-9777-2C2B30CF1249}" presName="connectorText" presStyleLbl="sibTrans1D1" presStyleIdx="2" presStyleCnt="3"/>
      <dgm:spPr/>
    </dgm:pt>
    <dgm:pt modelId="{2C3B971F-AC35-477A-89EB-37B799D055ED}" type="pres">
      <dgm:prSet presAssocID="{0932AACA-D885-4AC1-AB35-CFDAEA45796B}" presName="node" presStyleLbl="node1" presStyleIdx="3" presStyleCnt="4">
        <dgm:presLayoutVars>
          <dgm:bulletEnabled val="1"/>
        </dgm:presLayoutVars>
      </dgm:prSet>
      <dgm:spPr/>
    </dgm:pt>
  </dgm:ptLst>
  <dgm:cxnLst>
    <dgm:cxn modelId="{397CD706-A273-44AB-8488-64BF43805BE9}" type="presOf" srcId="{0BAEF476-5661-4D26-8CE1-487E9F39C369}" destId="{D46F58B6-F905-470C-A91A-407BD0CF806B}" srcOrd="0" destOrd="0" presId="urn:microsoft.com/office/officeart/2016/7/layout/RepeatingBendingProcessNew"/>
    <dgm:cxn modelId="{93EAE508-0A02-4BD6-BE5D-6CB69531D2CE}" srcId="{0BAEF476-5661-4D26-8CE1-487E9F39C369}" destId="{5C368AEA-6D1F-4929-BA82-E7F9C8DE67B7}" srcOrd="1" destOrd="0" parTransId="{6F9F2502-2F32-4040-A0EE-51E2131B0092}" sibTransId="{B92F55F4-3D3B-4602-B980-54F33B79B906}"/>
    <dgm:cxn modelId="{CB004E22-F6C2-4BFF-A5EE-1762FBC0781A}" type="presOf" srcId="{5C368AEA-6D1F-4929-BA82-E7F9C8DE67B7}" destId="{7BBBF1AA-2E2C-483C-A933-F884B4E5C23E}" srcOrd="0" destOrd="0" presId="urn:microsoft.com/office/officeart/2016/7/layout/RepeatingBendingProcessNew"/>
    <dgm:cxn modelId="{00C6712E-88AD-467F-9574-8B0836202FFA}" srcId="{0BAEF476-5661-4D26-8CE1-487E9F39C369}" destId="{0977B7B2-A4CD-4C01-9525-E368B4E7145A}" srcOrd="2" destOrd="0" parTransId="{60E2649D-6CD5-456F-A731-ADD0A36BED31}" sibTransId="{BCA533A3-4650-4A56-9777-2C2B30CF1249}"/>
    <dgm:cxn modelId="{D9DBE133-743D-4577-82E3-0F6F24073F24}" type="presOf" srcId="{BCA533A3-4650-4A56-9777-2C2B30CF1249}" destId="{1FF0A3DC-6645-4DDC-8111-1523A25A492B}" srcOrd="0" destOrd="0" presId="urn:microsoft.com/office/officeart/2016/7/layout/RepeatingBendingProcessNew"/>
    <dgm:cxn modelId="{8F1B9063-1115-4616-B5FE-B1E8B6C04AFA}" srcId="{0BAEF476-5661-4D26-8CE1-487E9F39C369}" destId="{C6E206BB-A162-40E1-829C-8F55A5041530}" srcOrd="0" destOrd="0" parTransId="{7375A932-EE87-48D3-BC94-5B2766057338}" sibTransId="{D2EBDCE2-6ABB-4381-8358-EB9789640427}"/>
    <dgm:cxn modelId="{41A7D144-7402-4DB4-ABF5-C4A5CE28C5BA}" srcId="{0BAEF476-5661-4D26-8CE1-487E9F39C369}" destId="{0932AACA-D885-4AC1-AB35-CFDAEA45796B}" srcOrd="3" destOrd="0" parTransId="{3BF3A09A-57FE-4721-BF57-164A61DAD9A7}" sibTransId="{185EE95B-E096-47EB-8250-62AB241DBE22}"/>
    <dgm:cxn modelId="{52AFF065-138B-4E3C-A4DA-78EE973D375C}" type="presOf" srcId="{0977B7B2-A4CD-4C01-9525-E368B4E7145A}" destId="{AF9D719A-60CA-4422-82F0-0EA74BC5B907}" srcOrd="0" destOrd="0" presId="urn:microsoft.com/office/officeart/2016/7/layout/RepeatingBendingProcessNew"/>
    <dgm:cxn modelId="{117A8A48-4D01-4B32-B3C6-C0D194B70EC2}" type="presOf" srcId="{D2EBDCE2-6ABB-4381-8358-EB9789640427}" destId="{A6A845BF-4D90-4D12-90AD-14D707F071E1}" srcOrd="0" destOrd="0" presId="urn:microsoft.com/office/officeart/2016/7/layout/RepeatingBendingProcessNew"/>
    <dgm:cxn modelId="{4551574D-6623-440E-AF1A-FCF28C6305DD}" type="presOf" srcId="{0932AACA-D885-4AC1-AB35-CFDAEA45796B}" destId="{2C3B971F-AC35-477A-89EB-37B799D055ED}" srcOrd="0" destOrd="0" presId="urn:microsoft.com/office/officeart/2016/7/layout/RepeatingBendingProcessNew"/>
    <dgm:cxn modelId="{BEE79095-CA0A-4BF2-BCED-D928C6048FAA}" type="presOf" srcId="{B92F55F4-3D3B-4602-B980-54F33B79B906}" destId="{79CE531F-1614-49D3-8E44-2B2C6D173294}" srcOrd="0" destOrd="0" presId="urn:microsoft.com/office/officeart/2016/7/layout/RepeatingBendingProcessNew"/>
    <dgm:cxn modelId="{5866AFA0-47B1-4F63-BAC9-6671E30B98DE}" type="presOf" srcId="{B92F55F4-3D3B-4602-B980-54F33B79B906}" destId="{2A329729-ADAC-492D-87E4-20679F0E6152}" srcOrd="1" destOrd="0" presId="urn:microsoft.com/office/officeart/2016/7/layout/RepeatingBendingProcessNew"/>
    <dgm:cxn modelId="{78429DA1-F0C4-44C9-9B32-B28585DF5F48}" type="presOf" srcId="{D2EBDCE2-6ABB-4381-8358-EB9789640427}" destId="{745DE94E-63FC-43EC-A3D0-90459EA8CA82}" srcOrd="1" destOrd="0" presId="urn:microsoft.com/office/officeart/2016/7/layout/RepeatingBendingProcessNew"/>
    <dgm:cxn modelId="{FC7923CC-273B-4E6D-ADC9-1395F3A70F63}" type="presOf" srcId="{C6E206BB-A162-40E1-829C-8F55A5041530}" destId="{05B3F910-D1C3-4D79-A90B-B0F413C590FA}" srcOrd="0" destOrd="0" presId="urn:microsoft.com/office/officeart/2016/7/layout/RepeatingBendingProcessNew"/>
    <dgm:cxn modelId="{B2B01FE6-3AF3-4EB9-99BD-2289D1EC07C1}" type="presOf" srcId="{BCA533A3-4650-4A56-9777-2C2B30CF1249}" destId="{AD2EF8F8-CCE6-4B01-A4A4-D4B36F75700C}" srcOrd="1" destOrd="0" presId="urn:microsoft.com/office/officeart/2016/7/layout/RepeatingBendingProcessNew"/>
    <dgm:cxn modelId="{8BEF91C1-88C2-466F-A708-312E6688A070}" type="presParOf" srcId="{D46F58B6-F905-470C-A91A-407BD0CF806B}" destId="{05B3F910-D1C3-4D79-A90B-B0F413C590FA}" srcOrd="0" destOrd="0" presId="urn:microsoft.com/office/officeart/2016/7/layout/RepeatingBendingProcessNew"/>
    <dgm:cxn modelId="{6F2DB718-AF36-4815-B3A0-C249DB3C19D2}" type="presParOf" srcId="{D46F58B6-F905-470C-A91A-407BD0CF806B}" destId="{A6A845BF-4D90-4D12-90AD-14D707F071E1}" srcOrd="1" destOrd="0" presId="urn:microsoft.com/office/officeart/2016/7/layout/RepeatingBendingProcessNew"/>
    <dgm:cxn modelId="{0455A58D-9940-4272-890A-525AC153F6EE}" type="presParOf" srcId="{A6A845BF-4D90-4D12-90AD-14D707F071E1}" destId="{745DE94E-63FC-43EC-A3D0-90459EA8CA82}" srcOrd="0" destOrd="0" presId="urn:microsoft.com/office/officeart/2016/7/layout/RepeatingBendingProcessNew"/>
    <dgm:cxn modelId="{EACC5DB7-1081-4865-B32D-C88670700A47}" type="presParOf" srcId="{D46F58B6-F905-470C-A91A-407BD0CF806B}" destId="{7BBBF1AA-2E2C-483C-A933-F884B4E5C23E}" srcOrd="2" destOrd="0" presId="urn:microsoft.com/office/officeart/2016/7/layout/RepeatingBendingProcessNew"/>
    <dgm:cxn modelId="{E88BB379-2E13-420E-B358-D9B3B147A07B}" type="presParOf" srcId="{D46F58B6-F905-470C-A91A-407BD0CF806B}" destId="{79CE531F-1614-49D3-8E44-2B2C6D173294}" srcOrd="3" destOrd="0" presId="urn:microsoft.com/office/officeart/2016/7/layout/RepeatingBendingProcessNew"/>
    <dgm:cxn modelId="{0834E38B-9D2C-4A7C-8A73-F3348FCA771B}" type="presParOf" srcId="{79CE531F-1614-49D3-8E44-2B2C6D173294}" destId="{2A329729-ADAC-492D-87E4-20679F0E6152}" srcOrd="0" destOrd="0" presId="urn:microsoft.com/office/officeart/2016/7/layout/RepeatingBendingProcessNew"/>
    <dgm:cxn modelId="{FB5210EE-2C6C-4CE9-8D54-23D0F195A565}" type="presParOf" srcId="{D46F58B6-F905-470C-A91A-407BD0CF806B}" destId="{AF9D719A-60CA-4422-82F0-0EA74BC5B907}" srcOrd="4" destOrd="0" presId="urn:microsoft.com/office/officeart/2016/7/layout/RepeatingBendingProcessNew"/>
    <dgm:cxn modelId="{81CA712F-6C5E-4446-B7AD-2CD66BE2B6DD}" type="presParOf" srcId="{D46F58B6-F905-470C-A91A-407BD0CF806B}" destId="{1FF0A3DC-6645-4DDC-8111-1523A25A492B}" srcOrd="5" destOrd="0" presId="urn:microsoft.com/office/officeart/2016/7/layout/RepeatingBendingProcessNew"/>
    <dgm:cxn modelId="{8980B1C6-3F31-4219-A962-1C147BCA7272}" type="presParOf" srcId="{1FF0A3DC-6645-4DDC-8111-1523A25A492B}" destId="{AD2EF8F8-CCE6-4B01-A4A4-D4B36F75700C}" srcOrd="0" destOrd="0" presId="urn:microsoft.com/office/officeart/2016/7/layout/RepeatingBendingProcessNew"/>
    <dgm:cxn modelId="{3E16695D-B37E-45B1-B01D-650606DCF697}" type="presParOf" srcId="{D46F58B6-F905-470C-A91A-407BD0CF806B}" destId="{2C3B971F-AC35-477A-89EB-37B799D055ED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E1A4A6-6361-4AA2-91A5-C966EF7044C6}">
      <dsp:nvSpPr>
        <dsp:cNvPr id="0" name=""/>
        <dsp:cNvSpPr/>
      </dsp:nvSpPr>
      <dsp:spPr>
        <a:xfrm>
          <a:off x="0" y="1950"/>
          <a:ext cx="519621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AA132-2F8D-4516-9B5A-EB54A4565D6D}">
      <dsp:nvSpPr>
        <dsp:cNvPr id="0" name=""/>
        <dsp:cNvSpPr/>
      </dsp:nvSpPr>
      <dsp:spPr>
        <a:xfrm>
          <a:off x="0" y="1950"/>
          <a:ext cx="1642574" cy="3990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Variables Included:</a:t>
          </a:r>
        </a:p>
      </dsp:txBody>
      <dsp:txXfrm>
        <a:off x="0" y="1950"/>
        <a:ext cx="1642574" cy="3990364"/>
      </dsp:txXfrm>
    </dsp:sp>
    <dsp:sp modelId="{22205F5C-9165-40B8-A9B2-A25F9A0E041C}">
      <dsp:nvSpPr>
        <dsp:cNvPr id="0" name=""/>
        <dsp:cNvSpPr/>
      </dsp:nvSpPr>
      <dsp:spPr>
        <a:xfrm>
          <a:off x="1709100" y="22944"/>
          <a:ext cx="3481514" cy="419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Inflation Rate</a:t>
          </a:r>
        </a:p>
      </dsp:txBody>
      <dsp:txXfrm>
        <a:off x="1709100" y="22944"/>
        <a:ext cx="3481514" cy="419884"/>
      </dsp:txXfrm>
    </dsp:sp>
    <dsp:sp modelId="{33199996-D89F-4853-9974-58AEB27FC4AD}">
      <dsp:nvSpPr>
        <dsp:cNvPr id="0" name=""/>
        <dsp:cNvSpPr/>
      </dsp:nvSpPr>
      <dsp:spPr>
        <a:xfrm>
          <a:off x="1642574" y="442829"/>
          <a:ext cx="35480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313F8F-2DB5-4FFF-890E-CE31A78248A0}">
      <dsp:nvSpPr>
        <dsp:cNvPr id="0" name=""/>
        <dsp:cNvSpPr/>
      </dsp:nvSpPr>
      <dsp:spPr>
        <a:xfrm>
          <a:off x="1709100" y="463823"/>
          <a:ext cx="3481514" cy="419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alibri"/>
            </a:rPr>
            <a:t>US Dollar Selling rate</a:t>
          </a:r>
          <a:endParaRPr lang="en-US" sz="2200" kern="1200" dirty="0"/>
        </a:p>
      </dsp:txBody>
      <dsp:txXfrm>
        <a:off x="1709100" y="463823"/>
        <a:ext cx="3481514" cy="419884"/>
      </dsp:txXfrm>
    </dsp:sp>
    <dsp:sp modelId="{7F5ED483-2DF3-4FD9-AD56-0A24396CCCC0}">
      <dsp:nvSpPr>
        <dsp:cNvPr id="0" name=""/>
        <dsp:cNvSpPr/>
      </dsp:nvSpPr>
      <dsp:spPr>
        <a:xfrm>
          <a:off x="1642574" y="883707"/>
          <a:ext cx="35480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54E987-AE24-4042-B1AB-07C195B2C9BC}">
      <dsp:nvSpPr>
        <dsp:cNvPr id="0" name=""/>
        <dsp:cNvSpPr/>
      </dsp:nvSpPr>
      <dsp:spPr>
        <a:xfrm>
          <a:off x="1709100" y="904702"/>
          <a:ext cx="3481514" cy="419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000000"/>
              </a:solidFill>
              <a:latin typeface="Calibri"/>
            </a:rPr>
            <a:t>US Dollar Buying rate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1709100" y="904702"/>
        <a:ext cx="3481514" cy="419884"/>
      </dsp:txXfrm>
    </dsp:sp>
    <dsp:sp modelId="{E6A09FB3-F5F7-4571-8286-DFAD1A5CBFF8}">
      <dsp:nvSpPr>
        <dsp:cNvPr id="0" name=""/>
        <dsp:cNvSpPr/>
      </dsp:nvSpPr>
      <dsp:spPr>
        <a:xfrm>
          <a:off x="1642574" y="1324586"/>
          <a:ext cx="35480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2A2ABB-6790-4759-8785-EA57CECB3C65}">
      <dsp:nvSpPr>
        <dsp:cNvPr id="0" name=""/>
        <dsp:cNvSpPr/>
      </dsp:nvSpPr>
      <dsp:spPr>
        <a:xfrm>
          <a:off x="1709100" y="1345580"/>
          <a:ext cx="3481514" cy="419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CPI_Food</a:t>
          </a:r>
          <a:endParaRPr lang="en-US" sz="2200" kern="1200" dirty="0"/>
        </a:p>
      </dsp:txBody>
      <dsp:txXfrm>
        <a:off x="1709100" y="1345580"/>
        <a:ext cx="3481514" cy="419884"/>
      </dsp:txXfrm>
    </dsp:sp>
    <dsp:sp modelId="{D19571A0-F548-4657-9D2F-3AAD04710F24}">
      <dsp:nvSpPr>
        <dsp:cNvPr id="0" name=""/>
        <dsp:cNvSpPr/>
      </dsp:nvSpPr>
      <dsp:spPr>
        <a:xfrm>
          <a:off x="1642574" y="1765465"/>
          <a:ext cx="35480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8B32AC-9AD2-4A4B-B7F0-0FD827F1C164}">
      <dsp:nvSpPr>
        <dsp:cNvPr id="0" name=""/>
        <dsp:cNvSpPr/>
      </dsp:nvSpPr>
      <dsp:spPr>
        <a:xfrm>
          <a:off x="1709100" y="1786459"/>
          <a:ext cx="3481514" cy="419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CPI_Energy</a:t>
          </a:r>
          <a:endParaRPr lang="en-US" sz="2200" kern="1200" dirty="0"/>
        </a:p>
      </dsp:txBody>
      <dsp:txXfrm>
        <a:off x="1709100" y="1786459"/>
        <a:ext cx="3481514" cy="419884"/>
      </dsp:txXfrm>
    </dsp:sp>
    <dsp:sp modelId="{A6A96DD3-CA53-4E34-B4FD-C0838257687A}">
      <dsp:nvSpPr>
        <dsp:cNvPr id="0" name=""/>
        <dsp:cNvSpPr/>
      </dsp:nvSpPr>
      <dsp:spPr>
        <a:xfrm>
          <a:off x="1642574" y="2206344"/>
          <a:ext cx="35480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D740F1-5D07-4705-A1B2-01D0E801A2A9}">
      <dsp:nvSpPr>
        <dsp:cNvPr id="0" name=""/>
        <dsp:cNvSpPr/>
      </dsp:nvSpPr>
      <dsp:spPr>
        <a:xfrm>
          <a:off x="1709100" y="2227338"/>
          <a:ext cx="3481514" cy="419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CPI_Health</a:t>
          </a:r>
          <a:endParaRPr lang="en-US" sz="2200" kern="1200" dirty="0"/>
        </a:p>
      </dsp:txBody>
      <dsp:txXfrm>
        <a:off x="1709100" y="2227338"/>
        <a:ext cx="3481514" cy="419884"/>
      </dsp:txXfrm>
    </dsp:sp>
    <dsp:sp modelId="{EC33200B-C557-4DD7-86BC-A697236600AB}">
      <dsp:nvSpPr>
        <dsp:cNvPr id="0" name=""/>
        <dsp:cNvSpPr/>
      </dsp:nvSpPr>
      <dsp:spPr>
        <a:xfrm>
          <a:off x="1642574" y="2647222"/>
          <a:ext cx="35480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C3FE10-F8A1-4468-B8E9-1E1CF951DDF4}">
      <dsp:nvSpPr>
        <dsp:cNvPr id="0" name=""/>
        <dsp:cNvSpPr/>
      </dsp:nvSpPr>
      <dsp:spPr>
        <a:xfrm>
          <a:off x="1709100" y="2668217"/>
          <a:ext cx="3481514" cy="419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CPI_Transport</a:t>
          </a:r>
          <a:endParaRPr lang="en-US" sz="2200" kern="1200" dirty="0"/>
        </a:p>
      </dsp:txBody>
      <dsp:txXfrm>
        <a:off x="1709100" y="2668217"/>
        <a:ext cx="3481514" cy="419884"/>
      </dsp:txXfrm>
    </dsp:sp>
    <dsp:sp modelId="{5C1CC8F6-A253-462F-A41E-7770C16852C3}">
      <dsp:nvSpPr>
        <dsp:cNvPr id="0" name=""/>
        <dsp:cNvSpPr/>
      </dsp:nvSpPr>
      <dsp:spPr>
        <a:xfrm>
          <a:off x="1642574" y="3088101"/>
          <a:ext cx="35480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7016B3-1026-4AFB-866E-6995D278B1A4}">
      <dsp:nvSpPr>
        <dsp:cNvPr id="0" name=""/>
        <dsp:cNvSpPr/>
      </dsp:nvSpPr>
      <dsp:spPr>
        <a:xfrm>
          <a:off x="1709100" y="3109095"/>
          <a:ext cx="3481514" cy="419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CPI_Communication</a:t>
          </a:r>
          <a:endParaRPr lang="en-US" sz="2200" kern="1200" dirty="0"/>
        </a:p>
      </dsp:txBody>
      <dsp:txXfrm>
        <a:off x="1709100" y="3109095"/>
        <a:ext cx="3481514" cy="419884"/>
      </dsp:txXfrm>
    </dsp:sp>
    <dsp:sp modelId="{224BF24D-C722-4C6E-9148-7DB4015B6BAA}">
      <dsp:nvSpPr>
        <dsp:cNvPr id="0" name=""/>
        <dsp:cNvSpPr/>
      </dsp:nvSpPr>
      <dsp:spPr>
        <a:xfrm>
          <a:off x="1642574" y="3528980"/>
          <a:ext cx="35480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6C7E19-67CA-4D91-926A-65BFC93BDF72}">
      <dsp:nvSpPr>
        <dsp:cNvPr id="0" name=""/>
        <dsp:cNvSpPr/>
      </dsp:nvSpPr>
      <dsp:spPr>
        <a:xfrm>
          <a:off x="1709100" y="3549974"/>
          <a:ext cx="3481514" cy="419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CPI_Education</a:t>
          </a:r>
          <a:endParaRPr lang="en-US" sz="2200" kern="1200" dirty="0"/>
        </a:p>
      </dsp:txBody>
      <dsp:txXfrm>
        <a:off x="1709100" y="3549974"/>
        <a:ext cx="3481514" cy="419884"/>
      </dsp:txXfrm>
    </dsp:sp>
    <dsp:sp modelId="{AA6CC308-8A4F-4654-964D-8EAC30A17B04}">
      <dsp:nvSpPr>
        <dsp:cNvPr id="0" name=""/>
        <dsp:cNvSpPr/>
      </dsp:nvSpPr>
      <dsp:spPr>
        <a:xfrm>
          <a:off x="1642574" y="3969859"/>
          <a:ext cx="35480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E1A4A6-6361-4AA2-91A5-C966EF7044C6}">
      <dsp:nvSpPr>
        <dsp:cNvPr id="0" name=""/>
        <dsp:cNvSpPr/>
      </dsp:nvSpPr>
      <dsp:spPr>
        <a:xfrm>
          <a:off x="0" y="0"/>
          <a:ext cx="605216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AA132-2F8D-4516-9B5A-EB54A4565D6D}">
      <dsp:nvSpPr>
        <dsp:cNvPr id="0" name=""/>
        <dsp:cNvSpPr/>
      </dsp:nvSpPr>
      <dsp:spPr>
        <a:xfrm>
          <a:off x="0" y="0"/>
          <a:ext cx="1577811" cy="1060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Data Source:</a:t>
          </a:r>
        </a:p>
      </dsp:txBody>
      <dsp:txXfrm>
        <a:off x="0" y="0"/>
        <a:ext cx="1577811" cy="1060174"/>
      </dsp:txXfrm>
    </dsp:sp>
    <dsp:sp modelId="{837016B3-1026-4AFB-866E-6995D278B1A4}">
      <dsp:nvSpPr>
        <dsp:cNvPr id="0" name=""/>
        <dsp:cNvSpPr/>
      </dsp:nvSpPr>
      <dsp:spPr>
        <a:xfrm>
          <a:off x="1661590" y="24640"/>
          <a:ext cx="4384422" cy="492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Central Bank of Nigeria</a:t>
          </a:r>
        </a:p>
      </dsp:txBody>
      <dsp:txXfrm>
        <a:off x="1661590" y="24640"/>
        <a:ext cx="4384422" cy="492815"/>
      </dsp:txXfrm>
    </dsp:sp>
    <dsp:sp modelId="{224BF24D-C722-4C6E-9148-7DB4015B6BAA}">
      <dsp:nvSpPr>
        <dsp:cNvPr id="0" name=""/>
        <dsp:cNvSpPr/>
      </dsp:nvSpPr>
      <dsp:spPr>
        <a:xfrm>
          <a:off x="1577811" y="517456"/>
          <a:ext cx="44682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6C7E19-67CA-4D91-926A-65BFC93BDF72}">
      <dsp:nvSpPr>
        <dsp:cNvPr id="0" name=""/>
        <dsp:cNvSpPr/>
      </dsp:nvSpPr>
      <dsp:spPr>
        <a:xfrm>
          <a:off x="1661590" y="542096"/>
          <a:ext cx="4384422" cy="492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National Bureau of Statistics</a:t>
          </a:r>
        </a:p>
      </dsp:txBody>
      <dsp:txXfrm>
        <a:off x="1661590" y="542096"/>
        <a:ext cx="4384422" cy="492815"/>
      </dsp:txXfrm>
    </dsp:sp>
    <dsp:sp modelId="{AA6CC308-8A4F-4654-964D-8EAC30A17B04}">
      <dsp:nvSpPr>
        <dsp:cNvPr id="0" name=""/>
        <dsp:cNvSpPr/>
      </dsp:nvSpPr>
      <dsp:spPr>
        <a:xfrm>
          <a:off x="1577811" y="1034912"/>
          <a:ext cx="44682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A845BF-4D90-4D12-90AD-14D707F071E1}">
      <dsp:nvSpPr>
        <dsp:cNvPr id="0" name=""/>
        <dsp:cNvSpPr/>
      </dsp:nvSpPr>
      <dsp:spPr>
        <a:xfrm>
          <a:off x="2614427" y="1146593"/>
          <a:ext cx="5708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0850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84816" y="1189305"/>
        <a:ext cx="30072" cy="6014"/>
      </dsp:txXfrm>
    </dsp:sp>
    <dsp:sp modelId="{05B3F910-D1C3-4D79-A90B-B0F413C590FA}">
      <dsp:nvSpPr>
        <dsp:cNvPr id="0" name=""/>
        <dsp:cNvSpPr/>
      </dsp:nvSpPr>
      <dsp:spPr>
        <a:xfrm>
          <a:off x="1224" y="407812"/>
          <a:ext cx="2615002" cy="156900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137" tIns="134503" rIns="128137" bIns="13450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Metrics Used:</a:t>
          </a:r>
          <a:endParaRPr lang="en-US" sz="2000" kern="1200" dirty="0"/>
        </a:p>
      </dsp:txBody>
      <dsp:txXfrm>
        <a:off x="1224" y="407812"/>
        <a:ext cx="2615002" cy="1569001"/>
      </dsp:txXfrm>
    </dsp:sp>
    <dsp:sp modelId="{79CE531F-1614-49D3-8E44-2B2C6D173294}">
      <dsp:nvSpPr>
        <dsp:cNvPr id="0" name=""/>
        <dsp:cNvSpPr/>
      </dsp:nvSpPr>
      <dsp:spPr>
        <a:xfrm>
          <a:off x="1308726" y="1975013"/>
          <a:ext cx="3216452" cy="570850"/>
        </a:xfrm>
        <a:custGeom>
          <a:avLst/>
          <a:gdLst/>
          <a:ahLst/>
          <a:cxnLst/>
          <a:rect l="0" t="0" r="0" b="0"/>
          <a:pathLst>
            <a:path>
              <a:moveTo>
                <a:pt x="3216452" y="0"/>
              </a:moveTo>
              <a:lnTo>
                <a:pt x="3216452" y="302525"/>
              </a:lnTo>
              <a:lnTo>
                <a:pt x="0" y="302525"/>
              </a:lnTo>
              <a:lnTo>
                <a:pt x="0" y="570850"/>
              </a:lnTo>
            </a:path>
          </a:pathLst>
        </a:custGeom>
        <a:noFill/>
        <a:ln w="9525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35147" y="2257431"/>
        <a:ext cx="163610" cy="6014"/>
      </dsp:txXfrm>
    </dsp:sp>
    <dsp:sp modelId="{7BBBF1AA-2E2C-483C-A933-F884B4E5C23E}">
      <dsp:nvSpPr>
        <dsp:cNvPr id="0" name=""/>
        <dsp:cNvSpPr/>
      </dsp:nvSpPr>
      <dsp:spPr>
        <a:xfrm>
          <a:off x="3217677" y="407812"/>
          <a:ext cx="2615002" cy="1569001"/>
        </a:xfrm>
        <a:prstGeom prst="rect">
          <a:avLst/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137" tIns="134503" rIns="128137" bIns="134503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Mean Squared Error (MSE)</a:t>
          </a:r>
        </a:p>
      </dsp:txBody>
      <dsp:txXfrm>
        <a:off x="3217677" y="407812"/>
        <a:ext cx="2615002" cy="1569001"/>
      </dsp:txXfrm>
    </dsp:sp>
    <dsp:sp modelId="{1FF0A3DC-6645-4DDC-8111-1523A25A492B}">
      <dsp:nvSpPr>
        <dsp:cNvPr id="0" name=""/>
        <dsp:cNvSpPr/>
      </dsp:nvSpPr>
      <dsp:spPr>
        <a:xfrm>
          <a:off x="2614427" y="3317044"/>
          <a:ext cx="5708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0850" y="45720"/>
              </a:lnTo>
            </a:path>
          </a:pathLst>
        </a:custGeom>
        <a:noFill/>
        <a:ln w="9525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84816" y="3359757"/>
        <a:ext cx="30072" cy="6014"/>
      </dsp:txXfrm>
    </dsp:sp>
    <dsp:sp modelId="{AF9D719A-60CA-4422-82F0-0EA74BC5B907}">
      <dsp:nvSpPr>
        <dsp:cNvPr id="0" name=""/>
        <dsp:cNvSpPr/>
      </dsp:nvSpPr>
      <dsp:spPr>
        <a:xfrm>
          <a:off x="1224" y="2578264"/>
          <a:ext cx="2615002" cy="1569001"/>
        </a:xfrm>
        <a:prstGeom prst="rect">
          <a:avLst/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137" tIns="134503" rIns="128137" bIns="134503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Mean Absolute Error (MAE)</a:t>
          </a:r>
        </a:p>
      </dsp:txBody>
      <dsp:txXfrm>
        <a:off x="1224" y="2578264"/>
        <a:ext cx="2615002" cy="1569001"/>
      </dsp:txXfrm>
    </dsp:sp>
    <dsp:sp modelId="{2C3B971F-AC35-477A-89EB-37B799D055ED}">
      <dsp:nvSpPr>
        <dsp:cNvPr id="0" name=""/>
        <dsp:cNvSpPr/>
      </dsp:nvSpPr>
      <dsp:spPr>
        <a:xfrm>
          <a:off x="3217677" y="2578264"/>
          <a:ext cx="2615002" cy="1569001"/>
        </a:xfrm>
        <a:prstGeom prst="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137" tIns="134503" rIns="128137" bIns="134503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R-squared (R²)</a:t>
          </a:r>
        </a:p>
      </dsp:txBody>
      <dsp:txXfrm>
        <a:off x="3217677" y="2578264"/>
        <a:ext cx="2615002" cy="15690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8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6" name="Rectangle 275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0908" y="3700594"/>
            <a:ext cx="5425781" cy="165576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Understanding the Factors Influencing Inflation and Exploring Predictive Models</a:t>
            </a:r>
          </a:p>
          <a:p>
            <a:pPr algn="l">
              <a:lnSpc>
                <a:spcPct val="9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Presenters: Group 1</a:t>
            </a:r>
          </a:p>
          <a:p>
            <a:pPr algn="l">
              <a:lnSpc>
                <a:spcPct val="9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 30</a:t>
            </a:r>
            <a:r>
              <a:rPr lang="en-US" sz="22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August, 2024</a:t>
            </a:r>
          </a:p>
        </p:txBody>
      </p:sp>
      <p:sp>
        <p:nvSpPr>
          <p:cNvPr id="277" name="Freeform: Shape 276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9" name="Block Arc 278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0" name="Freeform: Shape 279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Freeform: Shape 281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3" name="Arc 282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4" name="Freeform: Shape 28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7635" y="1617784"/>
            <a:ext cx="8004457" cy="2077949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Predicting Inflation in Nigeria: </a:t>
            </a:r>
            <a:r>
              <a:rPr lang="en-US" dirty="0"/>
              <a:t>Leveraging Machine Learning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7F8ECC-7368-F2D8-8D93-18898EADE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000" dirty="0">
                <a:latin typeface="Gill Sans MT"/>
              </a:rPr>
              <a:t>Alternative approach: Bayesian-</a:t>
            </a:r>
            <a:r>
              <a:rPr lang="en-US" sz="3000" dirty="0" err="1">
                <a:latin typeface="Gill Sans MT"/>
              </a:rPr>
              <a:t>XGBoost</a:t>
            </a:r>
            <a:r>
              <a:rPr lang="en-US" sz="3000" dirty="0">
                <a:latin typeface="Gill Sans MT"/>
              </a:rPr>
              <a:t> Hybrid Model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683D40-2A47-CD7A-7ACA-8A6371998892}"/>
              </a:ext>
            </a:extLst>
          </p:cNvPr>
          <p:cNvSpPr txBox="1"/>
          <p:nvPr/>
        </p:nvSpPr>
        <p:spPr>
          <a:xfrm>
            <a:off x="5250106" y="586822"/>
            <a:ext cx="6106742" cy="16459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Gill Sans MT"/>
              </a:rPr>
              <a:t>Objective: To improve predictive ability by capturing trend and noise in data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Gill Sans MT"/>
              </a:rPr>
              <a:t>Observation: Model consistently underestimates the inflation rate</a:t>
            </a:r>
            <a:endParaRPr lang="en-US" dirty="0">
              <a:latin typeface="Gill Sans MT"/>
              <a:ea typeface="Calibri"/>
              <a:cs typeface="Calibri"/>
            </a:endParaRPr>
          </a:p>
        </p:txBody>
      </p:sp>
      <p:pic>
        <p:nvPicPr>
          <p:cNvPr id="3" name="Picture 2" descr="A graph with a line going up&#10;&#10;Description automatically generated">
            <a:extLst>
              <a:ext uri="{FF2B5EF4-FFF2-40B4-BE49-F238E27FC236}">
                <a16:creationId xmlns:a16="http://schemas.microsoft.com/office/drawing/2014/main" id="{D2EADCD0-0989-FB64-01BE-9FAE103F5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3" y="2984470"/>
            <a:ext cx="5838395" cy="3185919"/>
          </a:xfrm>
          <a:prstGeom prst="rect">
            <a:avLst/>
          </a:prstGeom>
        </p:spPr>
      </p:pic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DD2C08D-1D22-358A-E83C-84A6471BDE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1376565"/>
              </p:ext>
            </p:extLst>
          </p:nvPr>
        </p:nvGraphicFramePr>
        <p:xfrm>
          <a:off x="6597569" y="3674962"/>
          <a:ext cx="5125094" cy="1655489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1225162">
                  <a:extLst>
                    <a:ext uri="{9D8B030D-6E8A-4147-A177-3AD203B41FA5}">
                      <a16:colId xmlns:a16="http://schemas.microsoft.com/office/drawing/2014/main" val="1148867059"/>
                    </a:ext>
                  </a:extLst>
                </a:gridCol>
                <a:gridCol w="1262569">
                  <a:extLst>
                    <a:ext uri="{9D8B030D-6E8A-4147-A177-3AD203B41FA5}">
                      <a16:colId xmlns:a16="http://schemas.microsoft.com/office/drawing/2014/main" val="2669855740"/>
                    </a:ext>
                  </a:extLst>
                </a:gridCol>
                <a:gridCol w="1374794">
                  <a:extLst>
                    <a:ext uri="{9D8B030D-6E8A-4147-A177-3AD203B41FA5}">
                      <a16:colId xmlns:a16="http://schemas.microsoft.com/office/drawing/2014/main" val="1961469310"/>
                    </a:ext>
                  </a:extLst>
                </a:gridCol>
                <a:gridCol w="1262569">
                  <a:extLst>
                    <a:ext uri="{9D8B030D-6E8A-4147-A177-3AD203B41FA5}">
                      <a16:colId xmlns:a16="http://schemas.microsoft.com/office/drawing/2014/main" val="1065834632"/>
                    </a:ext>
                  </a:extLst>
                </a:gridCol>
              </a:tblGrid>
              <a:tr h="542387">
                <a:tc>
                  <a:txBody>
                    <a:bodyPr/>
                    <a:lstStyle/>
                    <a:p>
                      <a:r>
                        <a:rPr lang="en-US" sz="1900" b="0" cap="none" spc="0" dirty="0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 marL="158874" marR="138335" marT="122211" marB="12221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b="0" cap="none" spc="0" dirty="0">
                          <a:solidFill>
                            <a:schemeClr val="bg1"/>
                          </a:solidFill>
                        </a:rPr>
                        <a:t>MAE</a:t>
                      </a:r>
                    </a:p>
                  </a:txBody>
                  <a:tcPr marL="158874" marR="138335" marT="122211" marB="12221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cap="none" spc="0" dirty="0">
                          <a:solidFill>
                            <a:schemeClr val="bg1"/>
                          </a:solidFill>
                        </a:rPr>
                        <a:t>MSE</a:t>
                      </a:r>
                    </a:p>
                  </a:txBody>
                  <a:tcPr marL="158874" marR="138335" marT="122211" marB="12221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cap="none" spc="0" dirty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en-US" sz="1900" b="0" cap="none" spc="0" baseline="30000" dirty="0">
                          <a:solidFill>
                            <a:schemeClr val="bg1"/>
                          </a:solidFill>
                        </a:rPr>
                        <a:t>2 </a:t>
                      </a:r>
                      <a:r>
                        <a:rPr lang="en-US" sz="1900" b="0" cap="none" spc="0" baseline="0" dirty="0">
                          <a:solidFill>
                            <a:schemeClr val="bg1"/>
                          </a:solidFill>
                        </a:rPr>
                        <a:t>Score</a:t>
                      </a:r>
                      <a:endParaRPr lang="en-US" sz="1900" b="0" cap="none" spc="0" baseline="0" dirty="0" err="1">
                        <a:solidFill>
                          <a:schemeClr val="bg1"/>
                        </a:solidFill>
                      </a:endParaRPr>
                    </a:p>
                  </a:txBody>
                  <a:tcPr marL="158874" marR="138335" marT="122211" marB="12221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305498"/>
                  </a:ext>
                </a:extLst>
              </a:tr>
              <a:tr h="107347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b="0" i="0" u="none" strike="noStrike" cap="none" spc="0" baseline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Bayesian-</a:t>
                      </a:r>
                      <a:r>
                        <a:rPr lang="en-US" sz="1900" b="0" i="0" u="none" strike="noStrike" cap="none" spc="0" baseline="0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XGBoost</a:t>
                      </a:r>
                      <a:r>
                        <a:rPr lang="en-US" sz="1900" b="0" i="0" u="none" strike="noStrike" cap="none" spc="0" baseline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 Hybrid</a:t>
                      </a:r>
                      <a:endParaRPr lang="en-US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8874" marR="138335" marT="122211" marB="122211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1900" b="0" i="0" u="none" strike="noStrike" cap="none" spc="0" baseline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5.963207</a:t>
                      </a:r>
                      <a:endParaRPr lang="en-US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8874" marR="138335" marT="122211" marB="12221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b="0" i="0" u="none" strike="noStrike" cap="none" spc="0" baseline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50.220884</a:t>
                      </a:r>
                      <a:endParaRPr lang="en-US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8874" marR="138335" marT="122211" marB="12221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b="0" i="0" u="none" strike="noStrike" cap="none" spc="0" baseline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-1.163898</a:t>
                      </a:r>
                      <a:endParaRPr lang="en-US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8874" marR="138335" marT="122211" marB="12221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404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148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7F8ECC-7368-F2D8-8D93-18898EADE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200" dirty="0">
                <a:latin typeface="Gill Sans MT"/>
                <a:cs typeface="Angsana New"/>
              </a:rPr>
              <a:t>Final model: Trend-Enhanced </a:t>
            </a:r>
            <a:r>
              <a:rPr lang="en-US" sz="3200" dirty="0" err="1">
                <a:latin typeface="Gill Sans MT"/>
                <a:cs typeface="Angsana New"/>
              </a:rPr>
              <a:t>XGBoost</a:t>
            </a:r>
            <a:r>
              <a:rPr lang="en-US" sz="3200" dirty="0">
                <a:latin typeface="Gill Sans MT"/>
                <a:cs typeface="Angsana New"/>
              </a:rPr>
              <a:t> Model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683D40-2A47-CD7A-7ACA-8A6371998892}"/>
              </a:ext>
            </a:extLst>
          </p:cNvPr>
          <p:cNvSpPr txBox="1"/>
          <p:nvPr/>
        </p:nvSpPr>
        <p:spPr>
          <a:xfrm>
            <a:off x="5250106" y="586822"/>
            <a:ext cx="6106742" cy="16459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Gill Sans MT"/>
                <a:cs typeface="Angsana New"/>
              </a:rPr>
              <a:t>Objective: To improve inflation forecast of XGBoost model by integrating trend analysis using Bayesian regression</a:t>
            </a:r>
            <a:endParaRPr lang="en-US">
              <a:latin typeface="Gill Sans MT"/>
              <a:cs typeface="Angsana New"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Gill Sans MT"/>
                <a:cs typeface="Angsana New"/>
              </a:rPr>
              <a:t>Observation: </a:t>
            </a:r>
            <a:r>
              <a:rPr lang="en-US" dirty="0">
                <a:latin typeface="Gill Sans MT"/>
                <a:ea typeface="+mn-lt"/>
                <a:cs typeface="Angsana New"/>
              </a:rPr>
              <a:t>This model overcame the challenge of the previous model and can forecast inflation is both stable and rising trend</a:t>
            </a:r>
            <a:endParaRPr lang="en-US" dirty="0">
              <a:latin typeface="Gill Sans MT"/>
              <a:ea typeface="Calibri"/>
              <a:cs typeface="Angsana New"/>
            </a:endParaRPr>
          </a:p>
        </p:txBody>
      </p:sp>
      <p:pic>
        <p:nvPicPr>
          <p:cNvPr id="4" name="Picture 3" descr="A graph of a trend&#10;&#10;Description automatically generated">
            <a:extLst>
              <a:ext uri="{FF2B5EF4-FFF2-40B4-BE49-F238E27FC236}">
                <a16:creationId xmlns:a16="http://schemas.microsoft.com/office/drawing/2014/main" id="{8A7064E8-91CE-833F-FB51-02591333B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3" y="2849433"/>
            <a:ext cx="5809458" cy="3320956"/>
          </a:xfrm>
          <a:prstGeom prst="rect">
            <a:avLst/>
          </a:prstGeom>
        </p:spPr>
      </p:pic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DD2C08D-1D22-358A-E83C-84A6471BDE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7297141"/>
              </p:ext>
            </p:extLst>
          </p:nvPr>
        </p:nvGraphicFramePr>
        <p:xfrm>
          <a:off x="6597569" y="3327721"/>
          <a:ext cx="5125106" cy="2289340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1258364">
                  <a:extLst>
                    <a:ext uri="{9D8B030D-6E8A-4147-A177-3AD203B41FA5}">
                      <a16:colId xmlns:a16="http://schemas.microsoft.com/office/drawing/2014/main" val="1148867059"/>
                    </a:ext>
                  </a:extLst>
                </a:gridCol>
                <a:gridCol w="1232177">
                  <a:extLst>
                    <a:ext uri="{9D8B030D-6E8A-4147-A177-3AD203B41FA5}">
                      <a16:colId xmlns:a16="http://schemas.microsoft.com/office/drawing/2014/main" val="2669855740"/>
                    </a:ext>
                  </a:extLst>
                </a:gridCol>
                <a:gridCol w="1339104">
                  <a:extLst>
                    <a:ext uri="{9D8B030D-6E8A-4147-A177-3AD203B41FA5}">
                      <a16:colId xmlns:a16="http://schemas.microsoft.com/office/drawing/2014/main" val="1961469310"/>
                    </a:ext>
                  </a:extLst>
                </a:gridCol>
                <a:gridCol w="1295461">
                  <a:extLst>
                    <a:ext uri="{9D8B030D-6E8A-4147-A177-3AD203B41FA5}">
                      <a16:colId xmlns:a16="http://schemas.microsoft.com/office/drawing/2014/main" val="1065834632"/>
                    </a:ext>
                  </a:extLst>
                </a:gridCol>
              </a:tblGrid>
              <a:tr h="879139">
                <a:tc>
                  <a:txBody>
                    <a:bodyPr/>
                    <a:lstStyle/>
                    <a:p>
                      <a:r>
                        <a:rPr lang="en-US" sz="2400" b="1" cap="none" spc="0" dirty="0">
                          <a:solidFill>
                            <a:schemeClr val="tx1"/>
                          </a:solidFill>
                        </a:rPr>
                        <a:t>Model</a:t>
                      </a:r>
                    </a:p>
                  </a:txBody>
                  <a:tcPr marL="94817" marR="204919" marT="27091" marB="203179" anchor="b">
                    <a:lnL w="12700" cmpd="sng">
                      <a:noFill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b="1" cap="none" spc="0" dirty="0">
                          <a:solidFill>
                            <a:schemeClr val="tx1"/>
                          </a:solidFill>
                        </a:rPr>
                        <a:t>MAE</a:t>
                      </a:r>
                    </a:p>
                  </a:txBody>
                  <a:tcPr marL="94817" marR="204919" marT="27091" marB="20317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cap="none" spc="0" dirty="0">
                          <a:solidFill>
                            <a:schemeClr val="tx1"/>
                          </a:solidFill>
                        </a:rPr>
                        <a:t>MSE</a:t>
                      </a:r>
                    </a:p>
                  </a:txBody>
                  <a:tcPr marL="94817" marR="204919" marT="27091" marB="20317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cap="none" spc="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2400" b="1" cap="none" spc="0" baseline="30000" dirty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en-US" sz="2400" b="1" cap="none" spc="0" baseline="0" dirty="0">
                          <a:solidFill>
                            <a:schemeClr val="tx1"/>
                          </a:solidFill>
                        </a:rPr>
                        <a:t>Score</a:t>
                      </a:r>
                      <a:endParaRPr lang="en-US" sz="2400" b="1" cap="none" spc="0" baseline="0" dirty="0" err="1">
                        <a:solidFill>
                          <a:schemeClr val="tx1"/>
                        </a:solidFill>
                      </a:endParaRPr>
                    </a:p>
                  </a:txBody>
                  <a:tcPr marL="94817" marR="204919" marT="27091" marB="20317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305498"/>
                  </a:ext>
                </a:extLst>
              </a:tr>
              <a:tr h="118265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cap="none" spc="0" baseline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Trend-Enhanced </a:t>
                      </a:r>
                      <a:r>
                        <a:rPr lang="en-US" sz="1800" b="0" i="0" u="none" strike="noStrike" cap="none" spc="0" baseline="0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XGBoost</a:t>
                      </a:r>
                      <a:r>
                        <a:rPr lang="en-US" sz="1800" b="0" i="0" u="none" strike="noStrike" cap="none" spc="0" baseline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 Model</a:t>
                      </a:r>
                    </a:p>
                  </a:txBody>
                  <a:tcPr marL="94817" marR="204919" marT="27091" marB="203179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0" u="none" strike="noStrike" cap="none" spc="0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0.391169</a:t>
                      </a:r>
                      <a:endParaRPr lang="en-US" dirty="0"/>
                    </a:p>
                  </a:txBody>
                  <a:tcPr marL="94817" marR="204919" marT="27091" marB="2031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cap="none" spc="0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0.179469</a:t>
                      </a:r>
                      <a:endParaRPr lang="en-US" dirty="0"/>
                    </a:p>
                  </a:txBody>
                  <a:tcPr marL="94817" marR="204919" marT="27091" marB="2031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cap="none" spc="0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0.992267</a:t>
                      </a:r>
                      <a:endParaRPr lang="en-US" dirty="0"/>
                    </a:p>
                  </a:txBody>
                  <a:tcPr marL="94817" marR="204919" marT="27091" marB="2031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404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676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98" name="Rectangle 4197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b="1" dirty="0"/>
              <a:t>Enhancing Feature Predictions through Dollar Exchange Rate</a:t>
            </a:r>
            <a:endParaRPr lang="en-US" sz="4200" b="1" dirty="0">
              <a:ea typeface="Calibri"/>
              <a:cs typeface="Calibri"/>
            </a:endParaRPr>
          </a:p>
        </p:txBody>
      </p:sp>
      <p:sp>
        <p:nvSpPr>
          <p:cNvPr id="420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>
                <a:ea typeface="Calibri"/>
                <a:cs typeface="Calibri"/>
              </a:rPr>
              <a:t>Objective: To improve feature prediction accuracy by leveraging strong correlation between dollar exchange rate and key economic indicators. </a:t>
            </a:r>
          </a:p>
          <a:p>
            <a:r>
              <a:rPr lang="en-US" sz="2200" dirty="0">
                <a:ea typeface="Calibri"/>
                <a:cs typeface="Calibri"/>
              </a:rPr>
              <a:t>Approach: Instead of manipulating each feature with random weights, we focused on the exchange rate as a central driver ensuring inflation predictions are both robust and economically coherent.</a:t>
            </a:r>
          </a:p>
        </p:txBody>
      </p:sp>
      <p:pic>
        <p:nvPicPr>
          <p:cNvPr id="5" name="Picture 4" descr="A graph of a scatter plot&#10;&#10;Description automatically generated">
            <a:extLst>
              <a:ext uri="{FF2B5EF4-FFF2-40B4-BE49-F238E27FC236}">
                <a16:creationId xmlns:a16="http://schemas.microsoft.com/office/drawing/2014/main" id="{7E3B8F31-29EC-8A91-17FB-44678AF62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443499"/>
            <a:ext cx="4014216" cy="3201336"/>
          </a:xfrm>
          <a:prstGeom prst="rect">
            <a:avLst/>
          </a:prstGeom>
        </p:spPr>
      </p:pic>
      <p:pic>
        <p:nvPicPr>
          <p:cNvPr id="4" name="Picture 3" descr="A graph with blue dots&#10;&#10;Description automatically generated">
            <a:extLst>
              <a:ext uri="{FF2B5EF4-FFF2-40B4-BE49-F238E27FC236}">
                <a16:creationId xmlns:a16="http://schemas.microsoft.com/office/drawing/2014/main" id="{B02F1379-195C-F819-FE0D-7CF8D2525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0409" y="3645144"/>
            <a:ext cx="3992435" cy="31215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5" name="Rectangle 3094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AB5A3-A81E-48D9-5834-1E052FB3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7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Forecast: Inflation Rate as Naira Gains</a:t>
            </a:r>
          </a:p>
        </p:txBody>
      </p:sp>
      <p:sp>
        <p:nvSpPr>
          <p:cNvPr id="3096" name="Rectangle 3095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2" name="Rectangle 310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58A353D-768A-1243-0864-A6C4A7D43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238" y="1381705"/>
            <a:ext cx="7608304" cy="4165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04" name="Rectangle 3103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6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187" y="249378"/>
            <a:ext cx="5558489" cy="968677"/>
          </a:xfrm>
        </p:spPr>
        <p:txBody>
          <a:bodyPr>
            <a:normAutofit/>
          </a:bodyPr>
          <a:lstStyle/>
          <a:p>
            <a:r>
              <a:rPr lang="en-US" sz="5400">
                <a:latin typeface="Gill Sans MT"/>
              </a:rPr>
              <a:t>Conclusion</a:t>
            </a: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3347"/>
            <a:ext cx="5558489" cy="484326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buFont typeface="Calibri"/>
              <a:buChar char="-"/>
            </a:pPr>
            <a:r>
              <a:rPr lang="en-US" sz="2800" b="1" dirty="0">
                <a:latin typeface="Gill Sans MT"/>
              </a:rPr>
              <a:t>Summary:</a:t>
            </a:r>
            <a:endParaRPr lang="en-US" sz="2800" dirty="0">
              <a:latin typeface="Gill Sans MT"/>
            </a:endParaRPr>
          </a:p>
          <a:p>
            <a:pPr>
              <a:lnSpc>
                <a:spcPct val="90000"/>
              </a:lnSpc>
              <a:buFont typeface="Calibri"/>
              <a:buChar char="-"/>
            </a:pPr>
            <a:r>
              <a:rPr lang="en-US" sz="2000" dirty="0">
                <a:latin typeface="Gill Sans MT"/>
              </a:rPr>
              <a:t>Accurate inflation forecasting is vital for informed economic planning, policy formulation, and decision-making.</a:t>
            </a:r>
            <a:endParaRPr lang="en-US" sz="2000" dirty="0">
              <a:latin typeface="Gill Sans MT"/>
              <a:ea typeface="Calibri"/>
              <a:cs typeface="Calibri"/>
            </a:endParaRPr>
          </a:p>
          <a:p>
            <a:pPr>
              <a:lnSpc>
                <a:spcPct val="90000"/>
              </a:lnSpc>
              <a:buFont typeface="Calibri"/>
              <a:buChar char="-"/>
            </a:pPr>
            <a:r>
              <a:rPr lang="en-US" sz="2000" dirty="0">
                <a:latin typeface="Gill Sans MT"/>
              </a:rPr>
              <a:t>Leveraging machine learning allows for more precise predictions by analyzing complex relationships among economic indicators. </a:t>
            </a:r>
            <a:endParaRPr lang="en-US" sz="2000">
              <a:latin typeface="Gill Sans MT"/>
              <a:ea typeface="Calibri"/>
              <a:cs typeface="Calibri"/>
            </a:endParaRPr>
          </a:p>
          <a:p>
            <a:pPr>
              <a:lnSpc>
                <a:spcPct val="90000"/>
              </a:lnSpc>
              <a:buFont typeface="Calibri"/>
              <a:buChar char="-"/>
            </a:pPr>
            <a:r>
              <a:rPr lang="en-US" sz="2800" b="1" dirty="0">
                <a:latin typeface="Gill Sans MT"/>
              </a:rPr>
              <a:t>Next Steps:</a:t>
            </a:r>
            <a:endParaRPr lang="en-US" sz="2800" b="1" dirty="0">
              <a:latin typeface="Gill Sans MT"/>
              <a:ea typeface="Calibri"/>
              <a:cs typeface="Calibri"/>
            </a:endParaRPr>
          </a:p>
          <a:p>
            <a:pPr>
              <a:lnSpc>
                <a:spcPct val="90000"/>
              </a:lnSpc>
              <a:buFont typeface="Calibri"/>
              <a:buChar char="-"/>
            </a:pPr>
            <a:r>
              <a:rPr lang="en-US" sz="2000" dirty="0">
                <a:latin typeface="Gill Sans MT"/>
              </a:rPr>
              <a:t>Enhance model accuracy by integrating a more diverse data source and refining feature selection.</a:t>
            </a:r>
            <a:endParaRPr lang="en-US" sz="2000" dirty="0">
              <a:latin typeface="Gill Sans MT"/>
              <a:ea typeface="Calibri"/>
              <a:cs typeface="Calibri"/>
            </a:endParaRPr>
          </a:p>
          <a:p>
            <a:pPr>
              <a:lnSpc>
                <a:spcPct val="90000"/>
              </a:lnSpc>
              <a:buFont typeface="Calibri"/>
              <a:buChar char="-"/>
            </a:pPr>
            <a:r>
              <a:rPr lang="en-US" sz="2000" dirty="0">
                <a:latin typeface="Gill Sans MT"/>
              </a:rPr>
              <a:t>Collaborate with policymakers to translate predictions into strategic actions that stabilize and guide economic growth.</a:t>
            </a:r>
            <a:endParaRPr lang="en-US" sz="2000">
              <a:latin typeface="Gill Sans MT"/>
              <a:ea typeface="Calibri"/>
              <a:cs typeface="Calibri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Block Arc 8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8" name="Arc 87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5EBB4A-826B-4831-F8D5-042779C7A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1" y="2744662"/>
            <a:ext cx="5924498" cy="21740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38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5CB593EA-2F98-479F-B4C4-F366571FA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Picture 24" descr="A person in a suit&#10;&#10;Description automatically generated">
            <a:extLst>
              <a:ext uri="{FF2B5EF4-FFF2-40B4-BE49-F238E27FC236}">
                <a16:creationId xmlns:a16="http://schemas.microsoft.com/office/drawing/2014/main" id="{266843F5-5942-B652-94DC-676D6A485E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85" r="-4" b="10157"/>
          <a:stretch/>
        </p:blipFill>
        <p:spPr>
          <a:xfrm>
            <a:off x="1" y="9770"/>
            <a:ext cx="2970465" cy="3383279"/>
          </a:xfrm>
          <a:prstGeom prst="rect">
            <a:avLst/>
          </a:prstGeom>
        </p:spPr>
      </p:pic>
      <p:pic>
        <p:nvPicPr>
          <p:cNvPr id="27" name="Content Placeholder 23" descr="A person smiling in front of a building&#10;&#10;Description automatically generated">
            <a:extLst>
              <a:ext uri="{FF2B5EF4-FFF2-40B4-BE49-F238E27FC236}">
                <a16:creationId xmlns:a16="http://schemas.microsoft.com/office/drawing/2014/main" id="{F36F236E-6C01-F6D7-DBBE-AB47CFB66E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3683" b="933"/>
          <a:stretch/>
        </p:blipFill>
        <p:spPr>
          <a:xfrm>
            <a:off x="6145909" y="10"/>
            <a:ext cx="2971800" cy="3383268"/>
          </a:xfrm>
          <a:prstGeom prst="rect">
            <a:avLst/>
          </a:prstGeom>
        </p:spPr>
      </p:pic>
      <p:pic>
        <p:nvPicPr>
          <p:cNvPr id="3" name="Picture 2" descr="A person wearing a black shirt and cap&#10;&#10;Description automatically generated">
            <a:extLst>
              <a:ext uri="{FF2B5EF4-FFF2-40B4-BE49-F238E27FC236}">
                <a16:creationId xmlns:a16="http://schemas.microsoft.com/office/drawing/2014/main" id="{3CD1DA36-73EF-7631-9CAB-1FB8A324BA7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4616"/>
          <a:stretch/>
        </p:blipFill>
        <p:spPr>
          <a:xfrm>
            <a:off x="9220200" y="10"/>
            <a:ext cx="2971800" cy="3383268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39BEB6D0-9E4E-4221-93D1-74ABECEE9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5910" y="3474720"/>
            <a:ext cx="6046090" cy="3383281"/>
          </a:xfrm>
          <a:prstGeom prst="rect">
            <a:avLst/>
          </a:prstGeom>
          <a:solidFill>
            <a:srgbClr val="763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4B6E8-7E63-5DAB-9960-0F06247F4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1653" y="3799272"/>
            <a:ext cx="5193748" cy="3050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Group Members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4980FF-F7C5-7CBD-5C31-5CEE5F28F404}"/>
              </a:ext>
            </a:extLst>
          </p:cNvPr>
          <p:cNvSpPr txBox="1"/>
          <p:nvPr/>
        </p:nvSpPr>
        <p:spPr>
          <a:xfrm>
            <a:off x="6147951" y="3017733"/>
            <a:ext cx="296621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ea typeface="Calibri"/>
                <a:cs typeface="Calibri"/>
              </a:rPr>
              <a:t>Sylvanus Jedidiah</a:t>
            </a:r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4C3E011-F0D6-F08B-D468-061C295570C0}"/>
              </a:ext>
            </a:extLst>
          </p:cNvPr>
          <p:cNvSpPr txBox="1"/>
          <p:nvPr/>
        </p:nvSpPr>
        <p:spPr>
          <a:xfrm>
            <a:off x="3060367" y="3017733"/>
            <a:ext cx="296621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ea typeface="Calibri"/>
                <a:cs typeface="Calibri"/>
              </a:rPr>
              <a:t>Cletus Alexander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77C0DC7-72A3-8ABA-1176-2F2F8C647FF5}"/>
              </a:ext>
            </a:extLst>
          </p:cNvPr>
          <p:cNvSpPr txBox="1"/>
          <p:nvPr/>
        </p:nvSpPr>
        <p:spPr>
          <a:xfrm>
            <a:off x="9225639" y="3017733"/>
            <a:ext cx="296621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+mn-lt"/>
                <a:cs typeface="+mn-lt"/>
              </a:rPr>
              <a:t>Aderibigbe Olamide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9B7671-2AFC-723A-FBE0-B305C8882326}"/>
              </a:ext>
            </a:extLst>
          </p:cNvPr>
          <p:cNvSpPr txBox="1"/>
          <p:nvPr/>
        </p:nvSpPr>
        <p:spPr>
          <a:xfrm>
            <a:off x="2470" y="3023188"/>
            <a:ext cx="296621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 err="1">
                <a:ea typeface="Calibri"/>
                <a:cs typeface="Calibri"/>
              </a:rPr>
              <a:t>Abudullahi</a:t>
            </a:r>
            <a:r>
              <a:rPr lang="en-US" dirty="0">
                <a:ea typeface="Calibri"/>
                <a:cs typeface="Calibri"/>
              </a:rPr>
              <a:t> Sada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5CAFA75-AD53-9793-27D4-205EF2807DB4}"/>
              </a:ext>
            </a:extLst>
          </p:cNvPr>
          <p:cNvSpPr txBox="1"/>
          <p:nvPr/>
        </p:nvSpPr>
        <p:spPr>
          <a:xfrm>
            <a:off x="2470" y="6491265"/>
            <a:ext cx="296621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ea typeface="Calibri"/>
                <a:cs typeface="Calibri"/>
              </a:rPr>
              <a:t>Yusuf </a:t>
            </a:r>
            <a:r>
              <a:rPr lang="en-US" dirty="0" err="1">
                <a:ea typeface="Calibri"/>
                <a:cs typeface="Calibri"/>
              </a:rPr>
              <a:t>Albdulhadi</a:t>
            </a:r>
            <a:endParaRPr lang="en-US" dirty="0" err="1"/>
          </a:p>
        </p:txBody>
      </p:sp>
      <p:pic>
        <p:nvPicPr>
          <p:cNvPr id="4" name="Picture 3" descr="A person standing in front of a drawing of a city&#10;&#10;Description automatically generated">
            <a:extLst>
              <a:ext uri="{FF2B5EF4-FFF2-40B4-BE49-F238E27FC236}">
                <a16:creationId xmlns:a16="http://schemas.microsoft.com/office/drawing/2014/main" id="{C1575686-689B-7A97-35CC-6B7FF0733E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3" y="3482051"/>
            <a:ext cx="2968257" cy="3009419"/>
          </a:xfrm>
          <a:prstGeom prst="rect">
            <a:avLst/>
          </a:prstGeom>
        </p:spPr>
      </p:pic>
      <p:pic>
        <p:nvPicPr>
          <p:cNvPr id="7" name="Picture 6" descr="A person wearing a head scarf&#10;&#10;Description automatically generated">
            <a:extLst>
              <a:ext uri="{FF2B5EF4-FFF2-40B4-BE49-F238E27FC236}">
                <a16:creationId xmlns:a16="http://schemas.microsoft.com/office/drawing/2014/main" id="{86169592-87D9-7953-653B-D0188D5E40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7718" y="3473789"/>
            <a:ext cx="2789982" cy="337317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3C330E6-3913-3C78-33CC-982415D37526}"/>
              </a:ext>
            </a:extLst>
          </p:cNvPr>
          <p:cNvSpPr txBox="1"/>
          <p:nvPr/>
        </p:nvSpPr>
        <p:spPr>
          <a:xfrm>
            <a:off x="3156821" y="6491265"/>
            <a:ext cx="2792592" cy="3789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ea typeface="+mn-lt"/>
                <a:cs typeface="+mn-lt"/>
              </a:rPr>
              <a:t>Aisha Raji</a:t>
            </a:r>
            <a:endParaRPr lang="en-US" dirty="0"/>
          </a:p>
        </p:txBody>
      </p:sp>
      <p:pic>
        <p:nvPicPr>
          <p:cNvPr id="9" name="Picture 8" descr="A person sitting at a table&#10;&#10;Description automatically generated">
            <a:extLst>
              <a:ext uri="{FF2B5EF4-FFF2-40B4-BE49-F238E27FC236}">
                <a16:creationId xmlns:a16="http://schemas.microsoft.com/office/drawing/2014/main" id="{53AFC522-93D6-9CE3-C300-6F01338A83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0449" y="-9646"/>
            <a:ext cx="2934875" cy="302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613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2C112C0-F1E9-A5D6-544A-52B4A9D44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2D324DF4-B6E0-4719-E5C8-3CFDBEEEA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lvl="0"/>
            <a:r>
              <a:rPr lang="en-US" b="1"/>
              <a:t>Problem Statement: </a:t>
            </a:r>
            <a:r>
              <a:rPr lang="en-US"/>
              <a:t>Inflation is a persistent challenge in Nigeria, eroding purchasing power and threatening economic stability.</a:t>
            </a:r>
          </a:p>
          <a:p>
            <a:pPr lvl="0"/>
            <a:endParaRPr lang="en-US"/>
          </a:p>
          <a:p>
            <a:pPr lvl="0"/>
            <a:r>
              <a:rPr lang="en-US" b="1"/>
              <a:t>Objective: </a:t>
            </a:r>
            <a:r>
              <a:rPr lang="en-US"/>
              <a:t>Utilize machine learning to predict inflation based on various economic indicators.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2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2C112C0-F1E9-A5D6-544A-52B4A9D44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 sz="4400" b="1" dirty="0"/>
              <a:t>Dataset Overview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64" name="Arc 63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8" name="Content Placeholder 2">
            <a:extLst>
              <a:ext uri="{FF2B5EF4-FFF2-40B4-BE49-F238E27FC236}">
                <a16:creationId xmlns:a16="http://schemas.microsoft.com/office/drawing/2014/main" id="{D2DED86C-5385-E733-86B2-7D27CE4406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523567"/>
              </p:ext>
            </p:extLst>
          </p:nvPr>
        </p:nvGraphicFramePr>
        <p:xfrm>
          <a:off x="4842697" y="1360052"/>
          <a:ext cx="5196215" cy="3994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66C5C92-1C8C-DFD5-B559-5314F6F295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339996"/>
              </p:ext>
            </p:extLst>
          </p:nvPr>
        </p:nvGraphicFramePr>
        <p:xfrm>
          <a:off x="4860343" y="5500477"/>
          <a:ext cx="6052167" cy="1060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59962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1" name="Rectangle 2070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FB5A2E6-1B6F-9923-8659-EF6657F5C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1479" y="452115"/>
            <a:ext cx="7104184" cy="578991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3" name="Arc 2072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8FBE6DE-AA09-FA2A-E075-D65D4C61B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3656" y="2733148"/>
            <a:ext cx="3851309" cy="1812939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Correlation Analysis</a:t>
            </a:r>
          </a:p>
        </p:txBody>
      </p:sp>
      <p:sp>
        <p:nvSpPr>
          <p:cNvPr id="2075" name="Oval 2074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408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Machine Learning Algorithms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8889" y="1065125"/>
            <a:ext cx="6162513" cy="1668027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500" b="1" dirty="0"/>
              <a:t>Objective: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500" dirty="0"/>
              <a:t>Explore different machine learning models for predicting inflation.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876D96-A630-D65D-B5DE-EA2D6565E907}"/>
              </a:ext>
            </a:extLst>
          </p:cNvPr>
          <p:cNvSpPr txBox="1"/>
          <p:nvPr/>
        </p:nvSpPr>
        <p:spPr>
          <a:xfrm>
            <a:off x="5567284" y="2990777"/>
            <a:ext cx="6247348" cy="326435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sz="2500" b="1" dirty="0"/>
              <a:t>Algorithms Discussed: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ea typeface="Calibri"/>
                <a:cs typeface="Calibri"/>
              </a:rPr>
              <a:t>XGBoost</a:t>
            </a:r>
            <a:r>
              <a:rPr lang="en-US" sz="2500" dirty="0">
                <a:ea typeface="Calibri"/>
                <a:cs typeface="Calibri"/>
              </a:rPr>
              <a:t> Regressor</a:t>
            </a:r>
            <a:endParaRPr lang="en-US" sz="25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Bayesian </a:t>
            </a:r>
            <a:r>
              <a:rPr lang="en-GB" sz="2500" dirty="0"/>
              <a:t>Regression</a:t>
            </a:r>
            <a:endParaRPr lang="en-US" sz="25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Random Forest Regressor</a:t>
            </a:r>
            <a:endParaRPr lang="en-GB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500" dirty="0"/>
              <a:t>Lasso Regression</a:t>
            </a:r>
            <a:endParaRPr lang="en-US" sz="2500" dirty="0"/>
          </a:p>
          <a:p>
            <a:pPr algn="just">
              <a:lnSpc>
                <a:spcPct val="150000"/>
              </a:lnSpc>
            </a:pPr>
            <a:endParaRPr lang="en-US" sz="2500" dirty="0">
              <a:ea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A84B152-3496-4C52-AF08-97AFFC09D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2E1C6D9-F328-93EF-84A0-631BF19AE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b="1" dirty="0"/>
              <a:t>Performance Metrics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B2ADB95-0FA3-4BD7-A8AC-89D014A8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3" name="Content Placeholder 2">
            <a:extLst>
              <a:ext uri="{FF2B5EF4-FFF2-40B4-BE49-F238E27FC236}">
                <a16:creationId xmlns:a16="http://schemas.microsoft.com/office/drawing/2014/main" id="{EBEFF09D-B4AB-A8FE-BDCE-C90E69C6A3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4239180"/>
              </p:ext>
            </p:extLst>
          </p:nvPr>
        </p:nvGraphicFramePr>
        <p:xfrm>
          <a:off x="838200" y="1825625"/>
          <a:ext cx="5833905" cy="4555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1" name="Oval 30">
            <a:extLst>
              <a:ext uri="{FF2B5EF4-FFF2-40B4-BE49-F238E27FC236}">
                <a16:creationId xmlns:a16="http://schemas.microsoft.com/office/drawing/2014/main" id="{C924DBCE-E731-4B22-8181-A39C1D862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630884" cy="630884"/>
          </a:xfrm>
          <a:prstGeom prst="ellipse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CBF9756-6AC8-4C65-84DF-56FBFFA1D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0227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7" name="Picture 6" descr="Stretched steel tapes in different lengths">
            <a:extLst>
              <a:ext uri="{FF2B5EF4-FFF2-40B4-BE49-F238E27FC236}">
                <a16:creationId xmlns:a16="http://schemas.microsoft.com/office/drawing/2014/main" id="{BF8CEDB5-8FC0-16A3-70A0-09ED41DE736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6655" r="16845"/>
          <a:stretch/>
        </p:blipFill>
        <p:spPr>
          <a:xfrm>
            <a:off x="7751975" y="1075239"/>
            <a:ext cx="4128603" cy="4128603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D385988-EAAF-4C27-AF8A-2BFBECAF3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3621FD4-D14D-45D5-9A57-9A2DE5EA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621D332-7329-4994-8836-C429A51B7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D20F754-35A9-4508-BE3C-C59996D14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5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3" name="Rectangle 382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558DB3C-0D3C-E819-CC7F-9D9F1DAAB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Model Development </a:t>
            </a:r>
            <a:r>
              <a:rPr lang="en-US" sz="4000" b="1" dirty="0">
                <a:solidFill>
                  <a:schemeClr val="tx2"/>
                </a:solidFill>
              </a:rPr>
              <a:t>Phases</a:t>
            </a:r>
            <a:endParaRPr lang="en-US" sz="4000" b="1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7D71AAEA-BCC4-6B57-112A-C89EF98E2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385" name="Group 384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6039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7F8ECC-7368-F2D8-8D93-18898EADE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200" dirty="0"/>
              <a:t>Initial Model: </a:t>
            </a:r>
            <a:r>
              <a:rPr lang="en-US" sz="3200" dirty="0" err="1"/>
              <a:t>XGBoost</a:t>
            </a:r>
            <a:r>
              <a:rPr lang="en-US" sz="3200" dirty="0"/>
              <a:t> Regression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683D40-2A47-CD7A-7ACA-8A6371998892}"/>
              </a:ext>
            </a:extLst>
          </p:cNvPr>
          <p:cNvSpPr txBox="1"/>
          <p:nvPr/>
        </p:nvSpPr>
        <p:spPr>
          <a:xfrm>
            <a:off x="5250106" y="586822"/>
            <a:ext cx="6106742" cy="16459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u="sng" dirty="0"/>
              <a:t>Observation</a:t>
            </a:r>
            <a:r>
              <a:rPr lang="en-US" dirty="0"/>
              <a:t>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Despite high accuracy, this model struggled to extrapolate</a:t>
            </a:r>
          </a:p>
        </p:txBody>
      </p:sp>
      <p:pic>
        <p:nvPicPr>
          <p:cNvPr id="7" name="Picture 6" descr="A graph with a line going up&#10;&#10;Description automatically generated">
            <a:extLst>
              <a:ext uri="{FF2B5EF4-FFF2-40B4-BE49-F238E27FC236}">
                <a16:creationId xmlns:a16="http://schemas.microsoft.com/office/drawing/2014/main" id="{27646EBA-C10C-FF25-CA07-D6679F552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3" y="3011877"/>
            <a:ext cx="5983078" cy="3169687"/>
          </a:xfrm>
          <a:prstGeom prst="rect">
            <a:avLst/>
          </a:prstGeom>
        </p:spPr>
      </p:pic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DD2C08D-1D22-358A-E83C-84A6471BDE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5774726"/>
              </p:ext>
            </p:extLst>
          </p:nvPr>
        </p:nvGraphicFramePr>
        <p:xfrm>
          <a:off x="6684379" y="3838936"/>
          <a:ext cx="5040673" cy="128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753">
                  <a:extLst>
                    <a:ext uri="{9D8B030D-6E8A-4147-A177-3AD203B41FA5}">
                      <a16:colId xmlns:a16="http://schemas.microsoft.com/office/drawing/2014/main" val="1148867059"/>
                    </a:ext>
                  </a:extLst>
                </a:gridCol>
                <a:gridCol w="1460548">
                  <a:extLst>
                    <a:ext uri="{9D8B030D-6E8A-4147-A177-3AD203B41FA5}">
                      <a16:colId xmlns:a16="http://schemas.microsoft.com/office/drawing/2014/main" val="2669855740"/>
                    </a:ext>
                  </a:extLst>
                </a:gridCol>
                <a:gridCol w="1470768">
                  <a:extLst>
                    <a:ext uri="{9D8B030D-6E8A-4147-A177-3AD203B41FA5}">
                      <a16:colId xmlns:a16="http://schemas.microsoft.com/office/drawing/2014/main" val="1961469310"/>
                    </a:ext>
                  </a:extLst>
                </a:gridCol>
                <a:gridCol w="838604">
                  <a:extLst>
                    <a:ext uri="{9D8B030D-6E8A-4147-A177-3AD203B41FA5}">
                      <a16:colId xmlns:a16="http://schemas.microsoft.com/office/drawing/2014/main" val="1065834632"/>
                    </a:ext>
                  </a:extLst>
                </a:gridCol>
              </a:tblGrid>
              <a:tr h="602206">
                <a:tc>
                  <a:txBody>
                    <a:bodyPr/>
                    <a:lstStyle/>
                    <a:p>
                      <a:r>
                        <a:rPr lang="en-US" sz="1800"/>
                        <a:t>Model</a:t>
                      </a:r>
                    </a:p>
                  </a:txBody>
                  <a:tcPr marL="92142" marR="92142" marT="46071" marB="4607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/>
                        <a:t>MAE</a:t>
                      </a:r>
                    </a:p>
                  </a:txBody>
                  <a:tcPr marL="92142" marR="92142" marT="46071" marB="46071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MSE</a:t>
                      </a:r>
                    </a:p>
                  </a:txBody>
                  <a:tcPr marL="92142" marR="92142" marT="46071" marB="46071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</a:t>
                      </a:r>
                      <a:r>
                        <a:rPr lang="en-US" sz="1800" baseline="30000"/>
                        <a:t>2 </a:t>
                      </a:r>
                      <a:r>
                        <a:rPr lang="en-US" sz="1800" baseline="0"/>
                        <a:t>Score</a:t>
                      </a:r>
                      <a:endParaRPr lang="en-US" sz="1800" baseline="0" err="1"/>
                    </a:p>
                  </a:txBody>
                  <a:tcPr marL="92142" marR="92142" marT="46071" marB="46071"/>
                </a:tc>
                <a:extLst>
                  <a:ext uri="{0D108BD9-81ED-4DB2-BD59-A6C34878D82A}">
                    <a16:rowId xmlns:a16="http://schemas.microsoft.com/office/drawing/2014/main" val="1329305498"/>
                  </a:ext>
                </a:extLst>
              </a:tr>
              <a:tr h="602206">
                <a:tc>
                  <a:txBody>
                    <a:bodyPr/>
                    <a:lstStyle/>
                    <a:p>
                      <a:r>
                        <a:rPr lang="en-US" sz="1800" err="1"/>
                        <a:t>XGBoost</a:t>
                      </a:r>
                      <a:r>
                        <a:rPr lang="en-US" sz="1800"/>
                        <a:t> regression</a:t>
                      </a:r>
                    </a:p>
                  </a:txBody>
                  <a:tcPr marL="92142" marR="92142" marT="46071" marB="46071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1.228713e-08</a:t>
                      </a:r>
                    </a:p>
                  </a:txBody>
                  <a:tcPr marL="92142" marR="92142" marT="46071" marB="4607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2.537890e-16</a:t>
                      </a:r>
                      <a:endParaRPr lang="en-US" sz="1800"/>
                    </a:p>
                  </a:txBody>
                  <a:tcPr marL="92142" marR="92142" marT="46071" marB="46071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1.0</a:t>
                      </a:r>
                    </a:p>
                  </a:txBody>
                  <a:tcPr marL="92142" marR="92142" marT="46071" marB="46071"/>
                </a:tc>
                <a:extLst>
                  <a:ext uri="{0D108BD9-81ED-4DB2-BD59-A6C34878D82A}">
                    <a16:rowId xmlns:a16="http://schemas.microsoft.com/office/drawing/2014/main" val="3352404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640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346</Words>
  <Application>Microsoft Office PowerPoint</Application>
  <PresentationFormat>Widescreen</PresentationFormat>
  <Paragraphs>71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Predicting Inflation in Nigeria: Leveraging Machine Learning</vt:lpstr>
      <vt:lpstr>Group Members</vt:lpstr>
      <vt:lpstr>Introduction</vt:lpstr>
      <vt:lpstr>Dataset Overview</vt:lpstr>
      <vt:lpstr>Correlation Analysis</vt:lpstr>
      <vt:lpstr>Machine Learning Algorithms</vt:lpstr>
      <vt:lpstr>Performance Metrics</vt:lpstr>
      <vt:lpstr>Model Development Phases</vt:lpstr>
      <vt:lpstr>Initial Model: XGBoost Regression</vt:lpstr>
      <vt:lpstr>Alternative approach: Bayesian-XGBoost Hybrid Model</vt:lpstr>
      <vt:lpstr>Final model: Trend-Enhanced XGBoost Model</vt:lpstr>
      <vt:lpstr>Enhancing Feature Predictions through Dollar Exchange Rate</vt:lpstr>
      <vt:lpstr>Forecast: Inflation Rate as Naira Gains</vt:lpstr>
      <vt:lpstr>Conclusion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Inflation in Nigeria: Leveraging Machine Learning</dc:title>
  <dc:subject/>
  <dc:creator/>
  <cp:keywords/>
  <dc:description>generated using python-pptx</dc:description>
  <cp:lastModifiedBy>Jedidiah Sylvanus</cp:lastModifiedBy>
  <cp:revision>544</cp:revision>
  <dcterms:created xsi:type="dcterms:W3CDTF">2013-01-27T09:14:16Z</dcterms:created>
  <dcterms:modified xsi:type="dcterms:W3CDTF">2024-08-30T07:03:02Z</dcterms:modified>
  <cp:category/>
</cp:coreProperties>
</file>