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506" r:id="rId2"/>
    <p:sldId id="1508" r:id="rId3"/>
    <p:sldId id="1512" r:id="rId4"/>
    <p:sldId id="1513" r:id="rId5"/>
    <p:sldId id="1509" r:id="rId6"/>
    <p:sldId id="1514" r:id="rId7"/>
    <p:sldId id="1522" r:id="rId8"/>
    <p:sldId id="1515" r:id="rId9"/>
    <p:sldId id="1523" r:id="rId10"/>
    <p:sldId id="1518" r:id="rId11"/>
    <p:sldId id="1519" r:id="rId12"/>
    <p:sldId id="1520" r:id="rId13"/>
    <p:sldId id="15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43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8"/>
    <p:restoredTop sz="94748"/>
  </p:normalViewPr>
  <p:slideViewPr>
    <p:cSldViewPr snapToGrid="0">
      <p:cViewPr varScale="1">
        <p:scale>
          <a:sx n="197" d="100"/>
          <a:sy n="197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5EF4A-3EBB-E84A-B283-FE0B0D208C7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7F7CC-8415-874D-8288-8107EB83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58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4EE-F494-2210-A5AF-136F4BCC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2ED80-BF2A-C6BB-4E8D-6B906E20A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C1C6-0265-453A-3A95-2959B83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500D-62A0-95B5-CDC2-A99728F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AFF-E70D-84E4-1F2F-1E10C1B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9EB-2674-5C95-29C9-5F0CD4E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DA7A-A2B8-30B4-FE9C-7277FCD76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653-B5C5-1758-DBB1-8A608B3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92CE-EA73-744B-F985-D7B3C02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C84-F102-6EE3-5148-ACC9DBF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C1BB-56E3-A1FF-087E-B21F572B3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30D2-129D-DD1A-02CB-A0A82D34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1D29-4847-F9BC-5223-1107076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3D4F-C4DB-1805-F28D-72E9E40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225-7BE9-4B29-97CD-B2B43B5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een Ram CSU">
    <p:bg>
      <p:bgPr>
        <a:solidFill>
          <a:srgbClr val="173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1753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4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 sz="4849">
                <a:solidFill>
                  <a:schemeClr val="bg1"/>
                </a:solidFill>
                <a:latin typeface="+mj-lt"/>
              </a:defRPr>
            </a:lvl2pPr>
            <a:lvl3pPr marL="1234683" indent="0">
              <a:buNone/>
              <a:defRPr sz="4849">
                <a:solidFill>
                  <a:schemeClr val="bg1"/>
                </a:solidFill>
                <a:latin typeface="+mj-lt"/>
              </a:defRPr>
            </a:lvl3pPr>
            <a:lvl4pPr marL="1852023" indent="0">
              <a:buNone/>
              <a:defRPr sz="4849">
                <a:solidFill>
                  <a:schemeClr val="bg1"/>
                </a:solidFill>
                <a:latin typeface="+mj-lt"/>
              </a:defRPr>
            </a:lvl4pPr>
            <a:lvl5pPr marL="2469366" indent="0">
              <a:buNone/>
              <a:defRPr sz="484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Title of Presentation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8"/>
            <a:ext cx="11083634" cy="287899"/>
          </a:xfrm>
        </p:spPr>
        <p:txBody>
          <a:bodyPr>
            <a:spAutoFit/>
          </a:bodyPr>
          <a:lstStyle>
            <a:lvl1pPr marL="0" indent="0">
              <a:buNone/>
              <a:defRPr sz="1412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17339" indent="0">
              <a:buNone/>
              <a:defRPr/>
            </a:lvl2pPr>
            <a:lvl3pPr marL="1234683" indent="0">
              <a:buNone/>
              <a:defRPr/>
            </a:lvl3pPr>
            <a:lvl4pPr marL="1852023" indent="0">
              <a:buNone/>
              <a:defRPr/>
            </a:lvl4pPr>
            <a:lvl5pPr marL="2469366" indent="0">
              <a:buNone/>
              <a:defRPr/>
            </a:lvl5pPr>
          </a:lstStyle>
          <a:p>
            <a:pPr lvl="0"/>
            <a:r>
              <a:rPr lang="en-US" err="1"/>
              <a:t>Subheadline</a:t>
            </a:r>
            <a:r>
              <a:rPr lang="en-US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0" y="5941737"/>
            <a:ext cx="3106271" cy="6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35DE-3221-49E5-B6DB-A1541E66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33E-B946-45BD-2F32-2DC1D4D7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31D-A3B4-8BB8-E3EB-F1F8482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7368-8C0B-5C9A-0F16-AF90BE2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B2BB-C393-8B8B-6DD4-F2C229B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26-9923-1531-3EF9-A4DADE4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163-DB8E-6B36-ECCA-50CB1AD4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42FC-8BAC-0CD7-C34A-A06D357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7B-B5D1-E108-1DCC-A361081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CA4-D071-0011-E9F9-8FA7EC0F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F15-07C4-3675-E042-CD3CE87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93E-068E-7B6F-CAAE-074D61655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E00B-C162-0634-2CF9-FB9F830B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742-63F8-11E5-A3F9-967791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5D32-7930-DDD4-BAC9-6D41177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6E0A-8FF5-F74F-9844-31B8A1BE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81E2-3A70-3C48-52E4-F3D4477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6378-6511-1956-5CC9-318815BB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EDEF-3D2C-0220-C3A6-1BAC7819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B39B-6060-128F-5C86-AFE46871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473-B24C-8859-957A-AD58033E2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278E5-BA07-ED10-0B66-40F6A3C6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BE15D-776E-7908-13AC-16E550D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B92A5-1D02-E86B-4E3B-8633A60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2860-8F3F-8679-8735-A2491BC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41E78-E571-61A4-ED30-8AAF93F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0235-377D-D8C9-1A68-E888F52E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2DF8-DD95-AFA4-5077-8847D736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A352-5E69-7D44-9105-9500B56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3A0BD-95C9-EC7D-0CEE-F7BCFD00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092E-6421-100A-2B72-E665535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5306-F471-B4C6-8FD9-055F7B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973A-4541-F461-8202-092ABEF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B2DCF-404E-7907-9A4C-8C9F05B0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33D9-C57D-D63C-74A0-2EF093E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D0073-D6ED-AC0D-3229-8737880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59FC-70CF-C3E5-3E04-B533B63D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4097-6D37-B1F6-F528-DFDAAA3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F68C-1247-ACB8-CE1B-794627B0E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D059-9009-9FAA-44A9-1817C9AD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C677-BD75-8F64-B852-D664869E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90BF-40E8-A015-D3F3-9633F19E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94C5-3B9C-EE35-CFD0-1FD2EA02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5DD0-CADF-9684-FC73-C99427A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41551-6CE5-CCA8-E644-A3A7AB40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FA66-F6B1-6ACD-94C8-7A560CA32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1FD6-E52C-674B-8BA1-BB2FBDB78E9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613B-6F33-55F2-6FFC-87A82683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B97D-798E-D6F5-FF10-6BFBAFD2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253C5-C135-7543-A6FA-FF56747D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">
            <a:extLst>
              <a:ext uri="{FF2B5EF4-FFF2-40B4-BE49-F238E27FC236}">
                <a16:creationId xmlns:a16="http://schemas.microsoft.com/office/drawing/2014/main" id="{70D7B78D-AFFA-7416-C4D5-27E1C731AF30}"/>
              </a:ext>
            </a:extLst>
          </p:cNvPr>
          <p:cNvGrpSpPr/>
          <p:nvPr/>
        </p:nvGrpSpPr>
        <p:grpSpPr>
          <a:xfrm>
            <a:off x="605953" y="1264931"/>
            <a:ext cx="5760000" cy="318032"/>
            <a:chOff x="568245" y="1680276"/>
            <a:chExt cx="3819107" cy="318032"/>
          </a:xfrm>
        </p:grpSpPr>
        <p:cxnSp>
          <p:nvCxnSpPr>
            <p:cNvPr id="9" name="직선 연결선 4">
              <a:extLst>
                <a:ext uri="{FF2B5EF4-FFF2-40B4-BE49-F238E27FC236}">
                  <a16:creationId xmlns:a16="http://schemas.microsoft.com/office/drawing/2014/main" id="{BBCB5657-4DEB-7D9A-32EC-59618FF6F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2309" y="1998308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1AD86F-8D27-0A1B-843F-DF5D2D40BE11}"/>
                </a:ext>
              </a:extLst>
            </p:cNvPr>
            <p:cNvSpPr txBox="1"/>
            <p:nvPr/>
          </p:nvSpPr>
          <p:spPr>
            <a:xfrm>
              <a:off x="568245" y="1680276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Previous Work</a:t>
              </a: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05696DC-1A8B-B016-4F32-A3C7757117FE}"/>
              </a:ext>
            </a:extLst>
          </p:cNvPr>
          <p:cNvGrpSpPr/>
          <p:nvPr/>
        </p:nvGrpSpPr>
        <p:grpSpPr>
          <a:xfrm>
            <a:off x="5964658" y="1264931"/>
            <a:ext cx="5760000" cy="318032"/>
            <a:chOff x="4126145" y="1642568"/>
            <a:chExt cx="3819107" cy="318032"/>
          </a:xfrm>
        </p:grpSpPr>
        <p:cxnSp>
          <p:nvCxnSpPr>
            <p:cNvPr id="12" name="직선 연결선 7">
              <a:extLst>
                <a:ext uri="{FF2B5EF4-FFF2-40B4-BE49-F238E27FC236}">
                  <a16:creationId xmlns:a16="http://schemas.microsoft.com/office/drawing/2014/main" id="{793700D7-7692-737D-67DD-148091FBDA4E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09" y="1960600"/>
              <a:ext cx="3381890" cy="0"/>
            </a:xfrm>
            <a:prstGeom prst="line">
              <a:avLst/>
            </a:prstGeom>
            <a:ln w="28575">
              <a:solidFill>
                <a:srgbClr val="143F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27F68-F01B-5057-E720-894F5803A9A6}"/>
                </a:ext>
              </a:extLst>
            </p:cNvPr>
            <p:cNvSpPr txBox="1"/>
            <p:nvPr/>
          </p:nvSpPr>
          <p:spPr>
            <a:xfrm>
              <a:off x="4126145" y="1642568"/>
              <a:ext cx="38191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143F21"/>
                  </a:solidFill>
                  <a:effectLst/>
                  <a:uLnTx/>
                  <a:uFillTx/>
                  <a:latin typeface="Arial" panose="020B0604020202020204" pitchFamily="34" charset="0"/>
                  <a:ea typeface="나눔바른고딕"/>
                  <a:cs typeface="Arial" panose="020B0604020202020204" pitchFamily="34" charset="0"/>
                </a:rPr>
                <a:t>Upcoming Work</a:t>
              </a:r>
            </a:p>
          </p:txBody>
        </p:sp>
      </p:grpSp>
      <p:sp>
        <p:nvSpPr>
          <p:cNvPr id="14" name="화살표: 갈매기형 수장 9">
            <a:extLst>
              <a:ext uri="{FF2B5EF4-FFF2-40B4-BE49-F238E27FC236}">
                <a16:creationId xmlns:a16="http://schemas.microsoft.com/office/drawing/2014/main" id="{BE4F7DE6-909E-DE0D-9362-F471F3DF50BE}"/>
              </a:ext>
            </a:extLst>
          </p:cNvPr>
          <p:cNvSpPr/>
          <p:nvPr/>
        </p:nvSpPr>
        <p:spPr>
          <a:xfrm>
            <a:off x="5857966" y="1288043"/>
            <a:ext cx="243445" cy="310418"/>
          </a:xfrm>
          <a:prstGeom prst="chevron">
            <a:avLst/>
          </a:prstGeom>
          <a:solidFill>
            <a:srgbClr val="143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Business Branding…">
            <a:extLst>
              <a:ext uri="{FF2B5EF4-FFF2-40B4-BE49-F238E27FC236}">
                <a16:creationId xmlns:a16="http://schemas.microsoft.com/office/drawing/2014/main" id="{ED01ACFB-E57B-7D5A-D68E-6F399D676097}"/>
              </a:ext>
            </a:extLst>
          </p:cNvPr>
          <p:cNvSpPr txBox="1"/>
          <p:nvPr/>
        </p:nvSpPr>
        <p:spPr>
          <a:xfrm>
            <a:off x="868477" y="580930"/>
            <a:ext cx="10993322" cy="5542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Participating Project: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‘Machine Learning Prediction of </a:t>
            </a:r>
            <a:r>
              <a:rPr lang="en-US" altLang="ko-KR" sz="1801" kern="12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Photoredox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Properties’</a:t>
            </a:r>
          </a:p>
          <a:p>
            <a:pPr defTabSz="457211">
              <a:defRPr/>
            </a:pP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My Role:</a:t>
            </a:r>
            <a:r>
              <a:rPr lang="en-US" altLang="ko-KR" sz="1801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  Finding the symbolic correlation between properties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AA3C6-505A-C42B-D142-B3933819B958}"/>
              </a:ext>
            </a:extLst>
          </p:cNvPr>
          <p:cNvSpPr txBox="1"/>
          <p:nvPr/>
        </p:nvSpPr>
        <p:spPr>
          <a:xfrm>
            <a:off x="868477" y="1593219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Linear Correlation:	   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BC8726-F11F-A39A-4507-1FFABF0F62FB}"/>
              </a:ext>
            </a:extLst>
          </p:cNvPr>
          <p:cNvGraphicFramePr>
            <a:graphicFrameLocks noGrp="1"/>
          </p:cNvGraphicFramePr>
          <p:nvPr/>
        </p:nvGraphicFramePr>
        <p:xfrm>
          <a:off x="868476" y="1870218"/>
          <a:ext cx="5096182" cy="316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955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3976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003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589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1881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6931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0279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21133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154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82280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326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838C8B5-D093-47FC-5D33-EC1382E1F09D}"/>
              </a:ext>
            </a:extLst>
          </p:cNvPr>
          <p:cNvSpPr txBox="1"/>
          <p:nvPr/>
        </p:nvSpPr>
        <p:spPr>
          <a:xfrm>
            <a:off x="868475" y="504458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2.     Quadratic Correlation: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Scikit-learn)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FC74C0-2FB5-2BE3-CE89-652C6C9F8F2F}"/>
              </a:ext>
            </a:extLst>
          </p:cNvPr>
          <p:cNvGraphicFramePr>
            <a:graphicFrameLocks noGrp="1"/>
          </p:cNvGraphicFramePr>
          <p:nvPr/>
        </p:nvGraphicFramePr>
        <p:xfrm>
          <a:off x="868474" y="531189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B5FBD1-1F9F-CDD0-90EF-A64326CA3569}"/>
              </a:ext>
            </a:extLst>
          </p:cNvPr>
          <p:cNvSpPr txBox="1"/>
          <p:nvPr/>
        </p:nvSpPr>
        <p:spPr>
          <a:xfrm>
            <a:off x="868473" y="5799575"/>
            <a:ext cx="5174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     Cubic Correlation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	 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(Using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PolynomialFeatures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from Scikit-learn)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448DFE5-A19E-A7A1-2FF5-6FD44836FA80}"/>
              </a:ext>
            </a:extLst>
          </p:cNvPr>
          <p:cNvGraphicFramePr>
            <a:graphicFrameLocks noGrp="1"/>
          </p:cNvGraphicFramePr>
          <p:nvPr/>
        </p:nvGraphicFramePr>
        <p:xfrm>
          <a:off x="868472" y="6066885"/>
          <a:ext cx="5096182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127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029217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653621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8DC8EBE-5352-6F6C-DBAC-561003047096}"/>
              </a:ext>
            </a:extLst>
          </p:cNvPr>
          <p:cNvSpPr txBox="1"/>
          <p:nvPr/>
        </p:nvSpPr>
        <p:spPr>
          <a:xfrm>
            <a:off x="6227182" y="1589505"/>
            <a:ext cx="50961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 functions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to the models whose R^2 are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0.85 and 0.95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in the Quadratic Correlation results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curve_fit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Decide proper models comparing the complexity of formulas, R^2, MAE (Mean Absolute Error) and RMSE (Root Mean Square Error)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Try Multiple Regression to find out the correlation between properties</a:t>
            </a:r>
          </a:p>
        </p:txBody>
      </p:sp>
    </p:spTree>
    <p:extLst>
      <p:ext uri="{BB962C8B-B14F-4D97-AF65-F5344CB8AC3E}">
        <p14:creationId xmlns:p14="http://schemas.microsoft.com/office/powerpoint/2010/main" val="16037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1.6. Summary</a:t>
            </a:r>
            <a:endParaRPr lang="en-US" altLang="ko-KR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0000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5C2E18-366C-B060-573D-0926B92C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17484"/>
              </p:ext>
            </p:extLst>
          </p:nvPr>
        </p:nvGraphicFramePr>
        <p:xfrm>
          <a:off x="1797533" y="2126791"/>
          <a:ext cx="8596934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668">
                  <a:extLst>
                    <a:ext uri="{9D8B030D-6E8A-4147-A177-3AD203B41FA5}">
                      <a16:colId xmlns:a16="http://schemas.microsoft.com/office/drawing/2014/main" val="1014880730"/>
                    </a:ext>
                  </a:extLst>
                </a:gridCol>
                <a:gridCol w="2292584">
                  <a:extLst>
                    <a:ext uri="{9D8B030D-6E8A-4147-A177-3AD203B41FA5}">
                      <a16:colId xmlns:a16="http://schemas.microsoft.com/office/drawing/2014/main" val="2742179536"/>
                    </a:ext>
                  </a:extLst>
                </a:gridCol>
                <a:gridCol w="2292584">
                  <a:extLst>
                    <a:ext uri="{9D8B030D-6E8A-4147-A177-3AD203B41FA5}">
                      <a16:colId xmlns:a16="http://schemas.microsoft.com/office/drawing/2014/main" val="2601916456"/>
                    </a:ext>
                  </a:extLst>
                </a:gridCol>
                <a:gridCol w="719542">
                  <a:extLst>
                    <a:ext uri="{9D8B030D-6E8A-4147-A177-3AD203B41FA5}">
                      <a16:colId xmlns:a16="http://schemas.microsoft.com/office/drawing/2014/main" val="1883991715"/>
                    </a:ext>
                  </a:extLst>
                </a:gridCol>
                <a:gridCol w="1446778">
                  <a:extLst>
                    <a:ext uri="{9D8B030D-6E8A-4147-A177-3AD203B41FA5}">
                      <a16:colId xmlns:a16="http://schemas.microsoft.com/office/drawing/2014/main" val="133539383"/>
                    </a:ext>
                  </a:extLst>
                </a:gridCol>
                <a:gridCol w="1446778">
                  <a:extLst>
                    <a:ext uri="{9D8B030D-6E8A-4147-A177-3AD203B41FA5}">
                      <a16:colId xmlns:a16="http://schemas.microsoft.com/office/drawing/2014/main" val="2079138092"/>
                    </a:ext>
                  </a:extLst>
                </a:gridCol>
              </a:tblGrid>
              <a:tr h="15185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(kcal/mol)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039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0.4713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0.7151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82184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0-0_S1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0.4774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0.7239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955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0.4993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003976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Adiabatic_T1-S0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0-0_T1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0.5056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0.7870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003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2.0067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3.0590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5894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Oxidation_S0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2.0404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3.0085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18810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0.6833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0.9965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6931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Reduction_S0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0.6679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0.9889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02798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3.0496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982281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Vertical_excitation_energy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Adiabatic_S1-S0 (kcal/mol)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432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3.0181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59773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0.7130 (D)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1.0963 (D)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1545"/>
                  </a:ext>
                </a:extLst>
              </a:tr>
              <a:tr h="151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Dipole_moment_norm_S1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Dipole_moment_norm_S0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0.7085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1.0775 (D)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8228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2A58BD-E814-71D6-D0F1-9CA342C10DD2}"/>
              </a:ext>
            </a:extLst>
          </p:cNvPr>
          <p:cNvSpPr txBox="1"/>
          <p:nvPr/>
        </p:nvSpPr>
        <p:spPr>
          <a:xfrm>
            <a:off x="4737294" y="1759839"/>
            <a:ext cx="271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Correlation Models</a:t>
            </a:r>
          </a:p>
        </p:txBody>
      </p:sp>
    </p:spTree>
    <p:extLst>
      <p:ext uri="{BB962C8B-B14F-4D97-AF65-F5344CB8AC3E}">
        <p14:creationId xmlns:p14="http://schemas.microsoft.com/office/powerpoint/2010/main" val="222134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. Quadratic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.1. R</a:t>
            </a:r>
            <a:r>
              <a:rPr lang="en-US" altLang="ko-KR" kern="1200" baseline="30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</a:t>
            </a: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of the Models</a:t>
            </a:r>
            <a:endParaRPr lang="en-US" altLang="ko-KR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143F2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D13CD-CE83-1C71-B2E9-248111C41496}"/>
              </a:ext>
            </a:extLst>
          </p:cNvPr>
          <p:cNvSpPr txBox="1"/>
          <p:nvPr/>
        </p:nvSpPr>
        <p:spPr>
          <a:xfrm>
            <a:off x="62385" y="4310729"/>
            <a:ext cx="1734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A3005-EF5C-E071-4A2F-A8CA240BB0B8}"/>
              </a:ext>
            </a:extLst>
          </p:cNvPr>
          <p:cNvSpPr txBox="1"/>
          <p:nvPr/>
        </p:nvSpPr>
        <p:spPr>
          <a:xfrm>
            <a:off x="5052346" y="2180319"/>
            <a:ext cx="2087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8BEFDA9-AA01-6494-18BE-4AB023D5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4" y="2547271"/>
            <a:ext cx="11514069" cy="1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n orange line&#10;&#10;Description automatically generated">
            <a:extLst>
              <a:ext uri="{FF2B5EF4-FFF2-40B4-BE49-F238E27FC236}">
                <a16:creationId xmlns:a16="http://schemas.microsoft.com/office/drawing/2014/main" id="{552C233F-6B38-EDBE-002E-09D0F934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7" y="3926520"/>
            <a:ext cx="3657600" cy="2743200"/>
          </a:xfrm>
          <a:prstGeom prst="rect">
            <a:avLst/>
          </a:prstGeom>
        </p:spPr>
      </p:pic>
      <p:pic>
        <p:nvPicPr>
          <p:cNvPr id="3" name="Picture 2" descr="A graph with orange dots and blue line&#10;&#10;Description automatically generated">
            <a:extLst>
              <a:ext uri="{FF2B5EF4-FFF2-40B4-BE49-F238E27FC236}">
                <a16:creationId xmlns:a16="http://schemas.microsoft.com/office/drawing/2014/main" id="{CFD169CB-4869-13F3-A113-6AD0CF5B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30" y="1183326"/>
            <a:ext cx="3657600" cy="27432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. </a:t>
            </a: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Quadratic</a:t>
            </a: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.1. 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</a:t>
            </a: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Cubic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vs Quadratic vs  Correlation)</a:t>
            </a:r>
          </a:p>
        </p:txBody>
      </p:sp>
      <p:pic>
        <p:nvPicPr>
          <p:cNvPr id="14" name="Picture 13" descr="A graph of a line with orange dots&#10;&#10;Description automatically generated">
            <a:extLst>
              <a:ext uri="{FF2B5EF4-FFF2-40B4-BE49-F238E27FC236}">
                <a16:creationId xmlns:a16="http://schemas.microsoft.com/office/drawing/2014/main" id="{01814248-1665-B9C1-A8EA-EC76C04E8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83326"/>
            <a:ext cx="3657600" cy="2743200"/>
          </a:xfrm>
          <a:prstGeom prst="rect">
            <a:avLst/>
          </a:prstGeom>
        </p:spPr>
      </p:pic>
      <p:pic>
        <p:nvPicPr>
          <p:cNvPr id="16" name="Picture 15" descr="A graph with orange dots and a blue line&#10;&#10;Description automatically generated">
            <a:extLst>
              <a:ext uri="{FF2B5EF4-FFF2-40B4-BE49-F238E27FC236}">
                <a16:creationId xmlns:a16="http://schemas.microsoft.com/office/drawing/2014/main" id="{BF62E4A6-048B-51CE-E557-B591B0520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670" y="1183326"/>
            <a:ext cx="3657600" cy="2743200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55573" y="2369089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16A7CB72-CD37-1EDE-EF36-0662A4C072CE}"/>
              </a:ext>
            </a:extLst>
          </p:cNvPr>
          <p:cNvSpPr/>
          <p:nvPr/>
        </p:nvSpPr>
        <p:spPr>
          <a:xfrm>
            <a:off x="7901714" y="2458913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FD7E62-862E-B076-725B-AED8F4AB3196}"/>
              </a:ext>
            </a:extLst>
          </p:cNvPr>
          <p:cNvSpPr/>
          <p:nvPr/>
        </p:nvSpPr>
        <p:spPr>
          <a:xfrm>
            <a:off x="2269789" y="1717464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73A880-B55A-1BD5-8349-8BEBBA2AFDC8}"/>
              </a:ext>
            </a:extLst>
          </p:cNvPr>
          <p:cNvSpPr/>
          <p:nvPr/>
        </p:nvSpPr>
        <p:spPr>
          <a:xfrm>
            <a:off x="2260120" y="4456545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92FBEF90-F873-A69C-DE0F-A5EC04F77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3926521"/>
            <a:ext cx="3657600" cy="2743200"/>
          </a:xfrm>
          <a:prstGeom prst="rect">
            <a:avLst/>
          </a:prstGeom>
        </p:spPr>
      </p:pic>
      <p:pic>
        <p:nvPicPr>
          <p:cNvPr id="47" name="Picture 46" descr="A graph of a line&#10;&#10;Description automatically generated">
            <a:extLst>
              <a:ext uri="{FF2B5EF4-FFF2-40B4-BE49-F238E27FC236}">
                <a16:creationId xmlns:a16="http://schemas.microsoft.com/office/drawing/2014/main" id="{31B4734D-446A-CCD6-6572-8CA9561B1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757" y="3926521"/>
            <a:ext cx="3657600" cy="2743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6B94F6-7156-A8DF-5FE0-6355D0DEFE2F}"/>
              </a:ext>
            </a:extLst>
          </p:cNvPr>
          <p:cNvSpPr txBox="1"/>
          <p:nvPr/>
        </p:nvSpPr>
        <p:spPr>
          <a:xfrm>
            <a:off x="7248463" y="3772635"/>
            <a:ext cx="1614545" cy="307777"/>
          </a:xfrm>
          <a:prstGeom prst="rect">
            <a:avLst/>
          </a:prstGeom>
          <a:noFill/>
          <a:ln>
            <a:solidFill>
              <a:srgbClr val="143F2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Function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2D19F519-A4AB-6862-7DD7-2498C60BDCAF}"/>
              </a:ext>
            </a:extLst>
          </p:cNvPr>
          <p:cNvSpPr/>
          <p:nvPr/>
        </p:nvSpPr>
        <p:spPr>
          <a:xfrm>
            <a:off x="7901714" y="5202108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AE19A000-3FE2-0C2D-600B-1996860E7728}"/>
              </a:ext>
            </a:extLst>
          </p:cNvPr>
          <p:cNvSpPr/>
          <p:nvPr/>
        </p:nvSpPr>
        <p:spPr>
          <a:xfrm>
            <a:off x="3955573" y="5112286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7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n orange line&#10;&#10;Description automatically generated">
            <a:extLst>
              <a:ext uri="{FF2B5EF4-FFF2-40B4-BE49-F238E27FC236}">
                <a16:creationId xmlns:a16="http://schemas.microsoft.com/office/drawing/2014/main" id="{D623E4F0-A3B7-1964-D9C9-BE31CC58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0" y="2057399"/>
            <a:ext cx="3657600" cy="2743200"/>
          </a:xfrm>
          <a:prstGeom prst="rect">
            <a:avLst/>
          </a:prstGeom>
        </p:spPr>
      </p:pic>
      <p:pic>
        <p:nvPicPr>
          <p:cNvPr id="8" name="Picture 7" descr="A graph with orange dots&#10;&#10;Description automatically generated">
            <a:extLst>
              <a:ext uri="{FF2B5EF4-FFF2-40B4-BE49-F238E27FC236}">
                <a16:creationId xmlns:a16="http://schemas.microsoft.com/office/drawing/2014/main" id="{E72B2AD2-4450-56FF-39C7-6FDE3B06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70" y="2057399"/>
            <a:ext cx="3657600" cy="2743200"/>
          </a:xfrm>
          <a:prstGeom prst="rect">
            <a:avLst/>
          </a:prstGeom>
        </p:spPr>
      </p:pic>
      <p:pic>
        <p:nvPicPr>
          <p:cNvPr id="5" name="Picture 4" descr="A graph with orange dots and blue line&#10;&#10;Description automatically generated">
            <a:extLst>
              <a:ext uri="{FF2B5EF4-FFF2-40B4-BE49-F238E27FC236}">
                <a16:creationId xmlns:a16="http://schemas.microsoft.com/office/drawing/2014/main" id="{C9FC7D82-3BDC-507A-B709-6AA90B158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165" y="2057399"/>
            <a:ext cx="3657600" cy="27432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1.4. 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(Quadratic vs Linear Correlation)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55573" y="3243163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16A7CB72-CD37-1EDE-EF36-0662A4C072CE}"/>
              </a:ext>
            </a:extLst>
          </p:cNvPr>
          <p:cNvSpPr/>
          <p:nvPr/>
        </p:nvSpPr>
        <p:spPr>
          <a:xfrm>
            <a:off x="7901714" y="3332987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6B94F6-7156-A8DF-5FE0-6355D0DEFE2F}"/>
              </a:ext>
            </a:extLst>
          </p:cNvPr>
          <p:cNvSpPr txBox="1"/>
          <p:nvPr/>
        </p:nvSpPr>
        <p:spPr>
          <a:xfrm>
            <a:off x="7247226" y="1903511"/>
            <a:ext cx="1614545" cy="307777"/>
          </a:xfrm>
          <a:prstGeom prst="rect">
            <a:avLst/>
          </a:prstGeom>
          <a:noFill/>
          <a:ln>
            <a:solidFill>
              <a:srgbClr val="143F2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Function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FD7E62-862E-B076-725B-AED8F4AB3196}"/>
              </a:ext>
            </a:extLst>
          </p:cNvPr>
          <p:cNvSpPr/>
          <p:nvPr/>
        </p:nvSpPr>
        <p:spPr>
          <a:xfrm>
            <a:off x="2267738" y="2591299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20E0-480D-E9E6-17DF-2562449490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184" y="4765908"/>
            <a:ext cx="11083634" cy="71917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Changyeob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(Jaden) Lee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07/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8882E-3E7B-3F78-9C6B-2068F1034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182" y="2782669"/>
            <a:ext cx="11083635" cy="646331"/>
          </a:xfrm>
        </p:spPr>
        <p:txBody>
          <a:bodyPr/>
          <a:lstStyle/>
          <a:p>
            <a:pPr algn="just"/>
            <a:r>
              <a:rPr lang="en-US" sz="3600" dirty="0">
                <a:latin typeface="Arial" panose="020B0604020202020204" pitchFamily="34" charset="0"/>
              </a:rPr>
              <a:t>Correlation between </a:t>
            </a:r>
            <a:r>
              <a:rPr lang="en-US" sz="3600" dirty="0" err="1">
                <a:latin typeface="Arial" panose="020B0604020202020204" pitchFamily="34" charset="0"/>
              </a:rPr>
              <a:t>Photoredox</a:t>
            </a:r>
            <a:r>
              <a:rPr lang="en-US" sz="3600" dirty="0">
                <a:latin typeface="Arial" panose="020B0604020202020204" pitchFamily="34" charset="0"/>
              </a:rPr>
              <a:t> Properties</a:t>
            </a:r>
            <a:endParaRPr lang="en-US" sz="36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1.1. R</a:t>
            </a:r>
            <a:r>
              <a:rPr lang="en-US" altLang="ko-KR" kern="1200" baseline="30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</a:t>
            </a:r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of the Models</a:t>
            </a:r>
            <a:endParaRPr lang="en-US" altLang="ko-KR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143F2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D13CD-CE83-1C71-B2E9-248111C41496}"/>
              </a:ext>
            </a:extLst>
          </p:cNvPr>
          <p:cNvSpPr txBox="1"/>
          <p:nvPr/>
        </p:nvSpPr>
        <p:spPr>
          <a:xfrm>
            <a:off x="55901" y="4210508"/>
            <a:ext cx="1734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A3005-EF5C-E071-4A2F-A8CA240BB0B8}"/>
              </a:ext>
            </a:extLst>
          </p:cNvPr>
          <p:cNvSpPr txBox="1"/>
          <p:nvPr/>
        </p:nvSpPr>
        <p:spPr>
          <a:xfrm>
            <a:off x="5052347" y="2280539"/>
            <a:ext cx="2087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70EDE8-8FDF-5D29-2205-2BA0373E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5" y="2647491"/>
            <a:ext cx="11514069" cy="15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5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1.2. 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(R</a:t>
            </a:r>
            <a:r>
              <a:rPr lang="en-US" altLang="ko-KR" kern="1200" baseline="30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over 0.99)</a:t>
            </a:r>
          </a:p>
        </p:txBody>
      </p:sp>
      <p:pic>
        <p:nvPicPr>
          <p:cNvPr id="3" name="Picture 2" descr="A graph of a line&#10;&#10;Description automatically generated">
            <a:extLst>
              <a:ext uri="{FF2B5EF4-FFF2-40B4-BE49-F238E27FC236}">
                <a16:creationId xmlns:a16="http://schemas.microsoft.com/office/drawing/2014/main" id="{A0EDDEF0-27A8-1CD4-E35C-4C4F4AA9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6" y="1183528"/>
            <a:ext cx="3657600" cy="2743200"/>
          </a:xfrm>
          <a:prstGeom prst="rect">
            <a:avLst/>
          </a:prstGeom>
        </p:spPr>
      </p:pic>
      <p:pic>
        <p:nvPicPr>
          <p:cNvPr id="8" name="Picture 7" descr="A graph of a line with orange dots&#10;&#10;Description automatically generated">
            <a:extLst>
              <a:ext uri="{FF2B5EF4-FFF2-40B4-BE49-F238E27FC236}">
                <a16:creationId xmlns:a16="http://schemas.microsoft.com/office/drawing/2014/main" id="{CA62FEAB-EF70-3966-4991-A5A1EBAA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6" y="3926728"/>
            <a:ext cx="3657600" cy="2743200"/>
          </a:xfrm>
          <a:prstGeom prst="rect">
            <a:avLst/>
          </a:prstGeom>
        </p:spPr>
      </p:pic>
      <p:pic>
        <p:nvPicPr>
          <p:cNvPr id="10" name="Picture 9" descr="A graph of a line with orange dots&#10;&#10;Description automatically generated">
            <a:extLst>
              <a:ext uri="{FF2B5EF4-FFF2-40B4-BE49-F238E27FC236}">
                <a16:creationId xmlns:a16="http://schemas.microsoft.com/office/drawing/2014/main" id="{BBAEBBB9-5A1F-E217-469A-6CCC21A75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40" y="3926728"/>
            <a:ext cx="3657600" cy="2743200"/>
          </a:xfrm>
          <a:prstGeom prst="rect">
            <a:avLst/>
          </a:prstGeom>
        </p:spPr>
      </p:pic>
      <p:pic>
        <p:nvPicPr>
          <p:cNvPr id="11" name="Picture 10" descr="A graph of a line with dots&#10;&#10;Description automatically generated with medium confidence">
            <a:extLst>
              <a:ext uri="{FF2B5EF4-FFF2-40B4-BE49-F238E27FC236}">
                <a16:creationId xmlns:a16="http://schemas.microsoft.com/office/drawing/2014/main" id="{1FB66EEA-72F0-6202-C040-B2BCBD1B7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140" y="1183528"/>
            <a:ext cx="3657600" cy="2743200"/>
          </a:xfrm>
          <a:prstGeom prst="rect">
            <a:avLst/>
          </a:prstGeom>
        </p:spPr>
      </p:pic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DAB02A56-8D6D-B361-E6CA-34D1C8D7C319}"/>
              </a:ext>
            </a:extLst>
          </p:cNvPr>
          <p:cNvSpPr/>
          <p:nvPr/>
        </p:nvSpPr>
        <p:spPr>
          <a:xfrm>
            <a:off x="5811072" y="2378432"/>
            <a:ext cx="569856" cy="364765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C331516-89DD-C3FF-6EC2-B61DB45A9739}"/>
              </a:ext>
            </a:extLst>
          </p:cNvPr>
          <p:cNvSpPr/>
          <p:nvPr/>
        </p:nvSpPr>
        <p:spPr>
          <a:xfrm>
            <a:off x="5809720" y="5115945"/>
            <a:ext cx="569856" cy="364765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30732-502A-4DA3-6449-7F26DABCD8A4}"/>
              </a:ext>
            </a:extLst>
          </p:cNvPr>
          <p:cNvSpPr txBox="1"/>
          <p:nvPr/>
        </p:nvSpPr>
        <p:spPr>
          <a:xfrm>
            <a:off x="5287375" y="3772839"/>
            <a:ext cx="1614545" cy="307777"/>
          </a:xfrm>
          <a:prstGeom prst="rect">
            <a:avLst/>
          </a:prstGeom>
          <a:noFill/>
          <a:ln>
            <a:solidFill>
              <a:srgbClr val="143F2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Function</a:t>
            </a:r>
          </a:p>
        </p:txBody>
      </p:sp>
    </p:spTree>
    <p:extLst>
      <p:ext uri="{BB962C8B-B14F-4D97-AF65-F5344CB8AC3E}">
        <p14:creationId xmlns:p14="http://schemas.microsoft.com/office/powerpoint/2010/main" val="253268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1.3. Parity Plot of the Models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(R</a:t>
            </a:r>
            <a:r>
              <a:rPr lang="en-US" altLang="ko-KR" kern="1200" baseline="300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2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 over 0.99)</a:t>
            </a:r>
          </a:p>
        </p:txBody>
      </p:sp>
      <p:pic>
        <p:nvPicPr>
          <p:cNvPr id="60" name="Picture 59" descr="A red line with black text&#10;&#10;Description automatically generated">
            <a:extLst>
              <a:ext uri="{FF2B5EF4-FFF2-40B4-BE49-F238E27FC236}">
                <a16:creationId xmlns:a16="http://schemas.microsoft.com/office/drawing/2014/main" id="{7E132A3F-4D77-DD90-609C-FF975E14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6" y="1183528"/>
            <a:ext cx="3657600" cy="2743200"/>
          </a:xfrm>
          <a:prstGeom prst="rect">
            <a:avLst/>
          </a:prstGeom>
        </p:spPr>
      </p:pic>
      <p:pic>
        <p:nvPicPr>
          <p:cNvPr id="66" name="Picture 65" descr="A graph of red dots&#10;&#10;Description automatically generated">
            <a:extLst>
              <a:ext uri="{FF2B5EF4-FFF2-40B4-BE49-F238E27FC236}">
                <a16:creationId xmlns:a16="http://schemas.microsoft.com/office/drawing/2014/main" id="{25A6D50D-2066-0F8E-79BD-1803E7BC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56" y="3926728"/>
            <a:ext cx="3657600" cy="2743200"/>
          </a:xfrm>
          <a:prstGeom prst="rect">
            <a:avLst/>
          </a:prstGeom>
        </p:spPr>
      </p:pic>
      <p:pic>
        <p:nvPicPr>
          <p:cNvPr id="68" name="Picture 67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9BB5559F-A4AC-8678-6873-946AB4757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40" y="3926728"/>
            <a:ext cx="3657600" cy="27432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CB11883-BEFC-E9FB-2005-209400FCC748}"/>
              </a:ext>
            </a:extLst>
          </p:cNvPr>
          <p:cNvSpPr txBox="1"/>
          <p:nvPr/>
        </p:nvSpPr>
        <p:spPr>
          <a:xfrm>
            <a:off x="10693455" y="5175217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9.5662 (kcal/mol)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63C7F8-04AD-7567-6107-E201A6A8E93D}"/>
              </a:ext>
            </a:extLst>
          </p:cNvPr>
          <p:cNvSpPr txBox="1"/>
          <p:nvPr/>
        </p:nvSpPr>
        <p:spPr>
          <a:xfrm>
            <a:off x="4542871" y="2333934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9.2247 (kcal/mol)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D3489-3FE8-BA14-11C2-5C5E8E12CBD6}"/>
              </a:ext>
            </a:extLst>
          </p:cNvPr>
          <p:cNvSpPr txBox="1"/>
          <p:nvPr/>
        </p:nvSpPr>
        <p:spPr>
          <a:xfrm>
            <a:off x="4542871" y="5180259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9.4473 (kcal/mol)</a:t>
            </a:r>
          </a:p>
        </p:txBody>
      </p:sp>
      <p:pic>
        <p:nvPicPr>
          <p:cNvPr id="73" name="Picture 72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A694DB76-32D3-821A-8F60-C27EE2385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140" y="1183527"/>
            <a:ext cx="3657600" cy="27432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F009479-446B-FBA1-F728-D7499B6C84E8}"/>
              </a:ext>
            </a:extLst>
          </p:cNvPr>
          <p:cNvSpPr txBox="1"/>
          <p:nvPr/>
        </p:nvSpPr>
        <p:spPr>
          <a:xfrm>
            <a:off x="10694808" y="2432016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9.3380 (kcal/mol)</a:t>
            </a:r>
          </a:p>
        </p:txBody>
      </p:sp>
    </p:spTree>
    <p:extLst>
      <p:ext uri="{BB962C8B-B14F-4D97-AF65-F5344CB8AC3E}">
        <p14:creationId xmlns:p14="http://schemas.microsoft.com/office/powerpoint/2010/main" val="367774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1.4. 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(Quadratic vs Linear Correlation)</a:t>
            </a:r>
          </a:p>
        </p:txBody>
      </p:sp>
      <p:pic>
        <p:nvPicPr>
          <p:cNvPr id="12" name="Picture 11" descr="A graph of a line with orange dots&#10;&#10;Description automatically generated">
            <a:extLst>
              <a:ext uri="{FF2B5EF4-FFF2-40B4-BE49-F238E27FC236}">
                <a16:creationId xmlns:a16="http://schemas.microsoft.com/office/drawing/2014/main" id="{E0ACDAA0-6E03-5A90-23AC-EDDDF9E6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0" y="1183326"/>
            <a:ext cx="3657600" cy="2743200"/>
          </a:xfrm>
          <a:prstGeom prst="rect">
            <a:avLst/>
          </a:prstGeom>
        </p:spPr>
      </p:pic>
      <p:pic>
        <p:nvPicPr>
          <p:cNvPr id="14" name="Picture 13" descr="A graph of a line with orange dots&#10;&#10;Description automatically generated">
            <a:extLst>
              <a:ext uri="{FF2B5EF4-FFF2-40B4-BE49-F238E27FC236}">
                <a16:creationId xmlns:a16="http://schemas.microsoft.com/office/drawing/2014/main" id="{01814248-1665-B9C1-A8EA-EC76C04E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183326"/>
            <a:ext cx="3657600" cy="2743200"/>
          </a:xfrm>
          <a:prstGeom prst="rect">
            <a:avLst/>
          </a:prstGeom>
        </p:spPr>
      </p:pic>
      <p:pic>
        <p:nvPicPr>
          <p:cNvPr id="16" name="Picture 15" descr="A graph with orange dots and a blue line&#10;&#10;Description automatically generated">
            <a:extLst>
              <a:ext uri="{FF2B5EF4-FFF2-40B4-BE49-F238E27FC236}">
                <a16:creationId xmlns:a16="http://schemas.microsoft.com/office/drawing/2014/main" id="{BF62E4A6-048B-51CE-E557-B591B052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670" y="1183326"/>
            <a:ext cx="3657600" cy="2743200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55573" y="2369089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16A7CB72-CD37-1EDE-EF36-0662A4C072CE}"/>
              </a:ext>
            </a:extLst>
          </p:cNvPr>
          <p:cNvSpPr/>
          <p:nvPr/>
        </p:nvSpPr>
        <p:spPr>
          <a:xfrm>
            <a:off x="7901714" y="2458913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FD7E62-862E-B076-725B-AED8F4AB3196}"/>
              </a:ext>
            </a:extLst>
          </p:cNvPr>
          <p:cNvSpPr/>
          <p:nvPr/>
        </p:nvSpPr>
        <p:spPr>
          <a:xfrm>
            <a:off x="3171217" y="1723949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A graph with orange dots&#10;&#10;Description automatically generated">
            <a:extLst>
              <a:ext uri="{FF2B5EF4-FFF2-40B4-BE49-F238E27FC236}">
                <a16:creationId xmlns:a16="http://schemas.microsoft.com/office/drawing/2014/main" id="{AAD81A45-76D5-3488-8993-EC8A52FE8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30" y="3926523"/>
            <a:ext cx="3657600" cy="27432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273A880-B55A-1BD5-8349-8BEBBA2AFDC8}"/>
              </a:ext>
            </a:extLst>
          </p:cNvPr>
          <p:cNvSpPr/>
          <p:nvPr/>
        </p:nvSpPr>
        <p:spPr>
          <a:xfrm>
            <a:off x="1832103" y="4450060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92FBEF90-F873-A69C-DE0F-A5EC04F77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3926521"/>
            <a:ext cx="3657600" cy="2743200"/>
          </a:xfrm>
          <a:prstGeom prst="rect">
            <a:avLst/>
          </a:prstGeom>
        </p:spPr>
      </p:pic>
      <p:pic>
        <p:nvPicPr>
          <p:cNvPr id="47" name="Picture 46" descr="A graph of a line&#10;&#10;Description automatically generated">
            <a:extLst>
              <a:ext uri="{FF2B5EF4-FFF2-40B4-BE49-F238E27FC236}">
                <a16:creationId xmlns:a16="http://schemas.microsoft.com/office/drawing/2014/main" id="{31B4734D-446A-CCD6-6572-8CA9561B1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757" y="3926521"/>
            <a:ext cx="3657600" cy="2743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A6B94F6-7156-A8DF-5FE0-6355D0DEFE2F}"/>
              </a:ext>
            </a:extLst>
          </p:cNvPr>
          <p:cNvSpPr txBox="1"/>
          <p:nvPr/>
        </p:nvSpPr>
        <p:spPr>
          <a:xfrm>
            <a:off x="7248463" y="3772635"/>
            <a:ext cx="1614545" cy="307777"/>
          </a:xfrm>
          <a:prstGeom prst="rect">
            <a:avLst/>
          </a:prstGeom>
          <a:noFill/>
          <a:ln>
            <a:solidFill>
              <a:srgbClr val="143F2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Function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2D19F519-A4AB-6862-7DD7-2498C60BDCAF}"/>
              </a:ext>
            </a:extLst>
          </p:cNvPr>
          <p:cNvSpPr/>
          <p:nvPr/>
        </p:nvSpPr>
        <p:spPr>
          <a:xfrm>
            <a:off x="7901714" y="5202108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AE19A000-3FE2-0C2D-600B-1996860E7728}"/>
              </a:ext>
            </a:extLst>
          </p:cNvPr>
          <p:cNvSpPr/>
          <p:nvPr/>
        </p:nvSpPr>
        <p:spPr>
          <a:xfrm>
            <a:off x="3955573" y="5112286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orange dots&#10;&#10;Description automatically generated">
            <a:extLst>
              <a:ext uri="{FF2B5EF4-FFF2-40B4-BE49-F238E27FC236}">
                <a16:creationId xmlns:a16="http://schemas.microsoft.com/office/drawing/2014/main" id="{DCF381C7-23D4-69A4-2F41-B273BA3E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00" y="1183319"/>
            <a:ext cx="3657600" cy="2743200"/>
          </a:xfrm>
          <a:prstGeom prst="rect">
            <a:avLst/>
          </a:prstGeom>
        </p:spPr>
      </p:pic>
      <p:pic>
        <p:nvPicPr>
          <p:cNvPr id="9" name="Picture 8" descr="A graph of orange dots&#10;&#10;Description automatically generated">
            <a:extLst>
              <a:ext uri="{FF2B5EF4-FFF2-40B4-BE49-F238E27FC236}">
                <a16:creationId xmlns:a16="http://schemas.microsoft.com/office/drawing/2014/main" id="{63D3FF5B-37C6-72FC-4175-E9858E8C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14" y="1183319"/>
            <a:ext cx="3657600" cy="2743200"/>
          </a:xfrm>
          <a:prstGeom prst="rect">
            <a:avLst/>
          </a:prstGeom>
        </p:spPr>
      </p:pic>
      <p:pic>
        <p:nvPicPr>
          <p:cNvPr id="7" name="Picture 6" descr="A graph with orange dots and blue lines&#10;&#10;Description automatically generated">
            <a:extLst>
              <a:ext uri="{FF2B5EF4-FFF2-40B4-BE49-F238E27FC236}">
                <a16:creationId xmlns:a16="http://schemas.microsoft.com/office/drawing/2014/main" id="{B4DE558E-738F-D59F-94E5-0AD49FA47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30" y="1183324"/>
            <a:ext cx="3657600" cy="2743200"/>
          </a:xfrm>
          <a:prstGeom prst="rect">
            <a:avLst/>
          </a:prstGeom>
        </p:spPr>
      </p:pic>
      <p:pic>
        <p:nvPicPr>
          <p:cNvPr id="2" name="Picture 1" descr="A graph with orange dots&#10;&#10;Description automatically generated">
            <a:extLst>
              <a:ext uri="{FF2B5EF4-FFF2-40B4-BE49-F238E27FC236}">
                <a16:creationId xmlns:a16="http://schemas.microsoft.com/office/drawing/2014/main" id="{347B92FD-CE2A-B86C-C571-94D63FA5F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670" y="3926521"/>
            <a:ext cx="3657600" cy="2743200"/>
          </a:xfrm>
          <a:prstGeom prst="rect">
            <a:avLst/>
          </a:prstGeom>
        </p:spPr>
      </p:pic>
      <p:pic>
        <p:nvPicPr>
          <p:cNvPr id="3" name="Picture 2" descr="A graph with orange dots and blue line&#10;&#10;Description automatically generated">
            <a:extLst>
              <a:ext uri="{FF2B5EF4-FFF2-40B4-BE49-F238E27FC236}">
                <a16:creationId xmlns:a16="http://schemas.microsoft.com/office/drawing/2014/main" id="{491EF405-E9A0-A987-AC02-654E2E0C6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165" y="3926521"/>
            <a:ext cx="3657600" cy="2743200"/>
          </a:xfrm>
          <a:prstGeom prst="rect">
            <a:avLst/>
          </a:prstGeom>
        </p:spPr>
      </p:pic>
      <p:pic>
        <p:nvPicPr>
          <p:cNvPr id="4" name="Picture 3" descr="A graph with orange dots&#10;&#10;Description automatically generated">
            <a:extLst>
              <a:ext uri="{FF2B5EF4-FFF2-40B4-BE49-F238E27FC236}">
                <a16:creationId xmlns:a16="http://schemas.microsoft.com/office/drawing/2014/main" id="{9254B12D-B68F-73CE-267B-E32E37441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30" y="3926521"/>
            <a:ext cx="3657600" cy="27432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83F14-96C4-3845-C6E5-5FF6F61A1463}"/>
              </a:ext>
            </a:extLst>
          </p:cNvPr>
          <p:cNvCxnSpPr/>
          <p:nvPr/>
        </p:nvCxnSpPr>
        <p:spPr>
          <a:xfrm>
            <a:off x="4143985" y="1446175"/>
            <a:ext cx="0" cy="49611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1.4. Scatter Plot between Properties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(Quadratic vs Linear Correlation)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8BBD153-D938-3B2A-92B1-D963BB0C2BE5}"/>
              </a:ext>
            </a:extLst>
          </p:cNvPr>
          <p:cNvSpPr/>
          <p:nvPr/>
        </p:nvSpPr>
        <p:spPr>
          <a:xfrm>
            <a:off x="3955573" y="2369089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16A7CB72-CD37-1EDE-EF36-0662A4C072CE}"/>
              </a:ext>
            </a:extLst>
          </p:cNvPr>
          <p:cNvSpPr/>
          <p:nvPr/>
        </p:nvSpPr>
        <p:spPr>
          <a:xfrm>
            <a:off x="7901714" y="2458913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FD7E62-862E-B076-725B-AED8F4AB3196}"/>
              </a:ext>
            </a:extLst>
          </p:cNvPr>
          <p:cNvSpPr/>
          <p:nvPr/>
        </p:nvSpPr>
        <p:spPr>
          <a:xfrm>
            <a:off x="1835286" y="1717464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73A880-B55A-1BD5-8349-8BEBBA2AFDC8}"/>
              </a:ext>
            </a:extLst>
          </p:cNvPr>
          <p:cNvSpPr/>
          <p:nvPr/>
        </p:nvSpPr>
        <p:spPr>
          <a:xfrm>
            <a:off x="1832103" y="4450060"/>
            <a:ext cx="324255" cy="138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6B94F6-7156-A8DF-5FE0-6355D0DEFE2F}"/>
              </a:ext>
            </a:extLst>
          </p:cNvPr>
          <p:cNvSpPr txBox="1"/>
          <p:nvPr/>
        </p:nvSpPr>
        <p:spPr>
          <a:xfrm>
            <a:off x="7248463" y="3772635"/>
            <a:ext cx="1614545" cy="307777"/>
          </a:xfrm>
          <a:prstGeom prst="rect">
            <a:avLst/>
          </a:prstGeom>
          <a:noFill/>
          <a:ln>
            <a:solidFill>
              <a:srgbClr val="143F2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Function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2D19F519-A4AB-6862-7DD7-2498C60BDCAF}"/>
              </a:ext>
            </a:extLst>
          </p:cNvPr>
          <p:cNvSpPr/>
          <p:nvPr/>
        </p:nvSpPr>
        <p:spPr>
          <a:xfrm>
            <a:off x="7901714" y="5202108"/>
            <a:ext cx="308043" cy="192024"/>
          </a:xfrm>
          <a:prstGeom prst="leftRightArrow">
            <a:avLst/>
          </a:prstGeom>
          <a:solidFill>
            <a:srgbClr val="143F21"/>
          </a:solidFill>
          <a:ln>
            <a:solidFill>
              <a:srgbClr val="143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AE19A000-3FE2-0C2D-600B-1996860E7728}"/>
              </a:ext>
            </a:extLst>
          </p:cNvPr>
          <p:cNvSpPr/>
          <p:nvPr/>
        </p:nvSpPr>
        <p:spPr>
          <a:xfrm>
            <a:off x="3955573" y="5112286"/>
            <a:ext cx="361384" cy="3716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BB3069A2-C5D6-DE16-FA39-590DAC4B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40" y="3926728"/>
            <a:ext cx="3657600" cy="2743200"/>
          </a:xfrm>
          <a:prstGeom prst="rect">
            <a:avLst/>
          </a:prstGeom>
        </p:spPr>
      </p:pic>
      <p:pic>
        <p:nvPicPr>
          <p:cNvPr id="8" name="Picture 7" descr="A red dotted line with black text&#10;&#10;Description automatically generated">
            <a:extLst>
              <a:ext uri="{FF2B5EF4-FFF2-40B4-BE49-F238E27FC236}">
                <a16:creationId xmlns:a16="http://schemas.microsoft.com/office/drawing/2014/main" id="{67728E6C-FA59-81C1-64AB-4C733402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140" y="1183528"/>
            <a:ext cx="3657600" cy="2743200"/>
          </a:xfrm>
          <a:prstGeom prst="rect">
            <a:avLst/>
          </a:prstGeom>
        </p:spPr>
      </p:pic>
      <p:pic>
        <p:nvPicPr>
          <p:cNvPr id="5" name="Picture 4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D43C1720-22F7-A09E-D4F1-9A8DC55E7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556" y="3926728"/>
            <a:ext cx="3657600" cy="2743200"/>
          </a:xfrm>
          <a:prstGeom prst="rect">
            <a:avLst/>
          </a:prstGeom>
        </p:spPr>
      </p:pic>
      <p:pic>
        <p:nvPicPr>
          <p:cNvPr id="3" name="Picture 2" descr="A graph of a graph with red dots&#10;&#10;Description automatically generated">
            <a:extLst>
              <a:ext uri="{FF2B5EF4-FFF2-40B4-BE49-F238E27FC236}">
                <a16:creationId xmlns:a16="http://schemas.microsoft.com/office/drawing/2014/main" id="{21B4FA6E-AB65-A133-5C22-1348F470F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556" y="1183528"/>
            <a:ext cx="3657600" cy="2743200"/>
          </a:xfrm>
          <a:prstGeom prst="rect">
            <a:avLst/>
          </a:prstGeom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1.5. Parity Plot of the Models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(Quadratic vs Linear Correlation)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B11883-BEFC-E9FB-2005-209400FCC748}"/>
              </a:ext>
            </a:extLst>
          </p:cNvPr>
          <p:cNvSpPr txBox="1"/>
          <p:nvPr/>
        </p:nvSpPr>
        <p:spPr>
          <a:xfrm>
            <a:off x="10622922" y="5175217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6.4601 (kcal/mol)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4E3E5D-707A-4635-03C5-002547ED1076}"/>
              </a:ext>
            </a:extLst>
          </p:cNvPr>
          <p:cNvSpPr txBox="1"/>
          <p:nvPr/>
        </p:nvSpPr>
        <p:spPr>
          <a:xfrm>
            <a:off x="4544224" y="5175217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6.5101 (kcal/mol)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63C7F8-04AD-7567-6107-E201A6A8E93D}"/>
              </a:ext>
            </a:extLst>
          </p:cNvPr>
          <p:cNvSpPr txBox="1"/>
          <p:nvPr/>
        </p:nvSpPr>
        <p:spPr>
          <a:xfrm>
            <a:off x="4542871" y="2333934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16.3715 (kcal/mol)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D3489-3FE8-BA14-11C2-5C5E8E12CBD6}"/>
              </a:ext>
            </a:extLst>
          </p:cNvPr>
          <p:cNvSpPr txBox="1"/>
          <p:nvPr/>
        </p:nvSpPr>
        <p:spPr>
          <a:xfrm>
            <a:off x="10622922" y="2330750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16.1015 (kcal/mol)</a:t>
            </a:r>
          </a:p>
        </p:txBody>
      </p:sp>
    </p:spTree>
    <p:extLst>
      <p:ext uri="{BB962C8B-B14F-4D97-AF65-F5344CB8AC3E}">
        <p14:creationId xmlns:p14="http://schemas.microsoft.com/office/powerpoint/2010/main" val="145016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red dots&#10;&#10;Description automatically generated">
            <a:extLst>
              <a:ext uri="{FF2B5EF4-FFF2-40B4-BE49-F238E27FC236}">
                <a16:creationId xmlns:a16="http://schemas.microsoft.com/office/drawing/2014/main" id="{3EDD09AB-01AA-4757-5D18-2D7DBB72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35" y="1183524"/>
            <a:ext cx="3657600" cy="2743200"/>
          </a:xfrm>
          <a:prstGeom prst="rect">
            <a:avLst/>
          </a:prstGeom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A0C669A3-83AD-2BE1-9887-195754D117A4}"/>
              </a:ext>
            </a:extLst>
          </p:cNvPr>
          <p:cNvCxnSpPr>
            <a:cxnSpLocks/>
          </p:cNvCxnSpPr>
          <p:nvPr/>
        </p:nvCxnSpPr>
        <p:spPr>
          <a:xfrm>
            <a:off x="347730" y="987361"/>
            <a:ext cx="11514069" cy="0"/>
          </a:xfrm>
          <a:prstGeom prst="line">
            <a:avLst/>
          </a:prstGeom>
          <a:ln w="28575">
            <a:solidFill>
              <a:srgbClr val="143F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usiness Branding…">
            <a:extLst>
              <a:ext uri="{FF2B5EF4-FFF2-40B4-BE49-F238E27FC236}">
                <a16:creationId xmlns:a16="http://schemas.microsoft.com/office/drawing/2014/main" id="{4B18A028-15B3-A06D-8FEA-1AB2232EC108}"/>
              </a:ext>
            </a:extLst>
          </p:cNvPr>
          <p:cNvSpPr txBox="1"/>
          <p:nvPr/>
        </p:nvSpPr>
        <p:spPr>
          <a:xfrm>
            <a:off x="347730" y="404966"/>
            <a:ext cx="10993322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000" b="1">
                <a:solidFill>
                  <a:srgbClr val="3E67CE"/>
                </a:solidFill>
                <a:latin typeface="+mj-ea"/>
                <a:ea typeface="+mj-ea"/>
                <a:cs typeface="Muli Black"/>
              </a:defRPr>
            </a:lvl1pPr>
          </a:lstStyle>
          <a:p>
            <a:pPr defTabSz="457211">
              <a:defRPr/>
            </a:pPr>
            <a:r>
              <a:rPr lang="en-US" altLang="ko-KR" sz="1600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 Linear Correlation</a:t>
            </a:r>
            <a:endParaRPr lang="en-US" altLang="ko-KR" sz="1600" kern="12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  <a:sym typeface="Muli Black"/>
            </a:endParaRPr>
          </a:p>
          <a:p>
            <a:pPr defTabSz="457211">
              <a:defRPr/>
            </a:pP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143F2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1.5. Parity Plot of the Models </a:t>
            </a:r>
            <a:r>
              <a:rPr lang="en-US" altLang="ko-KR" kern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  <a:sym typeface="Muli Black"/>
              </a:rPr>
              <a:t>(Quadratic vs Linear Correlation)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D3489-3FE8-BA14-11C2-5C5E8E12CBD6}"/>
              </a:ext>
            </a:extLst>
          </p:cNvPr>
          <p:cNvSpPr txBox="1"/>
          <p:nvPr/>
        </p:nvSpPr>
        <p:spPr>
          <a:xfrm>
            <a:off x="10633560" y="2315380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9.5477 (kcal/mol)</a:t>
            </a:r>
          </a:p>
        </p:txBody>
      </p:sp>
      <p:pic>
        <p:nvPicPr>
          <p:cNvPr id="2" name="Picture 1" descr="A red dotted line with black lines&#10;&#10;Description automatically generated">
            <a:extLst>
              <a:ext uri="{FF2B5EF4-FFF2-40B4-BE49-F238E27FC236}">
                <a16:creationId xmlns:a16="http://schemas.microsoft.com/office/drawing/2014/main" id="{34EE767E-8FCF-7B8B-A740-F69CEDFBA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140" y="3926727"/>
            <a:ext cx="3657600" cy="2743200"/>
          </a:xfrm>
          <a:prstGeom prst="rect">
            <a:avLst/>
          </a:prstGeom>
        </p:spPr>
      </p:pic>
      <p:pic>
        <p:nvPicPr>
          <p:cNvPr id="4" name="Picture 3" descr="A graph with red dots&#10;&#10;Description automatically generated">
            <a:extLst>
              <a:ext uri="{FF2B5EF4-FFF2-40B4-BE49-F238E27FC236}">
                <a16:creationId xmlns:a16="http://schemas.microsoft.com/office/drawing/2014/main" id="{B92861AD-1361-7679-33C9-774074438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556" y="3926727"/>
            <a:ext cx="36576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9E328B-E2C9-2F8C-A2DC-2185EBD46CB3}"/>
              </a:ext>
            </a:extLst>
          </p:cNvPr>
          <p:cNvSpPr txBox="1"/>
          <p:nvPr/>
        </p:nvSpPr>
        <p:spPr>
          <a:xfrm>
            <a:off x="4536208" y="5175215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3.8493 (D)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C78B-B3F1-7942-3223-5F2CA0971133}"/>
              </a:ext>
            </a:extLst>
          </p:cNvPr>
          <p:cNvSpPr txBox="1"/>
          <p:nvPr/>
        </p:nvSpPr>
        <p:spPr>
          <a:xfrm>
            <a:off x="10633560" y="5175215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3.7831 (D)</a:t>
            </a:r>
          </a:p>
        </p:txBody>
      </p:sp>
      <p:pic>
        <p:nvPicPr>
          <p:cNvPr id="12" name="Picture 11" descr="A graph of red dots&#10;&#10;Description automatically generated">
            <a:extLst>
              <a:ext uri="{FF2B5EF4-FFF2-40B4-BE49-F238E27FC236}">
                <a16:creationId xmlns:a16="http://schemas.microsoft.com/office/drawing/2014/main" id="{5BEC4D9E-D1CD-4D8A-C3C5-780F81278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261" y="1183528"/>
            <a:ext cx="3657600" cy="27432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563C7F8-04AD-7567-6107-E201A6A8E93D}"/>
              </a:ext>
            </a:extLst>
          </p:cNvPr>
          <p:cNvSpPr txBox="1"/>
          <p:nvPr/>
        </p:nvSpPr>
        <p:spPr>
          <a:xfrm>
            <a:off x="4536208" y="2315380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43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S.D. = 9.6476 (kcal/mol)</a:t>
            </a:r>
          </a:p>
        </p:txBody>
      </p:sp>
    </p:spTree>
    <p:extLst>
      <p:ext uri="{BB962C8B-B14F-4D97-AF65-F5344CB8AC3E}">
        <p14:creationId xmlns:p14="http://schemas.microsoft.com/office/powerpoint/2010/main" val="47681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951</Words>
  <Application>Microsoft Macintosh PowerPoint</Application>
  <PresentationFormat>Widescreen</PresentationFormat>
  <Paragraphs>202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Hansen,Collin</dc:creator>
  <cp:lastModifiedBy>이창엽(***9***078)</cp:lastModifiedBy>
  <cp:revision>89</cp:revision>
  <dcterms:created xsi:type="dcterms:W3CDTF">2024-07-17T15:55:35Z</dcterms:created>
  <dcterms:modified xsi:type="dcterms:W3CDTF">2024-07-26T17:00:41Z</dcterms:modified>
</cp:coreProperties>
</file>