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508" r:id="rId2"/>
    <p:sldId id="1506" r:id="rId3"/>
    <p:sldId id="1521" r:id="rId4"/>
    <p:sldId id="1531" r:id="rId5"/>
    <p:sldId id="15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43F21"/>
    <a:srgbClr val="FFC7CE"/>
    <a:srgbClr val="FFEB9B"/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05"/>
  </p:normalViewPr>
  <p:slideViewPr>
    <p:cSldViewPr snapToGrid="0">
      <p:cViewPr varScale="1">
        <p:scale>
          <a:sx n="79" d="100"/>
          <a:sy n="79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F4A-3EBB-E84A-B283-FE0B0D208C7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F7CC-8415-874D-8288-8107EB83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8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7F7CC-8415-874D-8288-8107EB832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7F7CC-8415-874D-8288-8107EB832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5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7F7CC-8415-874D-8288-8107EB832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7F7CC-8415-874D-8288-8107EB832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4EE-F494-2210-A5AF-136F4BC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ED80-BF2A-C6BB-4E8D-6B906E20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1C6-0265-453A-3A95-2959B83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00D-62A0-95B5-CDC2-A99728F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AFF-E70D-84E4-1F2F-1E10C1B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9EB-2674-5C95-29C9-5F0CD4E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DA7A-A2B8-30B4-FE9C-7277FCD7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653-B5C5-1758-DBB1-8A608B3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92CE-EA73-744B-F985-D7B3C02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C84-F102-6EE3-5148-ACC9DBF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C1BB-56E3-A1FF-087E-B21F572B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30D2-129D-DD1A-02CB-A0A82D3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1D29-4847-F9BC-5223-1107076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3D4F-C4DB-1805-F28D-72E9E40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225-7BE9-4B29-97CD-B2B43B5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rgbClr val="173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1753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287899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5DE-3221-49E5-B6DB-A1541E66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33E-B946-45BD-2F32-2DC1D4D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31D-A3B4-8BB8-E3EB-F1F8482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7368-8C0B-5C9A-0F16-AF90BE2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2BB-C393-8B8B-6DD4-F2C229B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26-9923-1531-3EF9-A4DADE4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163-DB8E-6B36-ECCA-50CB1AD4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42FC-8BAC-0CD7-C34A-A06D357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7B-B5D1-E108-1DCC-A361081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CA4-D071-0011-E9F9-8FA7EC0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F15-07C4-3675-E042-CD3CE87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3E-068E-7B6F-CAAE-074D6165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00B-C162-0634-2CF9-FB9F830B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742-63F8-11E5-A3F9-967791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5D32-7930-DDD4-BAC9-6D41177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6E0A-8FF5-F74F-9844-31B8A1B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1E2-3A70-3C48-52E4-F3D4477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6378-6511-1956-5CC9-318815B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EDEF-3D2C-0220-C3A6-1BAC7819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B39B-6060-128F-5C86-AFE46871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473-B24C-8859-957A-AD58033E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278E5-BA07-ED10-0B66-40F6A3C6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BE15D-776E-7908-13AC-16E550D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92A5-1D02-E86B-4E3B-8633A60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860-8F3F-8679-8735-A2491BC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1E78-E571-61A4-ED30-8AAF93F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235-377D-D8C9-1A68-E888F52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2DF8-DD95-AFA4-5077-8847D736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352-5E69-7D44-9105-9500B5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A0BD-95C9-EC7D-0CEE-F7BCFD0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92E-6421-100A-2B72-E665535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306-F471-B4C6-8FD9-055F7B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973A-4541-F461-8202-092ABEF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2DCF-404E-7907-9A4C-8C9F05B0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33D9-C57D-D63C-74A0-2EF093E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0073-D6ED-AC0D-3229-8737880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59FC-70CF-C3E5-3E04-B533B63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097-6D37-B1F6-F528-DFDAAA3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F68C-1247-ACB8-CE1B-794627B0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D059-9009-9FAA-44A9-1817C9AD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677-BD75-8F64-B852-D664869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90BF-40E8-A015-D3F3-9633F19E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94C5-3B9C-EE35-CFD0-1FD2EA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5DD0-CADF-9684-FC73-C99427A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1551-6CE5-CCA8-E644-A3A7AB40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FA66-F6B1-6ACD-94C8-7A560CA3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1FD6-E52C-674B-8BA1-BB2FBDB78E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613B-6F33-55F2-6FFC-87A82683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97D-798E-D6F5-FF10-6BFBAFD2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20E0-480D-E9E6-17DF-2562449490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184" y="4765908"/>
            <a:ext cx="11083634" cy="71917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Changyeob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(Jaden) Lee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08/01/2024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82E-3E7B-3F78-9C6B-2068F1034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2" y="2782669"/>
            <a:ext cx="11083635" cy="646331"/>
          </a:xfrm>
        </p:spPr>
        <p:txBody>
          <a:bodyPr/>
          <a:lstStyle/>
          <a:p>
            <a:pPr algn="just"/>
            <a:r>
              <a:rPr lang="en-US" sz="3600" dirty="0">
                <a:latin typeface="Arial" panose="020B0604020202020204" pitchFamily="34" charset="0"/>
              </a:rPr>
              <a:t>Correlation between </a:t>
            </a:r>
            <a:r>
              <a:rPr lang="en-US" sz="3600" dirty="0" err="1">
                <a:latin typeface="Arial" panose="020B0604020202020204" pitchFamily="34" charset="0"/>
              </a:rPr>
              <a:t>Photoredox</a:t>
            </a:r>
            <a:r>
              <a:rPr lang="en-US" sz="3600" dirty="0">
                <a:latin typeface="Arial" panose="020B0604020202020204" pitchFamily="34" charset="0"/>
              </a:rPr>
              <a:t> Properties</a:t>
            </a:r>
            <a:endParaRPr lang="en-US" sz="36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">
            <a:extLst>
              <a:ext uri="{FF2B5EF4-FFF2-40B4-BE49-F238E27FC236}">
                <a16:creationId xmlns:a16="http://schemas.microsoft.com/office/drawing/2014/main" id="{70D7B78D-AFFA-7416-C4D5-27E1C731AF30}"/>
              </a:ext>
            </a:extLst>
          </p:cNvPr>
          <p:cNvGrpSpPr/>
          <p:nvPr/>
        </p:nvGrpSpPr>
        <p:grpSpPr>
          <a:xfrm>
            <a:off x="605953" y="1264931"/>
            <a:ext cx="5760000" cy="318032"/>
            <a:chOff x="568245" y="1680276"/>
            <a:chExt cx="3819107" cy="318032"/>
          </a:xfrm>
        </p:grpSpPr>
        <p:cxnSp>
          <p:nvCxnSpPr>
            <p:cNvPr id="9" name="직선 연결선 4">
              <a:extLst>
                <a:ext uri="{FF2B5EF4-FFF2-40B4-BE49-F238E27FC236}">
                  <a16:creationId xmlns:a16="http://schemas.microsoft.com/office/drawing/2014/main" id="{BBCB5657-4DEB-7D9A-32EC-59618FF6F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2309" y="1998308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AD86F-8D27-0A1B-843F-DF5D2D40BE11}"/>
                </a:ext>
              </a:extLst>
            </p:cNvPr>
            <p:cNvSpPr txBox="1"/>
            <p:nvPr/>
          </p:nvSpPr>
          <p:spPr>
            <a:xfrm>
              <a:off x="568245" y="1680276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Previous Work</a:t>
              </a: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05696DC-1A8B-B016-4F32-A3C7757117FE}"/>
              </a:ext>
            </a:extLst>
          </p:cNvPr>
          <p:cNvGrpSpPr/>
          <p:nvPr/>
        </p:nvGrpSpPr>
        <p:grpSpPr>
          <a:xfrm>
            <a:off x="5964658" y="1264931"/>
            <a:ext cx="5760000" cy="318032"/>
            <a:chOff x="4126145" y="1642568"/>
            <a:chExt cx="3819107" cy="318032"/>
          </a:xfrm>
        </p:grpSpPr>
        <p:cxnSp>
          <p:nvCxnSpPr>
            <p:cNvPr id="12" name="직선 연결선 7">
              <a:extLst>
                <a:ext uri="{FF2B5EF4-FFF2-40B4-BE49-F238E27FC236}">
                  <a16:creationId xmlns:a16="http://schemas.microsoft.com/office/drawing/2014/main" id="{793700D7-7692-737D-67DD-148091FBDA4E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09" y="1960600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27F68-F01B-5057-E720-894F5803A9A6}"/>
                </a:ext>
              </a:extLst>
            </p:cNvPr>
            <p:cNvSpPr txBox="1"/>
            <p:nvPr/>
          </p:nvSpPr>
          <p:spPr>
            <a:xfrm>
              <a:off x="4126145" y="1642568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Upcoming Work</a:t>
              </a:r>
            </a:p>
          </p:txBody>
        </p:sp>
      </p:grpSp>
      <p:sp>
        <p:nvSpPr>
          <p:cNvPr id="14" name="화살표: 갈매기형 수장 9">
            <a:extLst>
              <a:ext uri="{FF2B5EF4-FFF2-40B4-BE49-F238E27FC236}">
                <a16:creationId xmlns:a16="http://schemas.microsoft.com/office/drawing/2014/main" id="{BE4F7DE6-909E-DE0D-9362-F471F3DF50BE}"/>
              </a:ext>
            </a:extLst>
          </p:cNvPr>
          <p:cNvSpPr/>
          <p:nvPr/>
        </p:nvSpPr>
        <p:spPr>
          <a:xfrm>
            <a:off x="5857966" y="1288043"/>
            <a:ext cx="243445" cy="310418"/>
          </a:xfrm>
          <a:prstGeom prst="chevron">
            <a:avLst/>
          </a:prstGeom>
          <a:solidFill>
            <a:srgbClr val="143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Business Branding…">
            <a:extLst>
              <a:ext uri="{FF2B5EF4-FFF2-40B4-BE49-F238E27FC236}">
                <a16:creationId xmlns:a16="http://schemas.microsoft.com/office/drawing/2014/main" id="{ED01ACFB-E57B-7D5A-D68E-6F399D676097}"/>
              </a:ext>
            </a:extLst>
          </p:cNvPr>
          <p:cNvSpPr txBox="1"/>
          <p:nvPr/>
        </p:nvSpPr>
        <p:spPr>
          <a:xfrm>
            <a:off x="868477" y="580930"/>
            <a:ext cx="10993322" cy="5542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Participating Project: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‘Machine Learning Prediction of </a:t>
            </a:r>
            <a:r>
              <a:rPr lang="en-US" altLang="ko-KR" sz="1801" kern="12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Photoredox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Properties’</a:t>
            </a:r>
          </a:p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My Role: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Finding correlation between </a:t>
            </a:r>
            <a:r>
              <a:rPr lang="en-US" altLang="ko-KR" sz="1801" kern="12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photoredox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C8EBE-5352-6F6C-DBAC-561003047096}"/>
              </a:ext>
            </a:extLst>
          </p:cNvPr>
          <p:cNvSpPr txBox="1"/>
          <p:nvPr/>
        </p:nvSpPr>
        <p:spPr>
          <a:xfrm>
            <a:off x="868476" y="1593219"/>
            <a:ext cx="5096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 functions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to undecided models which R</a:t>
            </a:r>
            <a:r>
              <a:rPr lang="en-US" altLang="ko-K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0.85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in the quadratic correlation results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Decided proper models by comparing the complexity of formulas, R</a:t>
            </a:r>
            <a:r>
              <a:rPr lang="en-US" altLang="ko-K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MAE (Mean Absolute Error) and RMSE (Root Mean Square Error)	             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(Found 12 Linear models, 1 Quadratic model, 1 Cubic model)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Developed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models of adiabatic_S1-S0, reduction_S0, and oxidation_S0 (kcal/mol) to see multi-variable correlation between properties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1F3E01-68ED-DB32-B8FD-4FD44EE0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5" y="3843552"/>
            <a:ext cx="11514069" cy="17634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6B82F9-C987-1E31-7E99-EB1DE446624B}"/>
              </a:ext>
            </a:extLst>
          </p:cNvPr>
          <p:cNvSpPr/>
          <p:nvPr/>
        </p:nvSpPr>
        <p:spPr>
          <a:xfrm>
            <a:off x="5247533" y="5667803"/>
            <a:ext cx="648511" cy="175097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41DDC-1AE7-3887-2478-892D543DF47D}"/>
              </a:ext>
            </a:extLst>
          </p:cNvPr>
          <p:cNvSpPr/>
          <p:nvPr/>
        </p:nvSpPr>
        <p:spPr>
          <a:xfrm>
            <a:off x="5247533" y="6003355"/>
            <a:ext cx="648511" cy="175097"/>
          </a:xfrm>
          <a:prstGeom prst="rect">
            <a:avLst/>
          </a:prstGeom>
          <a:solidFill>
            <a:srgbClr val="FFEB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A34A2-EEDB-2931-47C1-A75A16AC6C72}"/>
              </a:ext>
            </a:extLst>
          </p:cNvPr>
          <p:cNvSpPr/>
          <p:nvPr/>
        </p:nvSpPr>
        <p:spPr>
          <a:xfrm>
            <a:off x="5247532" y="6338907"/>
            <a:ext cx="648511" cy="175097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D888-4573-78B9-B15E-135292DC57C4}"/>
              </a:ext>
            </a:extLst>
          </p:cNvPr>
          <p:cNvSpPr txBox="1"/>
          <p:nvPr/>
        </p:nvSpPr>
        <p:spPr>
          <a:xfrm>
            <a:off x="5896043" y="5609812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Decided Linear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89F3B-0CA6-39ED-93CE-9DA0F80D6A37}"/>
              </a:ext>
            </a:extLst>
          </p:cNvPr>
          <p:cNvSpPr txBox="1"/>
          <p:nvPr/>
        </p:nvSpPr>
        <p:spPr>
          <a:xfrm>
            <a:off x="5896043" y="5952404"/>
            <a:ext cx="2376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Undecided Models’ R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over 0.9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D4920-5DCE-2E76-3D38-044BEBD93231}"/>
              </a:ext>
            </a:extLst>
          </p:cNvPr>
          <p:cNvSpPr txBox="1"/>
          <p:nvPr/>
        </p:nvSpPr>
        <p:spPr>
          <a:xfrm>
            <a:off x="5896043" y="6280354"/>
            <a:ext cx="338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Undecided Models’ R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between 0.85 and 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736291-E4F5-F11C-A4C2-CB2E3119B4F8}"/>
              </a:ext>
            </a:extLst>
          </p:cNvPr>
          <p:cNvSpPr txBox="1"/>
          <p:nvPr/>
        </p:nvSpPr>
        <p:spPr>
          <a:xfrm>
            <a:off x="4673975" y="3504854"/>
            <a:ext cx="284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30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Quadratic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768B9-F5C4-398B-EF54-E1CA47824152}"/>
              </a:ext>
            </a:extLst>
          </p:cNvPr>
          <p:cNvSpPr txBox="1"/>
          <p:nvPr/>
        </p:nvSpPr>
        <p:spPr>
          <a:xfrm>
            <a:off x="6229384" y="1593219"/>
            <a:ext cx="509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 Regressor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function from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gplearn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optimize the multi-variable correlation between properties 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orange lines and numbers&#10;&#10;Description automatically generated">
            <a:extLst>
              <a:ext uri="{FF2B5EF4-FFF2-40B4-BE49-F238E27FC236}">
                <a16:creationId xmlns:a16="http://schemas.microsoft.com/office/drawing/2014/main" id="{B8DA89A5-636B-06FB-F6C6-283D8A8D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70" y="2057399"/>
            <a:ext cx="3657600" cy="274320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2EBDA14-A289-8E8D-E65F-BE9B974AC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727" y="2057399"/>
            <a:ext cx="3657600" cy="2743200"/>
          </a:xfrm>
          <a:prstGeom prst="rect">
            <a:avLst/>
          </a:prstGeom>
        </p:spPr>
      </p:pic>
      <p:pic>
        <p:nvPicPr>
          <p:cNvPr id="4" name="Picture 3" descr="A graph of an orange line&#10;&#10;Description automatically generated">
            <a:extLst>
              <a:ext uri="{FF2B5EF4-FFF2-40B4-BE49-F238E27FC236}">
                <a16:creationId xmlns:a16="http://schemas.microsoft.com/office/drawing/2014/main" id="{D623E4F0-A3B7-1964-D9C9-BE31CC58C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30" y="2057399"/>
            <a:ext cx="3657600" cy="27432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Quadratic</a:t>
            </a: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(Cubic vs Quadratic vs Logarithmic Correlation)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49088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FD7E62-862E-B076-725B-AED8F4AB3196}"/>
              </a:ext>
            </a:extLst>
          </p:cNvPr>
          <p:cNvSpPr/>
          <p:nvPr/>
        </p:nvSpPr>
        <p:spPr>
          <a:xfrm>
            <a:off x="2267738" y="2591299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B7B8CA-4A35-FC0C-F5D5-3898708A3CD1}"/>
              </a:ext>
            </a:extLst>
          </p:cNvPr>
          <p:cNvCxnSpPr/>
          <p:nvPr/>
        </p:nvCxnSpPr>
        <p:spPr>
          <a:xfrm>
            <a:off x="806375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D1A552-1DF7-E26A-2808-B5AEFA74E665}"/>
              </a:ext>
            </a:extLst>
          </p:cNvPr>
          <p:cNvSpPr/>
          <p:nvPr/>
        </p:nvSpPr>
        <p:spPr>
          <a:xfrm rot="10800000">
            <a:off x="7889548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41AA54-C95E-4A32-ACD1-97B04EA40927}"/>
              </a:ext>
            </a:extLst>
          </p:cNvPr>
          <p:cNvSpPr/>
          <p:nvPr/>
        </p:nvSpPr>
        <p:spPr>
          <a:xfrm>
            <a:off x="4316957" y="1446167"/>
            <a:ext cx="3566106" cy="496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64C097-216A-2F01-02DF-A2903F3DE49A}"/>
              </a:ext>
            </a:extLst>
          </p:cNvPr>
          <p:cNvSpPr/>
          <p:nvPr/>
        </p:nvSpPr>
        <p:spPr>
          <a:xfrm>
            <a:off x="9014292" y="2483796"/>
            <a:ext cx="354635" cy="129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3223749-CE1D-941C-5B60-97EE4958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447" y="3184230"/>
            <a:ext cx="3657600" cy="5749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68C98-7D3F-5862-B472-DC1BD847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726" y="2658075"/>
            <a:ext cx="3657600" cy="191690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Methodology of Multiple Regression</a:t>
            </a:r>
            <a:endParaRPr lang="en-US" altLang="ko-KR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0000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29632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B7B8CA-4A35-FC0C-F5D5-3898708A3CD1}"/>
              </a:ext>
            </a:extLst>
          </p:cNvPr>
          <p:cNvCxnSpPr/>
          <p:nvPr/>
        </p:nvCxnSpPr>
        <p:spPr>
          <a:xfrm>
            <a:off x="806375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6">
            <a:extLst>
              <a:ext uri="{FF2B5EF4-FFF2-40B4-BE49-F238E27FC236}">
                <a16:creationId xmlns:a16="http://schemas.microsoft.com/office/drawing/2014/main" id="{82B7A0C4-0297-6F86-39C9-93FC322BA30E}"/>
              </a:ext>
            </a:extLst>
          </p:cNvPr>
          <p:cNvSpPr/>
          <p:nvPr/>
        </p:nvSpPr>
        <p:spPr>
          <a:xfrm>
            <a:off x="7883063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aph of a line&#10;&#10;Description automatically generated">
            <a:extLst>
              <a:ext uri="{FF2B5EF4-FFF2-40B4-BE49-F238E27FC236}">
                <a16:creationId xmlns:a16="http://schemas.microsoft.com/office/drawing/2014/main" id="{02BC1C0C-5483-6AAA-4F5C-12173AF43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57" y="2057399"/>
            <a:ext cx="3657600" cy="2743200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3B6329E0-1C0C-3A95-F554-4ABC7063DFDC}"/>
              </a:ext>
            </a:extLst>
          </p:cNvPr>
          <p:cNvSpPr/>
          <p:nvPr/>
        </p:nvSpPr>
        <p:spPr>
          <a:xfrm>
            <a:off x="1671604" y="2227633"/>
            <a:ext cx="633852" cy="145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7300E-0A0B-4663-42BF-186DA6916649}"/>
              </a:ext>
            </a:extLst>
          </p:cNvPr>
          <p:cNvSpPr txBox="1"/>
          <p:nvPr/>
        </p:nvSpPr>
        <p:spPr>
          <a:xfrm>
            <a:off x="1174140" y="1950634"/>
            <a:ext cx="162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Variable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13D2514D-F753-1EDC-29F1-E2A75E73D2DC}"/>
              </a:ext>
            </a:extLst>
          </p:cNvPr>
          <p:cNvSpPr/>
          <p:nvPr/>
        </p:nvSpPr>
        <p:spPr>
          <a:xfrm>
            <a:off x="10107038" y="3176080"/>
            <a:ext cx="492869" cy="17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FBD03-5C73-1F43-9C85-A06AF05527F9}"/>
              </a:ext>
            </a:extLst>
          </p:cNvPr>
          <p:cNvSpPr txBox="1"/>
          <p:nvPr/>
        </p:nvSpPr>
        <p:spPr>
          <a:xfrm>
            <a:off x="4936868" y="1916519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Elimination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30EB9C-0ACE-F483-02B5-04411D8878C4}"/>
              </a:ext>
            </a:extLst>
          </p:cNvPr>
          <p:cNvSpPr txBox="1"/>
          <p:nvPr/>
        </p:nvSpPr>
        <p:spPr>
          <a:xfrm>
            <a:off x="8559383" y="1916519"/>
            <a:ext cx="294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Multicollinearity Diagnostics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AAD65-7856-3801-C8C4-74989012A693}"/>
              </a:ext>
            </a:extLst>
          </p:cNvPr>
          <p:cNvSpPr txBox="1"/>
          <p:nvPr/>
        </p:nvSpPr>
        <p:spPr>
          <a:xfrm>
            <a:off x="269024" y="4977982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Eliminate the independent variable from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  decided models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F6C6B-CC70-1125-8FA0-559269A2E6EF}"/>
              </a:ext>
            </a:extLst>
          </p:cNvPr>
          <p:cNvSpPr txBox="1"/>
          <p:nvPr/>
        </p:nvSpPr>
        <p:spPr>
          <a:xfrm>
            <a:off x="4188793" y="4977981"/>
            <a:ext cx="3594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Put all variables into the model</a:t>
            </a:r>
          </a:p>
          <a:p>
            <a:pPr marL="228600" indent="-228600">
              <a:buAutoNum type="arabicPeriod" startAt="2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Eliminate the highest variable which p-value is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over 0.05</a:t>
            </a:r>
          </a:p>
          <a:p>
            <a:pPr marL="228600" indent="-228600">
              <a:buAutoNum type="arabicPeriod" startAt="4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Iterate until when all variables’ p-values are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below 0.05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CFF3B-DA58-A636-D5CF-379D965C4C6E}"/>
              </a:ext>
            </a:extLst>
          </p:cNvPr>
          <p:cNvSpPr txBox="1"/>
          <p:nvPr/>
        </p:nvSpPr>
        <p:spPr>
          <a:xfrm>
            <a:off x="8109349" y="4975399"/>
            <a:ext cx="384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5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Check multicollinearity among the variables using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    VIF(Variance Inflation Factor)</a:t>
            </a:r>
          </a:p>
          <a:p>
            <a:pPr marL="228600" indent="-228600">
              <a:buAutoNum type="arabicPeriod" startAt="6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Eliminate the highest variable which VIF is over 10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7BB1EC7-6249-5725-90CD-7801D81A6C77}"/>
              </a:ext>
            </a:extLst>
          </p:cNvPr>
          <p:cNvSpPr/>
          <p:nvPr/>
        </p:nvSpPr>
        <p:spPr>
          <a:xfrm>
            <a:off x="7245403" y="2735089"/>
            <a:ext cx="480902" cy="1207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화살표: 위로 구부러짐 25">
            <a:extLst>
              <a:ext uri="{FF2B5EF4-FFF2-40B4-BE49-F238E27FC236}">
                <a16:creationId xmlns:a16="http://schemas.microsoft.com/office/drawing/2014/main" id="{BF00AD8C-C290-C172-0A2E-84E26C2EE8EF}"/>
              </a:ext>
            </a:extLst>
          </p:cNvPr>
          <p:cNvSpPr/>
          <p:nvPr/>
        </p:nvSpPr>
        <p:spPr>
          <a:xfrm flipH="1">
            <a:off x="7152220" y="6011635"/>
            <a:ext cx="1791592" cy="48021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522847-020D-1878-A9BB-9A9DBA93D116}"/>
              </a:ext>
            </a:extLst>
          </p:cNvPr>
          <p:cNvSpPr txBox="1"/>
          <p:nvPr/>
        </p:nvSpPr>
        <p:spPr>
          <a:xfrm>
            <a:off x="8662548" y="632257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92345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line with black lines&#10;&#10;Description automatically generated">
            <a:extLst>
              <a:ext uri="{FF2B5EF4-FFF2-40B4-BE49-F238E27FC236}">
                <a16:creationId xmlns:a16="http://schemas.microsoft.com/office/drawing/2014/main" id="{9269CBBE-3EC6-F66B-9E83-520EB991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285" y="2057400"/>
            <a:ext cx="3657600" cy="2743200"/>
          </a:xfrm>
          <a:prstGeom prst="rect">
            <a:avLst/>
          </a:prstGeom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Multiple Regression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Model of Adiabatic_S1-S0 (kcal/mol)</a:t>
            </a:r>
            <a:endParaRPr lang="en-US" altLang="ko-KR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0000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27FBC-F747-F640-B731-B77D7AA76AB1}"/>
              </a:ext>
            </a:extLst>
          </p:cNvPr>
          <p:cNvSpPr txBox="1"/>
          <p:nvPr/>
        </p:nvSpPr>
        <p:spPr>
          <a:xfrm>
            <a:off x="0" y="5058658"/>
            <a:ext cx="75772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Vertical_excitation_energy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(eV)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increases, Adiabatic_S1-S0 (kcal/mol)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Dipole_moment_norm_S1 (D)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increases, Adiabatic_S1-S0 (kcal/mol)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Dipole_moment_norm_T1 (D)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increases, Adiabatic_S1-S0 (kcal/mol) </a:t>
            </a:r>
            <a:r>
              <a:rPr lang="en-US" altLang="ko-KR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0-0_T1 (eV)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increases, Adiabatic_S1-S0 (kcal/mol) </a:t>
            </a:r>
            <a:r>
              <a:rPr lang="en-US" altLang="ko-KR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Reduction_S0 (kcal/mol)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increases, Adiabatic_S1-S0 (kcal/mol)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endParaRPr lang="ko-KR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3A1159-AA1B-3B3B-2B91-0EA8D2F31AC7}"/>
                  </a:ext>
                </a:extLst>
              </p:cNvPr>
              <p:cNvSpPr txBox="1"/>
              <p:nvPr/>
            </p:nvSpPr>
            <p:spPr>
              <a:xfrm>
                <a:off x="325438" y="1046608"/>
                <a:ext cx="6474196" cy="1144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𝑎𝑑𝑖𝑎𝑏𝑎𝑡𝑖𝑐</m:t>
                      </m:r>
                      <m:r>
                        <a:rPr lang="en-US" altLang="ko-KR" sz="1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sz="1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ko-KR" sz="1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sz="1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0 </m:t>
                      </m:r>
                      <m:d>
                        <m:dPr>
                          <m:ctrlPr>
                            <a:rPr lang="ko-KR" altLang="ko-KR" sz="1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𝑘𝑐𝑎𝑙</m:t>
                              </m:r>
                            </m:num>
                            <m:den>
                              <m:r>
                                <a:rPr lang="en-US" altLang="ko-KR" sz="10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𝑚𝑜𝑙</m:t>
                              </m:r>
                            </m:den>
                          </m:f>
                        </m:e>
                      </m:d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=−3.176441+23.346868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𝑣𝑒𝑟𝑡𝑖𝑐𝑎𝑙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𝑒𝑥𝑐𝑖𝑡𝑎𝑡𝑖𝑜𝑛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𝑒𝑛𝑒𝑟𝑔𝑦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ko-KR" sz="1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𝑒𝑉</m:t>
                          </m:r>
                        </m:e>
                      </m:d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    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0.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111848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𝑑𝑖𝑝𝑜𝑙𝑒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𝑚𝑜𝑚𝑒𝑛𝑡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𝑛𝑜𝑟𝑚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1 </m:t>
                      </m:r>
                      <m:d>
                        <m:dPr>
                          <m:ctrlPr>
                            <a:rPr lang="ko-KR" altLang="ko-KR" sz="1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−0.0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44554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𝑑𝑖𝑝𝑜𝑙𝑒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𝑚𝑜𝑚𝑒𝑛𝑡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𝑛𝑜𝑟𝑚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1 </m:t>
                      </m:r>
                      <m:d>
                        <m:dPr>
                          <m:ctrlPr>
                            <a:rPr lang="ko-KR" altLang="ko-KR" sz="1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− 1.79371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∗0−0 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1 </m:t>
                      </m:r>
                      <m:d>
                        <m:dPr>
                          <m:ctrlPr>
                            <a:rPr lang="ko-KR" altLang="ko-KR" sz="1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𝑒𝑉</m:t>
                          </m:r>
                        </m:e>
                      </m:d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+0.0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55679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𝑟𝑒𝑑𝑢𝑐𝑡𝑖𝑜𝑛</m:t>
                      </m:r>
                      <m:r>
                        <a:rPr lang="en-US" altLang="ko-KR" sz="10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sz="1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0 </m:t>
                      </m:r>
                      <m:d>
                        <m:dPr>
                          <m:ctrlPr>
                            <a:rPr lang="ko-KR" altLang="ko-KR" sz="1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𝑘𝑐𝑎𝑙</m:t>
                              </m:r>
                            </m:num>
                            <m:den>
                              <m:r>
                                <a:rPr lang="en-US" altLang="ko-KR" sz="10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𝑚𝑜𝑙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3A1159-AA1B-3B3B-2B91-0EA8D2F31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38" y="1046608"/>
                <a:ext cx="6474196" cy="1144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E94E0FD-67A9-A6C6-EE99-477B158AB791}"/>
              </a:ext>
            </a:extLst>
          </p:cNvPr>
          <p:cNvSpPr txBox="1"/>
          <p:nvPr/>
        </p:nvSpPr>
        <p:spPr>
          <a:xfrm>
            <a:off x="10633560" y="3301025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9.5480 (kcal/mol)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3CA8B-598F-0AB2-7C5D-3156C90E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07" y="2208983"/>
            <a:ext cx="65436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422</Words>
  <Application>Microsoft Office PowerPoint</Application>
  <PresentationFormat>와이드스크린</PresentationFormat>
  <Paragraphs>51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Helvetica Neue</vt:lpstr>
      <vt:lpstr>맑은 고딕</vt:lpstr>
      <vt:lpstr>Aptos</vt:lpstr>
      <vt:lpstr>Aptos Display</vt:lpstr>
      <vt:lpstr>Arial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Hansen,Collin</dc:creator>
  <cp:lastModifiedBy>이창엽(***9***078)</cp:lastModifiedBy>
  <cp:revision>246</cp:revision>
  <dcterms:created xsi:type="dcterms:W3CDTF">2024-07-17T15:55:35Z</dcterms:created>
  <dcterms:modified xsi:type="dcterms:W3CDTF">2024-08-01T03:40:35Z</dcterms:modified>
</cp:coreProperties>
</file>