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4" d="100"/>
          <a:sy n="64" d="100"/>
        </p:scale>
        <p:origin x="90" y="3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220030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62472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0629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1383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6847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399089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167713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300959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143710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6C01-9B49-4B94-B3D3-373C18A3DFC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211567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E6C01-9B49-4B94-B3D3-373C18A3DFC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77642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E6C01-9B49-4B94-B3D3-373C18A3DFC5}"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328727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E6C01-9B49-4B94-B3D3-373C18A3DFC5}"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105434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E6C01-9B49-4B94-B3D3-373C18A3DFC5}"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305569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6C01-9B49-4B94-B3D3-373C18A3DFC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16566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E6C01-9B49-4B94-B3D3-373C18A3DFC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C781E-DA66-4A08-B15F-DCCF9FC21558}" type="slidenum">
              <a:rPr lang="en-US" smtClean="0"/>
              <a:t>‹#›</a:t>
            </a:fld>
            <a:endParaRPr lang="en-US"/>
          </a:p>
        </p:txBody>
      </p:sp>
    </p:spTree>
    <p:extLst>
      <p:ext uri="{BB962C8B-B14F-4D97-AF65-F5344CB8AC3E}">
        <p14:creationId xmlns:p14="http://schemas.microsoft.com/office/powerpoint/2010/main" val="24837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4E6C01-9B49-4B94-B3D3-373C18A3DFC5}" type="datetimeFigureOut">
              <a:rPr lang="en-US" smtClean="0"/>
              <a:t>5/12/2023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BC781E-DA66-4A08-B15F-DCCF9FC21558}" type="slidenum">
              <a:rPr lang="en-US" smtClean="0"/>
              <a:t>‹#›</a:t>
            </a:fld>
            <a:endParaRPr lang="en-US"/>
          </a:p>
        </p:txBody>
      </p:sp>
    </p:spTree>
    <p:extLst>
      <p:ext uri="{BB962C8B-B14F-4D97-AF65-F5344CB8AC3E}">
        <p14:creationId xmlns:p14="http://schemas.microsoft.com/office/powerpoint/2010/main" val="4115547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adenthenanalyst/CMPR114-VScode/blob/main/Chatgpt/Final_chatbot_project.p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C74B-74A9-9D64-F7DA-9152511F37F6}"/>
              </a:ext>
            </a:extLst>
          </p:cNvPr>
          <p:cNvSpPr>
            <a:spLocks noGrp="1"/>
          </p:cNvSpPr>
          <p:nvPr>
            <p:ph type="ctrTitle"/>
          </p:nvPr>
        </p:nvSpPr>
        <p:spPr/>
        <p:txBody>
          <a:bodyPr/>
          <a:lstStyle/>
          <a:p>
            <a:r>
              <a:rPr lang="en-US" dirty="0"/>
              <a:t>GPT 3.5 Chatbot</a:t>
            </a:r>
          </a:p>
        </p:txBody>
      </p:sp>
      <p:sp>
        <p:nvSpPr>
          <p:cNvPr id="3" name="Subtitle 2">
            <a:extLst>
              <a:ext uri="{FF2B5EF4-FFF2-40B4-BE49-F238E27FC236}">
                <a16:creationId xmlns:a16="http://schemas.microsoft.com/office/drawing/2014/main" id="{DE43EF79-4B8D-563A-4DBC-7D346B1655C7}"/>
              </a:ext>
            </a:extLst>
          </p:cNvPr>
          <p:cNvSpPr>
            <a:spLocks noGrp="1"/>
          </p:cNvSpPr>
          <p:nvPr>
            <p:ph type="subTitle" idx="1"/>
          </p:nvPr>
        </p:nvSpPr>
        <p:spPr>
          <a:xfrm>
            <a:off x="1507067" y="4050833"/>
            <a:ext cx="7766936" cy="1855292"/>
          </a:xfrm>
        </p:spPr>
        <p:txBody>
          <a:bodyPr>
            <a:normAutofit/>
          </a:bodyPr>
          <a:lstStyle/>
          <a:p>
            <a:r>
              <a:rPr lang="en-US" sz="3600" dirty="0"/>
              <a:t>Jaden Tran</a:t>
            </a:r>
          </a:p>
          <a:p>
            <a:r>
              <a:rPr lang="en-US" sz="3600" dirty="0">
                <a:solidFill>
                  <a:srgbClr val="0070C0"/>
                </a:solidFill>
                <a:latin typeface="Söhne"/>
                <a:hlinkClick r:id="rId2">
                  <a:extLst>
                    <a:ext uri="{A12FA001-AC4F-418D-AE19-62706E023703}">
                      <ahyp:hlinkClr xmlns:ahyp="http://schemas.microsoft.com/office/drawing/2018/hyperlinkcolor" val="tx"/>
                    </a:ext>
                  </a:extLst>
                </a:hlinkClick>
              </a:rPr>
              <a:t>Project’s GITHUB</a:t>
            </a:r>
            <a:endParaRPr lang="en-US" sz="3600" dirty="0">
              <a:solidFill>
                <a:srgbClr val="0070C0"/>
              </a:solidFill>
            </a:endParaRPr>
          </a:p>
        </p:txBody>
      </p:sp>
    </p:spTree>
    <p:extLst>
      <p:ext uri="{BB962C8B-B14F-4D97-AF65-F5344CB8AC3E}">
        <p14:creationId xmlns:p14="http://schemas.microsoft.com/office/powerpoint/2010/main" val="239335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a:xfrm>
            <a:off x="677334" y="514924"/>
            <a:ext cx="3854528" cy="684289"/>
          </a:xfrm>
        </p:spPr>
        <p:txBody>
          <a:bodyPr/>
          <a:lstStyle/>
          <a:p>
            <a:r>
              <a:rPr lang="en-US" dirty="0"/>
              <a:t>DICTIONARY</a:t>
            </a:r>
          </a:p>
        </p:txBody>
      </p:sp>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a:xfrm>
            <a:off x="677334" y="1439057"/>
            <a:ext cx="3854528" cy="4602304"/>
          </a:xfrm>
        </p:spPr>
        <p:txBody>
          <a:bodyPr>
            <a:normAutofit/>
          </a:bodyPr>
          <a:lstStyle/>
          <a:p>
            <a:r>
              <a:rPr lang="en-US" sz="2000" dirty="0">
                <a:latin typeface="Söhne"/>
              </a:rPr>
              <a:t>-There are dictionaries used in the provided code snippet. Dictionaries are used to represent the messages exchanged between the user and the chatbot, with keys such as "role" and "content“.</a:t>
            </a:r>
          </a:p>
          <a:p>
            <a:r>
              <a:rPr lang="en-US" sz="2000" dirty="0">
                <a:latin typeface="Söhne"/>
              </a:rPr>
              <a:t>-In this code, dictionaries are used to represent each message with keys "role" and "content". The </a:t>
            </a:r>
            <a:r>
              <a:rPr lang="en-US" sz="2000" dirty="0" err="1">
                <a:latin typeface="Söhne"/>
              </a:rPr>
              <a:t>add_message</a:t>
            </a:r>
            <a:r>
              <a:rPr lang="en-US" sz="2000" dirty="0">
                <a:latin typeface="Söhne"/>
              </a:rPr>
              <a:t> method appends dictionaries to the messages list, and the </a:t>
            </a:r>
            <a:r>
              <a:rPr lang="en-US" sz="2000" dirty="0" err="1">
                <a:latin typeface="Söhne"/>
              </a:rPr>
              <a:t>OpenAI</a:t>
            </a:r>
            <a:r>
              <a:rPr lang="en-US" sz="2000" dirty="0">
                <a:latin typeface="Söhne"/>
              </a:rPr>
              <a:t> API call expects the messages parameter to be a list of dictionaries.</a:t>
            </a:r>
          </a:p>
        </p:txBody>
      </p:sp>
      <p:pic>
        <p:nvPicPr>
          <p:cNvPr id="6" name="Content Placeholder 5">
            <a:extLst>
              <a:ext uri="{FF2B5EF4-FFF2-40B4-BE49-F238E27FC236}">
                <a16:creationId xmlns:a16="http://schemas.microsoft.com/office/drawing/2014/main" id="{175B3B9D-DB10-0E04-3B5A-95AE801C2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028543"/>
            <a:ext cx="4513262" cy="4499288"/>
          </a:xfrm>
        </p:spPr>
      </p:pic>
    </p:spTree>
    <p:extLst>
      <p:ext uri="{BB962C8B-B14F-4D97-AF65-F5344CB8AC3E}">
        <p14:creationId xmlns:p14="http://schemas.microsoft.com/office/powerpoint/2010/main" val="40192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a:xfrm>
            <a:off x="677334" y="1060041"/>
            <a:ext cx="3854528" cy="436441"/>
          </a:xfrm>
        </p:spPr>
        <p:txBody>
          <a:bodyPr/>
          <a:lstStyle/>
          <a:p>
            <a:r>
              <a:rPr lang="en-US" dirty="0"/>
              <a:t>FUNCTION</a:t>
            </a:r>
          </a:p>
        </p:txBody>
      </p:sp>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a:xfrm>
            <a:off x="677334" y="1723868"/>
            <a:ext cx="3854528" cy="4676931"/>
          </a:xfrm>
        </p:spPr>
        <p:txBody>
          <a:bodyPr>
            <a:normAutofit/>
          </a:bodyPr>
          <a:lstStyle/>
          <a:p>
            <a:r>
              <a:rPr lang="en-US" sz="2000" dirty="0">
                <a:latin typeface="Söhne"/>
              </a:rPr>
              <a:t>-There is a function defined in the code. The function is </a:t>
            </a:r>
            <a:r>
              <a:rPr lang="en-US" sz="2000" dirty="0" err="1">
                <a:latin typeface="Söhne"/>
              </a:rPr>
              <a:t>run_chatbot</a:t>
            </a:r>
            <a:r>
              <a:rPr lang="en-US" sz="2000" dirty="0">
                <a:latin typeface="Söhne"/>
              </a:rPr>
              <a:t> within the Chatbot class.</a:t>
            </a:r>
          </a:p>
          <a:p>
            <a:r>
              <a:rPr lang="en-US" sz="2000" dirty="0">
                <a:latin typeface="Söhne"/>
              </a:rPr>
              <a:t>-The </a:t>
            </a:r>
            <a:r>
              <a:rPr lang="en-US" sz="2000" dirty="0" err="1">
                <a:latin typeface="Söhne"/>
              </a:rPr>
              <a:t>run_chatbot</a:t>
            </a:r>
            <a:r>
              <a:rPr lang="en-US" sz="2000" dirty="0">
                <a:latin typeface="Söhne"/>
              </a:rPr>
              <a:t> function is responsible for running the chatbot's main loop. It prompts the user for a system message, initializes the chat history by adding the system message, and then enters a while loop to repeatedly accept user input, generate a response using </a:t>
            </a:r>
            <a:r>
              <a:rPr lang="en-US" sz="2000" dirty="0" err="1">
                <a:latin typeface="Söhne"/>
              </a:rPr>
              <a:t>OpenAI</a:t>
            </a:r>
            <a:r>
              <a:rPr lang="en-US" sz="2000" dirty="0">
                <a:latin typeface="Söhne"/>
              </a:rPr>
              <a:t> API, and display the assistant's reply.</a:t>
            </a:r>
          </a:p>
        </p:txBody>
      </p:sp>
      <p:pic>
        <p:nvPicPr>
          <p:cNvPr id="6" name="Content Placeholder 5">
            <a:extLst>
              <a:ext uri="{FF2B5EF4-FFF2-40B4-BE49-F238E27FC236}">
                <a16:creationId xmlns:a16="http://schemas.microsoft.com/office/drawing/2014/main" id="{98E302C0-8526-15CD-D529-D8C6BF5B3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060041"/>
            <a:ext cx="4513262" cy="4436292"/>
          </a:xfrm>
        </p:spPr>
      </p:pic>
    </p:spTree>
    <p:extLst>
      <p:ext uri="{BB962C8B-B14F-4D97-AF65-F5344CB8AC3E}">
        <p14:creationId xmlns:p14="http://schemas.microsoft.com/office/powerpoint/2010/main" val="37043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a:xfrm>
            <a:off x="677334" y="514924"/>
            <a:ext cx="3854528" cy="444446"/>
          </a:xfrm>
        </p:spPr>
        <p:txBody>
          <a:bodyPr/>
          <a:lstStyle/>
          <a:p>
            <a:r>
              <a:rPr lang="en-US" dirty="0"/>
              <a:t>EXCEPTIONAL HANDLING</a:t>
            </a:r>
          </a:p>
        </p:txBody>
      </p:sp>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a:xfrm>
            <a:off x="677334" y="1124262"/>
            <a:ext cx="3854528" cy="5218813"/>
          </a:xfrm>
        </p:spPr>
        <p:txBody>
          <a:bodyPr>
            <a:noAutofit/>
          </a:bodyPr>
          <a:lstStyle/>
          <a:p>
            <a:r>
              <a:rPr lang="en-US" sz="2000" dirty="0">
                <a:latin typeface="Söhne"/>
              </a:rPr>
              <a:t>-In this modified code, the </a:t>
            </a:r>
            <a:r>
              <a:rPr lang="en-US" sz="2000" dirty="0" err="1">
                <a:latin typeface="Söhne"/>
              </a:rPr>
              <a:t>run_chatbot</a:t>
            </a:r>
            <a:r>
              <a:rPr lang="en-US" sz="2000" dirty="0">
                <a:latin typeface="Söhne"/>
              </a:rPr>
              <a:t> function is enclosed within a try block, and a corresponding except block follows it. Any exceptions that occur within the try block will be caught by the except block, allowing you to handle the exception gracefully.</a:t>
            </a:r>
          </a:p>
          <a:p>
            <a:r>
              <a:rPr lang="en-US" sz="2000" dirty="0">
                <a:latin typeface="Söhne"/>
              </a:rPr>
              <a:t>-The exception handling ensures that if any error occurs during the execution of the chatbot, it will print an error message along with the specific exception information. This helps to identify and troubleshoot any issues that may arise during runtime.</a:t>
            </a:r>
          </a:p>
        </p:txBody>
      </p:sp>
      <p:pic>
        <p:nvPicPr>
          <p:cNvPr id="6" name="Content Placeholder 5">
            <a:extLst>
              <a:ext uri="{FF2B5EF4-FFF2-40B4-BE49-F238E27FC236}">
                <a16:creationId xmlns:a16="http://schemas.microsoft.com/office/drawing/2014/main" id="{4CAF0DD2-1DB1-373D-EA62-7531500A8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455229"/>
            <a:ext cx="4513262" cy="3645916"/>
          </a:xfrm>
        </p:spPr>
      </p:pic>
    </p:spTree>
    <p:extLst>
      <p:ext uri="{BB962C8B-B14F-4D97-AF65-F5344CB8AC3E}">
        <p14:creationId xmlns:p14="http://schemas.microsoft.com/office/powerpoint/2010/main" val="202176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a:xfrm>
            <a:off x="677334" y="239844"/>
            <a:ext cx="3854528" cy="449704"/>
          </a:xfrm>
        </p:spPr>
        <p:txBody>
          <a:bodyPr/>
          <a:lstStyle/>
          <a:p>
            <a:r>
              <a:rPr lang="en-US" dirty="0"/>
              <a:t>OBJECT ORIENTED</a:t>
            </a:r>
          </a:p>
        </p:txBody>
      </p:sp>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a:xfrm>
            <a:off x="677334" y="869430"/>
            <a:ext cx="3854528" cy="6250898"/>
          </a:xfrm>
        </p:spPr>
        <p:txBody>
          <a:bodyPr>
            <a:normAutofit fontScale="92500" lnSpcReduction="20000"/>
          </a:bodyPr>
          <a:lstStyle/>
          <a:p>
            <a:r>
              <a:rPr lang="en-US" sz="1800" dirty="0">
                <a:latin typeface="Söhne"/>
              </a:rPr>
              <a:t>-</a:t>
            </a:r>
            <a:r>
              <a:rPr lang="en-US" sz="1900" dirty="0">
                <a:latin typeface="Söhne"/>
              </a:rPr>
              <a:t>The program demonstrates object-oriented programming (OOP) principles. It utilizes a class called Chatbot to encapsulate related data and functionality. </a:t>
            </a:r>
          </a:p>
          <a:p>
            <a:r>
              <a:rPr lang="en-US" sz="1900" dirty="0">
                <a:latin typeface="Söhne"/>
              </a:rPr>
              <a:t>-The Chatbot class has attributes such as </a:t>
            </a:r>
            <a:r>
              <a:rPr lang="en-US" sz="1900" dirty="0" err="1">
                <a:latin typeface="Söhne"/>
              </a:rPr>
              <a:t>api_key</a:t>
            </a:r>
            <a:r>
              <a:rPr lang="en-US" sz="1900" dirty="0">
                <a:latin typeface="Söhne"/>
              </a:rPr>
              <a:t> and messages, and it defines methods like </a:t>
            </a:r>
            <a:r>
              <a:rPr lang="en-US" sz="1900" dirty="0" err="1">
                <a:latin typeface="Söhne"/>
              </a:rPr>
              <a:t>add_message</a:t>
            </a:r>
            <a:r>
              <a:rPr lang="en-US" sz="1900" dirty="0">
                <a:latin typeface="Söhne"/>
              </a:rPr>
              <a:t> and </a:t>
            </a:r>
            <a:r>
              <a:rPr lang="en-US" sz="1900" dirty="0" err="1">
                <a:latin typeface="Söhne"/>
              </a:rPr>
              <a:t>run_chatbot</a:t>
            </a:r>
            <a:r>
              <a:rPr lang="en-US" sz="1900" dirty="0">
                <a:latin typeface="Söhne"/>
              </a:rPr>
              <a:t>. This class serves as a blueprint for creating chatbot objects with specific attributes and behavior.</a:t>
            </a:r>
          </a:p>
          <a:p>
            <a:r>
              <a:rPr lang="en-US" sz="1900" dirty="0">
                <a:latin typeface="Söhne"/>
              </a:rPr>
              <a:t>-In this code, the Chatbot class defines a constructor method __</a:t>
            </a:r>
            <a:r>
              <a:rPr lang="en-US" sz="1900" dirty="0" err="1">
                <a:latin typeface="Söhne"/>
              </a:rPr>
              <a:t>init</a:t>
            </a:r>
            <a:r>
              <a:rPr lang="en-US" sz="1900" dirty="0">
                <a:latin typeface="Söhne"/>
              </a:rPr>
              <a:t>__, which initializes the </a:t>
            </a:r>
            <a:r>
              <a:rPr lang="en-US" sz="1900" dirty="0" err="1">
                <a:latin typeface="Söhne"/>
              </a:rPr>
              <a:t>api_key</a:t>
            </a:r>
            <a:r>
              <a:rPr lang="en-US" sz="1900" dirty="0">
                <a:latin typeface="Söhne"/>
              </a:rPr>
              <a:t> attribute and the messages attribute as an empty list. The </a:t>
            </a:r>
            <a:r>
              <a:rPr lang="en-US" sz="1900" dirty="0" err="1">
                <a:latin typeface="Söhne"/>
              </a:rPr>
              <a:t>add_message</a:t>
            </a:r>
            <a:r>
              <a:rPr lang="en-US" sz="1900" dirty="0">
                <a:latin typeface="Söhne"/>
              </a:rPr>
              <a:t> method adds a new message to the messages list, and the </a:t>
            </a:r>
            <a:r>
              <a:rPr lang="en-US" sz="1900" dirty="0" err="1">
                <a:latin typeface="Söhne"/>
              </a:rPr>
              <a:t>run_chatbot</a:t>
            </a:r>
            <a:r>
              <a:rPr lang="en-US" sz="1900" dirty="0">
                <a:latin typeface="Söhne"/>
              </a:rPr>
              <a:t> method runs the main loop for the chatbot.</a:t>
            </a:r>
          </a:p>
          <a:p>
            <a:r>
              <a:rPr lang="en-US" sz="1900" dirty="0">
                <a:latin typeface="Söhne"/>
              </a:rPr>
              <a:t>-By using the Chatbot class, you can create multiple instances of chatbots, each with its own set of attributes and the ability to execute the chatbot functionality independently.</a:t>
            </a:r>
          </a:p>
        </p:txBody>
      </p:sp>
      <p:pic>
        <p:nvPicPr>
          <p:cNvPr id="7" name="Content Placeholder 6">
            <a:extLst>
              <a:ext uri="{FF2B5EF4-FFF2-40B4-BE49-F238E27FC236}">
                <a16:creationId xmlns:a16="http://schemas.microsoft.com/office/drawing/2014/main" id="{9D6E9FA2-AFCF-1660-4505-74A5B8A5C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910360"/>
            <a:ext cx="4513262" cy="4735655"/>
          </a:xfrm>
        </p:spPr>
      </p:pic>
    </p:spTree>
    <p:extLst>
      <p:ext uri="{BB962C8B-B14F-4D97-AF65-F5344CB8AC3E}">
        <p14:creationId xmlns:p14="http://schemas.microsoft.com/office/powerpoint/2010/main" val="22456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03CA3-ED96-FBF2-DD00-CCFE5B3BDAA8}"/>
              </a:ext>
            </a:extLst>
          </p:cNvPr>
          <p:cNvSpPr>
            <a:spLocks noGrp="1"/>
          </p:cNvSpPr>
          <p:nvPr>
            <p:ph type="title"/>
          </p:nvPr>
        </p:nvSpPr>
        <p:spPr>
          <a:xfrm>
            <a:off x="677334" y="149903"/>
            <a:ext cx="8596668" cy="614596"/>
          </a:xfrm>
        </p:spPr>
        <p:txBody>
          <a:bodyPr>
            <a:normAutofit fontScale="90000"/>
          </a:bodyPr>
          <a:lstStyle/>
          <a:p>
            <a:r>
              <a:rPr lang="en-US" dirty="0"/>
              <a:t>How the application was tested</a:t>
            </a:r>
          </a:p>
        </p:txBody>
      </p:sp>
      <p:sp>
        <p:nvSpPr>
          <p:cNvPr id="4" name="Subtitle 3">
            <a:extLst>
              <a:ext uri="{FF2B5EF4-FFF2-40B4-BE49-F238E27FC236}">
                <a16:creationId xmlns:a16="http://schemas.microsoft.com/office/drawing/2014/main" id="{4327BB17-2266-D4C9-0B91-51148B89E0B9}"/>
              </a:ext>
            </a:extLst>
          </p:cNvPr>
          <p:cNvSpPr>
            <a:spLocks noGrp="1"/>
          </p:cNvSpPr>
          <p:nvPr>
            <p:ph idx="1"/>
          </p:nvPr>
        </p:nvSpPr>
        <p:spPr>
          <a:xfrm>
            <a:off x="677334" y="989351"/>
            <a:ext cx="8596668" cy="5868650"/>
          </a:xfrm>
        </p:spPr>
        <p:txBody>
          <a:bodyPr>
            <a:normAutofit fontScale="77500" lnSpcReduction="20000"/>
          </a:bodyPr>
          <a:lstStyle/>
          <a:p>
            <a:r>
              <a:rPr lang="en-US" sz="2300" b="1" i="0" dirty="0">
                <a:solidFill>
                  <a:schemeClr val="tx1"/>
                </a:solidFill>
                <a:effectLst/>
                <a:latin typeface="Söhne"/>
              </a:rPr>
              <a:t>The application was primarily tested through manual interaction with the chatbot in a command-line environment. The testing process likely involved the following steps:</a:t>
            </a:r>
          </a:p>
          <a:p>
            <a:pPr lvl="1"/>
            <a:r>
              <a:rPr lang="en-US" sz="2000" b="0" i="0" dirty="0">
                <a:solidFill>
                  <a:schemeClr val="tx1">
                    <a:lumMod val="65000"/>
                    <a:lumOff val="35000"/>
                  </a:schemeClr>
                </a:solidFill>
                <a:effectLst/>
                <a:latin typeface="Söhne"/>
              </a:rPr>
              <a:t>1) Ensure the required dependencies are installed: The code snippet relies on the </a:t>
            </a:r>
            <a:r>
              <a:rPr lang="en-US" sz="2000" b="0" i="0" dirty="0" err="1">
                <a:solidFill>
                  <a:schemeClr val="tx1">
                    <a:lumMod val="65000"/>
                    <a:lumOff val="35000"/>
                  </a:schemeClr>
                </a:solidFill>
                <a:effectLst/>
                <a:latin typeface="Söhne"/>
              </a:rPr>
              <a:t>openai</a:t>
            </a:r>
            <a:r>
              <a:rPr lang="en-US" sz="2000" b="0" i="0" dirty="0">
                <a:solidFill>
                  <a:schemeClr val="tx1">
                    <a:lumMod val="65000"/>
                    <a:lumOff val="35000"/>
                  </a:schemeClr>
                </a:solidFill>
                <a:effectLst/>
                <a:latin typeface="Söhne"/>
              </a:rPr>
              <a:t> package, so it's important to have it installed before running the application. Additionally, the code assumes the availability of Python and its standard libraries.</a:t>
            </a:r>
          </a:p>
          <a:p>
            <a:pPr lvl="1"/>
            <a:r>
              <a:rPr lang="en-US" sz="2000" b="0" i="0" dirty="0">
                <a:solidFill>
                  <a:schemeClr val="tx1">
                    <a:lumMod val="65000"/>
                    <a:lumOff val="35000"/>
                  </a:schemeClr>
                </a:solidFill>
                <a:effectLst/>
                <a:latin typeface="Söhne"/>
              </a:rPr>
              <a:t>2) Obtain a valid API key: The application requires a valid </a:t>
            </a:r>
            <a:r>
              <a:rPr lang="en-US" sz="2000" b="0" i="0" dirty="0" err="1">
                <a:solidFill>
                  <a:schemeClr val="tx1">
                    <a:lumMod val="65000"/>
                    <a:lumOff val="35000"/>
                  </a:schemeClr>
                </a:solidFill>
                <a:effectLst/>
                <a:latin typeface="Söhne"/>
              </a:rPr>
              <a:t>OpenAI</a:t>
            </a:r>
            <a:r>
              <a:rPr lang="en-US" sz="2000" b="0" i="0" dirty="0">
                <a:solidFill>
                  <a:schemeClr val="tx1">
                    <a:lumMod val="65000"/>
                    <a:lumOff val="35000"/>
                  </a:schemeClr>
                </a:solidFill>
                <a:effectLst/>
                <a:latin typeface="Söhne"/>
              </a:rPr>
              <a:t> API key to make requests to the </a:t>
            </a:r>
            <a:r>
              <a:rPr lang="en-US" sz="2000" b="0" i="0" dirty="0" err="1">
                <a:solidFill>
                  <a:schemeClr val="tx1">
                    <a:lumMod val="65000"/>
                    <a:lumOff val="35000"/>
                  </a:schemeClr>
                </a:solidFill>
                <a:effectLst/>
                <a:latin typeface="Söhne"/>
              </a:rPr>
              <a:t>ChatCompletion</a:t>
            </a:r>
            <a:r>
              <a:rPr lang="en-US" sz="2000" b="0" i="0" dirty="0">
                <a:solidFill>
                  <a:schemeClr val="tx1">
                    <a:lumMod val="65000"/>
                    <a:lumOff val="35000"/>
                  </a:schemeClr>
                </a:solidFill>
                <a:effectLst/>
                <a:latin typeface="Söhne"/>
              </a:rPr>
              <a:t> API. It's important to obtain a valid API key and replace the placeholder key in the code snippet with the actual key.</a:t>
            </a:r>
          </a:p>
          <a:p>
            <a:pPr lvl="1"/>
            <a:r>
              <a:rPr lang="en-US" sz="2000" b="0" i="0" dirty="0">
                <a:solidFill>
                  <a:schemeClr val="tx1">
                    <a:lumMod val="65000"/>
                    <a:lumOff val="35000"/>
                  </a:schemeClr>
                </a:solidFill>
                <a:effectLst/>
                <a:latin typeface="Söhne"/>
              </a:rPr>
              <a:t>3) Execute the application: Run the Python script that contains the chatbot code in a command-line environment. The application will prompt for the type of chatbot to create.</a:t>
            </a:r>
          </a:p>
          <a:p>
            <a:pPr lvl="1"/>
            <a:r>
              <a:rPr lang="en-US" sz="2000" b="0" i="0" dirty="0">
                <a:solidFill>
                  <a:schemeClr val="tx1">
                    <a:lumMod val="65000"/>
                    <a:lumOff val="35000"/>
                  </a:schemeClr>
                </a:solidFill>
                <a:effectLst/>
                <a:latin typeface="Söhne"/>
              </a:rPr>
              <a:t>4) Interact with the chatbot: Once the chatbot is initialized, interact with it by entering messages in the command line. The chatbot will generate responses based on the conversation history and display them on the console.</a:t>
            </a:r>
          </a:p>
          <a:p>
            <a:pPr lvl="1"/>
            <a:r>
              <a:rPr lang="en-US" sz="2000" b="0" i="0" dirty="0">
                <a:solidFill>
                  <a:schemeClr val="tx1">
                    <a:lumMod val="65000"/>
                    <a:lumOff val="35000"/>
                  </a:schemeClr>
                </a:solidFill>
                <a:effectLst/>
                <a:latin typeface="Söhne"/>
              </a:rPr>
              <a:t>5) Test various scenarios: During manual testing, different scenarios and inputs can be tried to evaluate the chatbot's performance. This may include asking questions, providing statements, testing edge cases, and evaluating the accuracy and relevance of the generated responses.</a:t>
            </a:r>
          </a:p>
          <a:p>
            <a:pPr lvl="1"/>
            <a:r>
              <a:rPr lang="en-US" sz="2000" b="0" i="0" dirty="0">
                <a:solidFill>
                  <a:schemeClr val="tx1">
                    <a:lumMod val="65000"/>
                    <a:lumOff val="35000"/>
                  </a:schemeClr>
                </a:solidFill>
                <a:effectLst/>
                <a:latin typeface="Söhne"/>
              </a:rPr>
              <a:t>6) Verify functionality and error handling: Ensure that the application behaves as expected, produces appropriate responses, and handles any exceptions or errors gracefully. Check if the chatbot terminates correctly when the user enters "quit()".</a:t>
            </a:r>
          </a:p>
          <a:p>
            <a:r>
              <a:rPr lang="en-US" sz="2200" b="1" i="0" dirty="0">
                <a:solidFill>
                  <a:schemeClr val="tx1"/>
                </a:solidFill>
                <a:effectLst/>
                <a:latin typeface="Söhne"/>
              </a:rPr>
              <a:t>By manually testing the application through different interactions, scenarios, and inputs, one can assess its behavior, identify potential issues or limitations, and refine the implementation if necessary.</a:t>
            </a: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p:txBody>
      </p:sp>
    </p:spTree>
    <p:extLst>
      <p:ext uri="{BB962C8B-B14F-4D97-AF65-F5344CB8AC3E}">
        <p14:creationId xmlns:p14="http://schemas.microsoft.com/office/powerpoint/2010/main" val="238525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4B4EF-1B13-2AB5-5F3A-8F1FF4E14120}"/>
              </a:ext>
            </a:extLst>
          </p:cNvPr>
          <p:cNvSpPr>
            <a:spLocks noGrp="1"/>
          </p:cNvSpPr>
          <p:nvPr>
            <p:ph type="title"/>
          </p:nvPr>
        </p:nvSpPr>
        <p:spPr/>
        <p:txBody>
          <a:bodyPr/>
          <a:lstStyle/>
          <a:p>
            <a:pPr algn="ctr"/>
            <a:r>
              <a:rPr lang="en-US" dirty="0"/>
              <a:t>LIVE PRESENTATION</a:t>
            </a:r>
          </a:p>
        </p:txBody>
      </p:sp>
    </p:spTree>
    <p:extLst>
      <p:ext uri="{BB962C8B-B14F-4D97-AF65-F5344CB8AC3E}">
        <p14:creationId xmlns:p14="http://schemas.microsoft.com/office/powerpoint/2010/main" val="271630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522B-83DC-AA66-B7D6-4798C77FB53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D13E8B1-3B97-707A-70D5-E98F038DA8BE}"/>
              </a:ext>
            </a:extLst>
          </p:cNvPr>
          <p:cNvSpPr>
            <a:spLocks noGrp="1"/>
          </p:cNvSpPr>
          <p:nvPr>
            <p:ph idx="1"/>
          </p:nvPr>
        </p:nvSpPr>
        <p:spPr/>
        <p:txBody>
          <a:bodyPr>
            <a:normAutofit/>
          </a:bodyPr>
          <a:lstStyle/>
          <a:p>
            <a:r>
              <a:rPr lang="en-US" sz="3200" b="0" i="0" dirty="0">
                <a:solidFill>
                  <a:schemeClr val="tx1"/>
                </a:solidFill>
                <a:effectLst/>
                <a:latin typeface="Söhne"/>
              </a:rPr>
              <a:t>The objective of this application is to create a chatbot using </a:t>
            </a:r>
            <a:r>
              <a:rPr lang="en-US" sz="3200" b="0" i="0" dirty="0" err="1">
                <a:solidFill>
                  <a:schemeClr val="tx1"/>
                </a:solidFill>
                <a:effectLst/>
                <a:latin typeface="Söhne"/>
              </a:rPr>
              <a:t>OpenAI's</a:t>
            </a:r>
            <a:r>
              <a:rPr lang="en-US" sz="3200" b="0" i="0" dirty="0">
                <a:solidFill>
                  <a:schemeClr val="tx1"/>
                </a:solidFill>
                <a:effectLst/>
                <a:latin typeface="Söhne"/>
              </a:rPr>
              <a:t> GPT-3.5 model. The chatbot interacts with users by receiving input messages and generating responses based on the conversation history. The chatbot continuously prompts the user for input until the user enters "quit()".</a:t>
            </a:r>
            <a:endParaRPr lang="en-US" sz="3200" dirty="0">
              <a:solidFill>
                <a:schemeClr val="tx1"/>
              </a:solidFill>
            </a:endParaRPr>
          </a:p>
        </p:txBody>
      </p:sp>
    </p:spTree>
    <p:extLst>
      <p:ext uri="{BB962C8B-B14F-4D97-AF65-F5344CB8AC3E}">
        <p14:creationId xmlns:p14="http://schemas.microsoft.com/office/powerpoint/2010/main" val="41351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19DE-17AA-171C-398D-00EBCF35DA4B}"/>
              </a:ext>
            </a:extLst>
          </p:cNvPr>
          <p:cNvSpPr>
            <a:spLocks noGrp="1"/>
          </p:cNvSpPr>
          <p:nvPr>
            <p:ph type="title"/>
          </p:nvPr>
        </p:nvSpPr>
        <p:spPr>
          <a:xfrm>
            <a:off x="677334" y="194872"/>
            <a:ext cx="8596668" cy="764498"/>
          </a:xfrm>
        </p:spPr>
        <p:txBody>
          <a:bodyPr/>
          <a:lstStyle/>
          <a:p>
            <a:r>
              <a:rPr lang="en-US" dirty="0"/>
              <a:t>How it works</a:t>
            </a:r>
          </a:p>
        </p:txBody>
      </p:sp>
      <p:sp>
        <p:nvSpPr>
          <p:cNvPr id="3" name="Content Placeholder 2">
            <a:extLst>
              <a:ext uri="{FF2B5EF4-FFF2-40B4-BE49-F238E27FC236}">
                <a16:creationId xmlns:a16="http://schemas.microsoft.com/office/drawing/2014/main" id="{FADD6819-8FD8-EDBA-40B0-C98A568781A7}"/>
              </a:ext>
            </a:extLst>
          </p:cNvPr>
          <p:cNvSpPr>
            <a:spLocks noGrp="1"/>
          </p:cNvSpPr>
          <p:nvPr>
            <p:ph idx="1"/>
          </p:nvPr>
        </p:nvSpPr>
        <p:spPr>
          <a:xfrm>
            <a:off x="677334" y="959370"/>
            <a:ext cx="8596668" cy="5898631"/>
          </a:xfrm>
        </p:spPr>
        <p:txBody>
          <a:bodyPr>
            <a:normAutofit/>
          </a:bodyPr>
          <a:lstStyle/>
          <a:p>
            <a:pPr algn="l">
              <a:buFont typeface="+mj-lt"/>
              <a:buAutoNum type="arabicPeriod"/>
            </a:pPr>
            <a:r>
              <a:rPr lang="en-US" sz="2200" b="0" i="0" dirty="0">
                <a:solidFill>
                  <a:schemeClr val="tx1"/>
                </a:solidFill>
                <a:effectLst/>
                <a:latin typeface="Söhne"/>
              </a:rPr>
              <a:t>The user provides a system message indicating the type of chatbot they want to create.</a:t>
            </a:r>
          </a:p>
          <a:p>
            <a:pPr algn="l">
              <a:buFont typeface="+mj-lt"/>
              <a:buAutoNum type="arabicPeriod"/>
            </a:pPr>
            <a:r>
              <a:rPr lang="en-US" sz="2200" b="0" i="0" dirty="0">
                <a:solidFill>
                  <a:schemeClr val="tx1"/>
                </a:solidFill>
                <a:effectLst/>
                <a:latin typeface="Söhne"/>
              </a:rPr>
              <a:t>The chatbot initializes by storing the system message and setting up an empty list to hold the conversation history.</a:t>
            </a:r>
          </a:p>
          <a:p>
            <a:pPr algn="l">
              <a:buFont typeface="+mj-lt"/>
              <a:buAutoNum type="arabicPeriod"/>
            </a:pPr>
            <a:r>
              <a:rPr lang="en-US" sz="2200" b="0" i="0" dirty="0">
                <a:solidFill>
                  <a:schemeClr val="tx1"/>
                </a:solidFill>
                <a:effectLst/>
                <a:latin typeface="Söhne"/>
              </a:rPr>
              <a:t>The application enters a loop where it waits for user input.</a:t>
            </a:r>
          </a:p>
          <a:p>
            <a:pPr algn="l">
              <a:buFont typeface="+mj-lt"/>
              <a:buAutoNum type="arabicPeriod"/>
            </a:pPr>
            <a:r>
              <a:rPr lang="en-US" sz="2200" b="0" i="0" dirty="0">
                <a:solidFill>
                  <a:schemeClr val="tx1"/>
                </a:solidFill>
                <a:effectLst/>
                <a:latin typeface="Söhne"/>
              </a:rPr>
              <a:t>The user enters a message, which is then added to the conversation history with the role "user".</a:t>
            </a:r>
          </a:p>
          <a:p>
            <a:pPr algn="l">
              <a:buFont typeface="+mj-lt"/>
              <a:buAutoNum type="arabicPeriod"/>
            </a:pPr>
            <a:r>
              <a:rPr lang="en-US" sz="2200" b="0" i="0" dirty="0">
                <a:solidFill>
                  <a:schemeClr val="tx1"/>
                </a:solidFill>
                <a:effectLst/>
                <a:latin typeface="Söhne"/>
              </a:rPr>
              <a:t>The chatbot uses </a:t>
            </a:r>
            <a:r>
              <a:rPr lang="en-US" sz="2200" b="0" i="0" dirty="0" err="1">
                <a:solidFill>
                  <a:schemeClr val="tx1"/>
                </a:solidFill>
                <a:effectLst/>
                <a:latin typeface="Söhne"/>
              </a:rPr>
              <a:t>OpenAI's</a:t>
            </a:r>
            <a:r>
              <a:rPr lang="en-US" sz="2200" b="0" i="0" dirty="0">
                <a:solidFill>
                  <a:schemeClr val="tx1"/>
                </a:solidFill>
                <a:effectLst/>
                <a:latin typeface="Söhne"/>
              </a:rPr>
              <a:t> </a:t>
            </a:r>
            <a:r>
              <a:rPr lang="en-US" sz="2200" b="0" i="0" dirty="0" err="1">
                <a:solidFill>
                  <a:schemeClr val="tx1"/>
                </a:solidFill>
                <a:effectLst/>
                <a:latin typeface="Söhne"/>
              </a:rPr>
              <a:t>ChatCompletion</a:t>
            </a:r>
            <a:r>
              <a:rPr lang="en-US" sz="2200" b="0" i="0" dirty="0">
                <a:solidFill>
                  <a:schemeClr val="tx1"/>
                </a:solidFill>
                <a:effectLst/>
                <a:latin typeface="Söhne"/>
              </a:rPr>
              <a:t> API to generate a response based on the conversation history.</a:t>
            </a:r>
          </a:p>
          <a:p>
            <a:pPr algn="l">
              <a:buFont typeface="+mj-lt"/>
              <a:buAutoNum type="arabicPeriod"/>
            </a:pPr>
            <a:r>
              <a:rPr lang="en-US" sz="2200" b="0" i="0" dirty="0">
                <a:solidFill>
                  <a:schemeClr val="tx1"/>
                </a:solidFill>
                <a:effectLst/>
                <a:latin typeface="Söhne"/>
              </a:rPr>
              <a:t>The generated response is extracted from the API response and added to the conversation history with the role "assistant".</a:t>
            </a:r>
          </a:p>
          <a:p>
            <a:pPr algn="l">
              <a:buFont typeface="+mj-lt"/>
              <a:buAutoNum type="arabicPeriod"/>
            </a:pPr>
            <a:r>
              <a:rPr lang="en-US" sz="2200" b="0" i="0" dirty="0">
                <a:solidFill>
                  <a:schemeClr val="tx1"/>
                </a:solidFill>
                <a:effectLst/>
                <a:latin typeface="Söhne"/>
              </a:rPr>
              <a:t>The generated response is printed to the console.</a:t>
            </a:r>
          </a:p>
          <a:p>
            <a:pPr algn="l">
              <a:buFont typeface="+mj-lt"/>
              <a:buAutoNum type="arabicPeriod"/>
            </a:pPr>
            <a:r>
              <a:rPr lang="en-US" sz="2200" b="0" i="0" dirty="0">
                <a:solidFill>
                  <a:schemeClr val="tx1"/>
                </a:solidFill>
                <a:effectLst/>
                <a:latin typeface="Söhne"/>
              </a:rPr>
              <a:t>Steps 4-7 are repeated until the user enters "quit()" to exit the loop.</a:t>
            </a:r>
          </a:p>
          <a:p>
            <a:endParaRPr lang="en-US" dirty="0"/>
          </a:p>
        </p:txBody>
      </p:sp>
    </p:spTree>
    <p:extLst>
      <p:ext uri="{BB962C8B-B14F-4D97-AF65-F5344CB8AC3E}">
        <p14:creationId xmlns:p14="http://schemas.microsoft.com/office/powerpoint/2010/main" val="398762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CE28-D648-2338-51A9-3A6F6FD9B4BD}"/>
              </a:ext>
            </a:extLst>
          </p:cNvPr>
          <p:cNvSpPr>
            <a:spLocks noGrp="1"/>
          </p:cNvSpPr>
          <p:nvPr>
            <p:ph type="title"/>
          </p:nvPr>
        </p:nvSpPr>
        <p:spPr>
          <a:xfrm>
            <a:off x="677334" y="224852"/>
            <a:ext cx="8596668" cy="794479"/>
          </a:xfrm>
        </p:spPr>
        <p:txBody>
          <a:bodyPr/>
          <a:lstStyle/>
          <a:p>
            <a:r>
              <a:rPr lang="en-US" dirty="0"/>
              <a:t>DESIGN (1)</a:t>
            </a:r>
          </a:p>
        </p:txBody>
      </p:sp>
      <p:sp>
        <p:nvSpPr>
          <p:cNvPr id="3" name="Content Placeholder 2">
            <a:extLst>
              <a:ext uri="{FF2B5EF4-FFF2-40B4-BE49-F238E27FC236}">
                <a16:creationId xmlns:a16="http://schemas.microsoft.com/office/drawing/2014/main" id="{8C32A466-707D-9444-5768-268B70CD05F5}"/>
              </a:ext>
            </a:extLst>
          </p:cNvPr>
          <p:cNvSpPr>
            <a:spLocks noGrp="1"/>
          </p:cNvSpPr>
          <p:nvPr>
            <p:ph idx="1"/>
          </p:nvPr>
        </p:nvSpPr>
        <p:spPr>
          <a:xfrm>
            <a:off x="677334" y="1019331"/>
            <a:ext cx="8596668" cy="5022031"/>
          </a:xfrm>
        </p:spPr>
        <p:txBody>
          <a:bodyPr>
            <a:noAutofit/>
          </a:bodyPr>
          <a:lstStyle/>
          <a:p>
            <a:pPr marL="0" indent="0">
              <a:buNone/>
            </a:pPr>
            <a:r>
              <a:rPr lang="en-US" sz="2000" b="1" dirty="0">
                <a:latin typeface="Söhne"/>
              </a:rPr>
              <a:t>Chatbot Class: This class serves as the main component of the application and contains the necessary methods for interacting with the chatbot.</a:t>
            </a:r>
          </a:p>
          <a:p>
            <a:pPr marL="400050" lvl="1" indent="0">
              <a:buNone/>
            </a:pPr>
            <a:r>
              <a:rPr lang="en-US" sz="2000" dirty="0">
                <a:latin typeface="Söhne"/>
              </a:rPr>
              <a:t>a. __</a:t>
            </a:r>
            <a:r>
              <a:rPr lang="en-US" sz="2000" dirty="0" err="1">
                <a:latin typeface="Söhne"/>
              </a:rPr>
              <a:t>init</a:t>
            </a:r>
            <a:r>
              <a:rPr lang="en-US" sz="2000" dirty="0">
                <a:latin typeface="Söhne"/>
              </a:rPr>
              <a:t>__(): Initializes the Chatbot object by setting the </a:t>
            </a:r>
            <a:r>
              <a:rPr lang="en-US" sz="2000" dirty="0" err="1">
                <a:latin typeface="Söhne"/>
              </a:rPr>
              <a:t>OpenAI</a:t>
            </a:r>
            <a:r>
              <a:rPr lang="en-US" sz="2000" dirty="0">
                <a:latin typeface="Söhne"/>
              </a:rPr>
              <a:t> API key and creating an empty list to store the conversation history.</a:t>
            </a:r>
          </a:p>
          <a:p>
            <a:pPr marL="0" indent="0">
              <a:buNone/>
            </a:pPr>
            <a:endParaRPr lang="en-US" sz="2000" dirty="0">
              <a:latin typeface="Söhne"/>
            </a:endParaRPr>
          </a:p>
          <a:p>
            <a:pPr marL="400050" lvl="1" indent="0">
              <a:buNone/>
            </a:pPr>
            <a:r>
              <a:rPr lang="en-US" sz="2000" dirty="0">
                <a:latin typeface="Söhne"/>
              </a:rPr>
              <a:t>b. </a:t>
            </a:r>
            <a:r>
              <a:rPr lang="en-US" sz="2000" dirty="0" err="1">
                <a:latin typeface="Söhne"/>
              </a:rPr>
              <a:t>add_message</a:t>
            </a:r>
            <a:r>
              <a:rPr lang="en-US" sz="2000" dirty="0">
                <a:latin typeface="Söhne"/>
              </a:rPr>
              <a:t>(): Adds a new message to the conversation history. Each message consists of a role ("system", "user", or "assistant") and the content of the message.</a:t>
            </a:r>
          </a:p>
          <a:p>
            <a:pPr marL="0" indent="0">
              <a:buNone/>
            </a:pPr>
            <a:endParaRPr lang="en-US" sz="2000" dirty="0">
              <a:latin typeface="Söhne"/>
            </a:endParaRPr>
          </a:p>
          <a:p>
            <a:pPr marL="400050" lvl="1" indent="0">
              <a:buNone/>
            </a:pPr>
            <a:r>
              <a:rPr lang="en-US" sz="2000" dirty="0">
                <a:latin typeface="Söhne"/>
              </a:rPr>
              <a:t>c. </a:t>
            </a:r>
            <a:r>
              <a:rPr lang="en-US" sz="2000" dirty="0" err="1">
                <a:latin typeface="Söhne"/>
              </a:rPr>
              <a:t>run_chatbot</a:t>
            </a:r>
            <a:r>
              <a:rPr lang="en-US" sz="2000" dirty="0">
                <a:latin typeface="Söhne"/>
              </a:rPr>
              <a:t>(): Executes the chatbot by continuously prompting the user for input and generating responses using the </a:t>
            </a:r>
            <a:r>
              <a:rPr lang="en-US" sz="2000" dirty="0" err="1">
                <a:latin typeface="Söhne"/>
              </a:rPr>
              <a:t>OpenAI</a:t>
            </a:r>
            <a:r>
              <a:rPr lang="en-US" sz="2000" dirty="0">
                <a:latin typeface="Söhne"/>
              </a:rPr>
              <a:t> API. It maintains the conversation history and terminates when the user enters "quit()".</a:t>
            </a:r>
          </a:p>
        </p:txBody>
      </p:sp>
    </p:spTree>
    <p:extLst>
      <p:ext uri="{BB962C8B-B14F-4D97-AF65-F5344CB8AC3E}">
        <p14:creationId xmlns:p14="http://schemas.microsoft.com/office/powerpoint/2010/main" val="107941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CE28-D648-2338-51A9-3A6F6FD9B4BD}"/>
              </a:ext>
            </a:extLst>
          </p:cNvPr>
          <p:cNvSpPr>
            <a:spLocks noGrp="1"/>
          </p:cNvSpPr>
          <p:nvPr>
            <p:ph type="title"/>
          </p:nvPr>
        </p:nvSpPr>
        <p:spPr>
          <a:xfrm>
            <a:off x="677334" y="224852"/>
            <a:ext cx="8596668" cy="794479"/>
          </a:xfrm>
        </p:spPr>
        <p:txBody>
          <a:bodyPr/>
          <a:lstStyle/>
          <a:p>
            <a:r>
              <a:rPr lang="en-US" dirty="0"/>
              <a:t>DESIGN (2)</a:t>
            </a:r>
          </a:p>
        </p:txBody>
      </p:sp>
      <p:sp>
        <p:nvSpPr>
          <p:cNvPr id="3" name="Content Placeholder 2">
            <a:extLst>
              <a:ext uri="{FF2B5EF4-FFF2-40B4-BE49-F238E27FC236}">
                <a16:creationId xmlns:a16="http://schemas.microsoft.com/office/drawing/2014/main" id="{8C32A466-707D-9444-5768-268B70CD05F5}"/>
              </a:ext>
            </a:extLst>
          </p:cNvPr>
          <p:cNvSpPr>
            <a:spLocks noGrp="1"/>
          </p:cNvSpPr>
          <p:nvPr>
            <p:ph idx="1"/>
          </p:nvPr>
        </p:nvSpPr>
        <p:spPr>
          <a:xfrm>
            <a:off x="677334" y="1993692"/>
            <a:ext cx="8596668" cy="4047670"/>
          </a:xfrm>
        </p:spPr>
        <p:txBody>
          <a:bodyPr/>
          <a:lstStyle/>
          <a:p>
            <a:pPr marL="0" indent="0">
              <a:buNone/>
            </a:pPr>
            <a:r>
              <a:rPr lang="en-US" sz="2800" b="1" i="0" dirty="0">
                <a:solidFill>
                  <a:schemeClr val="tx1"/>
                </a:solidFill>
                <a:effectLst/>
                <a:latin typeface="Söhne"/>
              </a:rPr>
              <a:t>API Key</a:t>
            </a:r>
            <a:r>
              <a:rPr lang="en-US" sz="2800" b="0" i="0" dirty="0">
                <a:solidFill>
                  <a:schemeClr val="tx1"/>
                </a:solidFill>
                <a:effectLst/>
                <a:latin typeface="Söhne"/>
              </a:rPr>
              <a:t>: An API key is provided as a parameter when creating an instance of the Chatbot class. This key is used to authenticate the application with the </a:t>
            </a:r>
            <a:r>
              <a:rPr lang="en-US" sz="2800" b="0" i="0" dirty="0" err="1">
                <a:solidFill>
                  <a:schemeClr val="tx1"/>
                </a:solidFill>
                <a:effectLst/>
                <a:latin typeface="Söhne"/>
              </a:rPr>
              <a:t>OpenAI</a:t>
            </a:r>
            <a:r>
              <a:rPr lang="en-US" sz="2800" b="0" i="0" dirty="0">
                <a:solidFill>
                  <a:schemeClr val="tx1"/>
                </a:solidFill>
                <a:effectLst/>
                <a:latin typeface="Söhne"/>
              </a:rPr>
              <a:t> services.</a:t>
            </a:r>
          </a:p>
          <a:p>
            <a:pPr marL="0" indent="0">
              <a:buNone/>
            </a:pPr>
            <a:endParaRPr lang="en-US" dirty="0"/>
          </a:p>
        </p:txBody>
      </p:sp>
    </p:spTree>
    <p:extLst>
      <p:ext uri="{BB962C8B-B14F-4D97-AF65-F5344CB8AC3E}">
        <p14:creationId xmlns:p14="http://schemas.microsoft.com/office/powerpoint/2010/main" val="43104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CE28-D648-2338-51A9-3A6F6FD9B4BD}"/>
              </a:ext>
            </a:extLst>
          </p:cNvPr>
          <p:cNvSpPr>
            <a:spLocks noGrp="1"/>
          </p:cNvSpPr>
          <p:nvPr>
            <p:ph type="title"/>
          </p:nvPr>
        </p:nvSpPr>
        <p:spPr>
          <a:xfrm>
            <a:off x="677334" y="224852"/>
            <a:ext cx="8596668" cy="794479"/>
          </a:xfrm>
        </p:spPr>
        <p:txBody>
          <a:bodyPr/>
          <a:lstStyle/>
          <a:p>
            <a:r>
              <a:rPr lang="en-US" dirty="0"/>
              <a:t>DESIGN (3)</a:t>
            </a:r>
          </a:p>
        </p:txBody>
      </p:sp>
      <p:sp>
        <p:nvSpPr>
          <p:cNvPr id="3" name="Content Placeholder 2">
            <a:extLst>
              <a:ext uri="{FF2B5EF4-FFF2-40B4-BE49-F238E27FC236}">
                <a16:creationId xmlns:a16="http://schemas.microsoft.com/office/drawing/2014/main" id="{8C32A466-707D-9444-5768-268B70CD05F5}"/>
              </a:ext>
            </a:extLst>
          </p:cNvPr>
          <p:cNvSpPr>
            <a:spLocks noGrp="1"/>
          </p:cNvSpPr>
          <p:nvPr>
            <p:ph idx="1"/>
          </p:nvPr>
        </p:nvSpPr>
        <p:spPr>
          <a:xfrm>
            <a:off x="677334" y="1738859"/>
            <a:ext cx="8596668" cy="4302503"/>
          </a:xfrm>
        </p:spPr>
        <p:txBody>
          <a:bodyPr>
            <a:normAutofit/>
          </a:bodyPr>
          <a:lstStyle/>
          <a:p>
            <a:pPr marL="0" indent="0">
              <a:buNone/>
            </a:pPr>
            <a:r>
              <a:rPr lang="en-US" sz="2800" dirty="0">
                <a:latin typeface="Söhne"/>
              </a:rPr>
              <a:t>Conversation Loop: The </a:t>
            </a:r>
            <a:r>
              <a:rPr lang="en-US" sz="2800" dirty="0" err="1">
                <a:latin typeface="Söhne"/>
              </a:rPr>
              <a:t>run_chatbot</a:t>
            </a:r>
            <a:r>
              <a:rPr lang="en-US" sz="2800" dirty="0">
                <a:latin typeface="Söhne"/>
              </a:rPr>
              <a:t>() method contains a while loop that continuously waits for user input. It appends the user's message to the conversation history, sends the conversation history to the </a:t>
            </a:r>
            <a:r>
              <a:rPr lang="en-US" sz="2800" dirty="0" err="1">
                <a:latin typeface="Söhne"/>
              </a:rPr>
              <a:t>OpenAI</a:t>
            </a:r>
            <a:r>
              <a:rPr lang="en-US" sz="2800" dirty="0">
                <a:latin typeface="Söhne"/>
              </a:rPr>
              <a:t> API to generate a response, appends the generated response to the conversation history, and prints the response to the console. The loop continues until the user enters "quit()" to exit the application.</a:t>
            </a:r>
          </a:p>
        </p:txBody>
      </p:sp>
    </p:spTree>
    <p:extLst>
      <p:ext uri="{BB962C8B-B14F-4D97-AF65-F5344CB8AC3E}">
        <p14:creationId xmlns:p14="http://schemas.microsoft.com/office/powerpoint/2010/main" val="57604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CE28-D648-2338-51A9-3A6F6FD9B4BD}"/>
              </a:ext>
            </a:extLst>
          </p:cNvPr>
          <p:cNvSpPr>
            <a:spLocks noGrp="1"/>
          </p:cNvSpPr>
          <p:nvPr>
            <p:ph type="title"/>
          </p:nvPr>
        </p:nvSpPr>
        <p:spPr>
          <a:xfrm>
            <a:off x="677334" y="224852"/>
            <a:ext cx="8596668" cy="794479"/>
          </a:xfrm>
        </p:spPr>
        <p:txBody>
          <a:bodyPr/>
          <a:lstStyle/>
          <a:p>
            <a:r>
              <a:rPr lang="en-US" dirty="0"/>
              <a:t>DESIGN (4)</a:t>
            </a:r>
          </a:p>
        </p:txBody>
      </p:sp>
      <p:sp>
        <p:nvSpPr>
          <p:cNvPr id="3" name="Content Placeholder 2">
            <a:extLst>
              <a:ext uri="{FF2B5EF4-FFF2-40B4-BE49-F238E27FC236}">
                <a16:creationId xmlns:a16="http://schemas.microsoft.com/office/drawing/2014/main" id="{8C32A466-707D-9444-5768-268B70CD05F5}"/>
              </a:ext>
            </a:extLst>
          </p:cNvPr>
          <p:cNvSpPr>
            <a:spLocks noGrp="1"/>
          </p:cNvSpPr>
          <p:nvPr>
            <p:ph idx="1"/>
          </p:nvPr>
        </p:nvSpPr>
        <p:spPr>
          <a:xfrm>
            <a:off x="677334" y="2323475"/>
            <a:ext cx="8596668" cy="3717887"/>
          </a:xfrm>
        </p:spPr>
        <p:txBody>
          <a:bodyPr>
            <a:normAutofit/>
          </a:bodyPr>
          <a:lstStyle/>
          <a:p>
            <a:pPr marL="0" indent="0">
              <a:buNone/>
            </a:pPr>
            <a:r>
              <a:rPr lang="en-US" sz="3200" dirty="0">
                <a:latin typeface="Söhne"/>
              </a:rPr>
              <a:t>Error Handling: The application includes a try-except block to catch and print any exceptions that may occur during the execution of the chatbot.</a:t>
            </a:r>
          </a:p>
        </p:txBody>
      </p:sp>
    </p:spTree>
    <p:extLst>
      <p:ext uri="{BB962C8B-B14F-4D97-AF65-F5344CB8AC3E}">
        <p14:creationId xmlns:p14="http://schemas.microsoft.com/office/powerpoint/2010/main" val="328782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p:txBody>
          <a:bodyPr/>
          <a:lstStyle/>
          <a:p>
            <a:r>
              <a:rPr lang="en-US" dirty="0"/>
              <a:t>LOOP</a:t>
            </a:r>
          </a:p>
        </p:txBody>
      </p:sp>
      <p:pic>
        <p:nvPicPr>
          <p:cNvPr id="7" name="Content Placeholder 6">
            <a:extLst>
              <a:ext uri="{FF2B5EF4-FFF2-40B4-BE49-F238E27FC236}">
                <a16:creationId xmlns:a16="http://schemas.microsoft.com/office/drawing/2014/main" id="{810180BE-882E-09D7-6584-21343B6A3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2127230"/>
            <a:ext cx="4513262" cy="2301914"/>
          </a:xfrm>
        </p:spPr>
      </p:pic>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p:txBody>
          <a:bodyPr>
            <a:normAutofit/>
          </a:bodyPr>
          <a:lstStyle/>
          <a:p>
            <a:r>
              <a:rPr lang="en-US" sz="1800" dirty="0">
                <a:latin typeface="Söhne"/>
              </a:rPr>
              <a:t>-There is a loop in the code. The loop is implemented using a while statement:</a:t>
            </a:r>
          </a:p>
          <a:p>
            <a:r>
              <a:rPr lang="en-US" sz="1800" dirty="0">
                <a:latin typeface="Söhne"/>
              </a:rPr>
              <a:t>-This loop will continue running until the user enters "quit()". Inside the loop, the user's input message is collected, sent to the </a:t>
            </a:r>
            <a:r>
              <a:rPr lang="en-US" sz="1800" dirty="0" err="1">
                <a:latin typeface="Söhne"/>
              </a:rPr>
              <a:t>OpenAI</a:t>
            </a:r>
            <a:r>
              <a:rPr lang="en-US" sz="1800" dirty="0">
                <a:latin typeface="Söhne"/>
              </a:rPr>
              <a:t> API for a response, and the assistant's reply is printed.</a:t>
            </a:r>
          </a:p>
        </p:txBody>
      </p:sp>
    </p:spTree>
    <p:extLst>
      <p:ext uri="{BB962C8B-B14F-4D97-AF65-F5344CB8AC3E}">
        <p14:creationId xmlns:p14="http://schemas.microsoft.com/office/powerpoint/2010/main" val="153115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53D-5D62-087B-8787-6ED58B908A26}"/>
              </a:ext>
            </a:extLst>
          </p:cNvPr>
          <p:cNvSpPr>
            <a:spLocks noGrp="1"/>
          </p:cNvSpPr>
          <p:nvPr>
            <p:ph type="title"/>
          </p:nvPr>
        </p:nvSpPr>
        <p:spPr>
          <a:xfrm>
            <a:off x="677334" y="1498604"/>
            <a:ext cx="3854528" cy="1139665"/>
          </a:xfrm>
        </p:spPr>
        <p:txBody>
          <a:bodyPr/>
          <a:lstStyle/>
          <a:p>
            <a:r>
              <a:rPr lang="en-US" dirty="0"/>
              <a:t>LIST</a:t>
            </a:r>
          </a:p>
        </p:txBody>
      </p:sp>
      <p:sp>
        <p:nvSpPr>
          <p:cNvPr id="5" name="Text Placeholder 4">
            <a:extLst>
              <a:ext uri="{FF2B5EF4-FFF2-40B4-BE49-F238E27FC236}">
                <a16:creationId xmlns:a16="http://schemas.microsoft.com/office/drawing/2014/main" id="{8068FB10-DD0D-D959-92FA-C2BBFDE163BA}"/>
              </a:ext>
            </a:extLst>
          </p:cNvPr>
          <p:cNvSpPr>
            <a:spLocks noGrp="1"/>
          </p:cNvSpPr>
          <p:nvPr>
            <p:ph type="body" sz="half" idx="2"/>
          </p:nvPr>
        </p:nvSpPr>
        <p:spPr/>
        <p:txBody>
          <a:bodyPr>
            <a:normAutofit/>
          </a:bodyPr>
          <a:lstStyle/>
          <a:p>
            <a:r>
              <a:rPr lang="en-US" sz="2400" dirty="0">
                <a:latin typeface="Söhne"/>
              </a:rPr>
              <a:t>There is a list used in the code. The messages variable is a list that is used to store the chat messages exchanged between the user and the chatbot.</a:t>
            </a:r>
          </a:p>
        </p:txBody>
      </p:sp>
      <p:pic>
        <p:nvPicPr>
          <p:cNvPr id="8" name="Content Placeholder 7">
            <a:extLst>
              <a:ext uri="{FF2B5EF4-FFF2-40B4-BE49-F238E27FC236}">
                <a16:creationId xmlns:a16="http://schemas.microsoft.com/office/drawing/2014/main" id="{A904736B-D343-5A9C-DB8B-1C81E58E2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852947"/>
            <a:ext cx="4513262" cy="2850480"/>
          </a:xfrm>
        </p:spPr>
      </p:pic>
    </p:spTree>
    <p:extLst>
      <p:ext uri="{BB962C8B-B14F-4D97-AF65-F5344CB8AC3E}">
        <p14:creationId xmlns:p14="http://schemas.microsoft.com/office/powerpoint/2010/main" val="26393371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1295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Söhne</vt:lpstr>
      <vt:lpstr>Trebuchet MS</vt:lpstr>
      <vt:lpstr>Wingdings 3</vt:lpstr>
      <vt:lpstr>Facet</vt:lpstr>
      <vt:lpstr>GPT 3.5 Chatbot</vt:lpstr>
      <vt:lpstr>OBJECTIVE</vt:lpstr>
      <vt:lpstr>How it works</vt:lpstr>
      <vt:lpstr>DESIGN (1)</vt:lpstr>
      <vt:lpstr>DESIGN (2)</vt:lpstr>
      <vt:lpstr>DESIGN (3)</vt:lpstr>
      <vt:lpstr>DESIGN (4)</vt:lpstr>
      <vt:lpstr>LOOP</vt:lpstr>
      <vt:lpstr>LIST</vt:lpstr>
      <vt:lpstr>DICTIONARY</vt:lpstr>
      <vt:lpstr>FUNCTION</vt:lpstr>
      <vt:lpstr>EXCEPTIONAL HANDLING</vt:lpstr>
      <vt:lpstr>OBJECT ORIENTED</vt:lpstr>
      <vt:lpstr>How the application was tested</vt:lpstr>
      <vt:lpstr>LIVE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GPT 3.5 Chatbot</dc:title>
  <dc:creator>Jaden Tran</dc:creator>
  <cp:lastModifiedBy>Jaden Tran</cp:lastModifiedBy>
  <cp:revision>2</cp:revision>
  <dcterms:created xsi:type="dcterms:W3CDTF">2023-05-12T21:32:38Z</dcterms:created>
  <dcterms:modified xsi:type="dcterms:W3CDTF">2023-05-12T22:26:48Z</dcterms:modified>
</cp:coreProperties>
</file>