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1"/>
  </p:notesMasterIdLst>
  <p:sldIdLst>
    <p:sldId id="256" r:id="rId5"/>
    <p:sldId id="257" r:id="rId6"/>
    <p:sldId id="258" r:id="rId7"/>
    <p:sldId id="259" r:id="rId8"/>
    <p:sldId id="260" r:id="rId9"/>
    <p:sldId id="261" r:id="rId10"/>
    <p:sldId id="262" r:id="rId11"/>
    <p:sldId id="263" r:id="rId12"/>
    <p:sldId id="270" r:id="rId13"/>
    <p:sldId id="271" r:id="rId14"/>
    <p:sldId id="264" r:id="rId15"/>
    <p:sldId id="265" r:id="rId16"/>
    <p:sldId id="266" r:id="rId17"/>
    <p:sldId id="267" r:id="rId18"/>
    <p:sldId id="268" r:id="rId19"/>
    <p:sldId id="269" r:id="rId20"/>
  </p:sldIdLst>
  <p:sldSz cx="12192000" cy="6858000"/>
  <p:notesSz cx="6858000" cy="9144000"/>
  <p:embeddedFontLst>
    <p:embeddedFont>
      <p:font typeface="Century Gothic" panose="020B0502020202020204" pitchFamily="34" charset="0"/>
      <p:regular r:id="rId22"/>
      <p:bold r:id="rId23"/>
      <p:italic r:id="rId24"/>
      <p:boldItalic r:id="rId25"/>
    </p:embeddedFont>
  </p:embeddedFontLst>
  <p:custDataLst>
    <p:tags r:id="rId26"/>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AA2689-0DFE-513D-70A4-AA629A8FEC80}" v="1725" dt="2025-06-22T20:24:00.650"/>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3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1DA0FF9C-DA23-4F40-FB1F-060877B8E463}"/>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1A9EFAD2-479E-81F4-8F43-4FDCB20546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8CC1A70B-468D-1967-AE19-F6F451A391C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59621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48D68CE8-5053-8020-014F-A3662C72AE8E}"/>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8404F3C0-E9B2-8C0B-09AC-8EC0FE6D62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52610B50-C523-34AD-23C4-07025CFC173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349470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3.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16.xml"/><Relationship Id="rId7" Type="http://schemas.openxmlformats.org/officeDocument/2006/relationships/hyperlink" Target="https://aws.amazon.com/what-is/devsecops/" TargetMode="External"/><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hyperlink" Target="https://learn.microsoft.com/en-us/dotnet/core/testing/unit-testing-best-practices" TargetMode="External"/><Relationship Id="rId5" Type="http://schemas.openxmlformats.org/officeDocument/2006/relationships/hyperlink" Target="https://www.geeksforgeeks.org/computer-networks/what-is-aaa-authentication-authorization-and-accounting/" TargetMode="External"/><Relationship Id="rId4" Type="http://schemas.openxmlformats.org/officeDocument/2006/relationships/hyperlink" Target="https://learn.microsoft.com/en-us/security/benchmark/azure/baselines/azure-policy-security-baseline"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indent="0">
              <a:lnSpc>
                <a:spcPct val="70000"/>
              </a:lnSpc>
              <a:buSzPts val="1850"/>
            </a:pPr>
            <a:r>
              <a:rPr lang="en-US" sz="1850" dirty="0"/>
              <a:t>Developer: Jaden Williams</a:t>
            </a:r>
            <a:endParaRPr lang="en-US"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4064AE67-207B-8F48-9DB0-8D4A1840644E}"/>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ED7322AD-B1AD-8022-731E-7125B221F8EE}"/>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dirty="0" err="1"/>
              <a:t>ThrowsOutOfRangeOnAtAccess</a:t>
            </a:r>
          </a:p>
        </p:txBody>
      </p:sp>
      <p:sp>
        <p:nvSpPr>
          <p:cNvPr id="196" name="Google Shape;196;g9504e29505_0_0">
            <a:extLst>
              <a:ext uri="{FF2B5EF4-FFF2-40B4-BE49-F238E27FC236}">
                <a16:creationId xmlns:a16="http://schemas.microsoft.com/office/drawing/2014/main" id="{3EA160E2-F99F-9EB3-3265-6FF7C5A54D23}"/>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indent="0">
              <a:buNone/>
            </a:pPr>
            <a:r>
              <a:rPr lang="en-US" dirty="0"/>
              <a:t>Negative test for an out-of-range exception index with at()</a:t>
            </a:r>
          </a:p>
          <a:p>
            <a:pPr marL="0" indent="0">
              <a:buNone/>
            </a:pPr>
            <a:endParaRPr lang="en-US" dirty="0"/>
          </a:p>
        </p:txBody>
      </p:sp>
      <p:pic>
        <p:nvPicPr>
          <p:cNvPr id="197" name="Google Shape;197;g9504e29505_0_0" descr="Green Pace logo">
            <a:extLst>
              <a:ext uri="{FF2B5EF4-FFF2-40B4-BE49-F238E27FC236}">
                <a16:creationId xmlns:a16="http://schemas.microsoft.com/office/drawing/2014/main" id="{6D12D11B-E34F-F0EC-16AA-A9F066C1F5E0}"/>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descr="A computer screen with white text&#10;&#10;AI-generated content may be incorrect.">
            <a:extLst>
              <a:ext uri="{FF2B5EF4-FFF2-40B4-BE49-F238E27FC236}">
                <a16:creationId xmlns:a16="http://schemas.microsoft.com/office/drawing/2014/main" id="{5F36BF57-3560-443B-DDDC-7AF08657E4D2}"/>
              </a:ext>
            </a:extLst>
          </p:cNvPr>
          <p:cNvPicPr>
            <a:picLocks noChangeAspect="1"/>
          </p:cNvPicPr>
          <p:nvPr/>
        </p:nvPicPr>
        <p:blipFill>
          <a:blip r:embed="rId5"/>
          <a:stretch>
            <a:fillRect/>
          </a:stretch>
        </p:blipFill>
        <p:spPr>
          <a:xfrm>
            <a:off x="411722" y="3144743"/>
            <a:ext cx="5218129" cy="1210771"/>
          </a:xfrm>
          <a:prstGeom prst="rect">
            <a:avLst/>
          </a:prstGeom>
        </p:spPr>
      </p:pic>
      <p:pic>
        <p:nvPicPr>
          <p:cNvPr id="3" name="Picture 2">
            <a:extLst>
              <a:ext uri="{FF2B5EF4-FFF2-40B4-BE49-F238E27FC236}">
                <a16:creationId xmlns:a16="http://schemas.microsoft.com/office/drawing/2014/main" id="{A2287DF6-098C-5C2D-0327-C417500382C1}"/>
              </a:ext>
            </a:extLst>
          </p:cNvPr>
          <p:cNvPicPr>
            <a:picLocks noChangeAspect="1"/>
          </p:cNvPicPr>
          <p:nvPr/>
        </p:nvPicPr>
        <p:blipFill>
          <a:blip r:embed="rId6"/>
          <a:stretch>
            <a:fillRect/>
          </a:stretch>
        </p:blipFill>
        <p:spPr>
          <a:xfrm>
            <a:off x="5738813" y="3429841"/>
            <a:ext cx="5787117" cy="477288"/>
          </a:xfrm>
          <a:prstGeom prst="rect">
            <a:avLst/>
          </a:prstGeom>
        </p:spPr>
      </p:pic>
    </p:spTree>
    <p:custDataLst>
      <p:tags r:id="rId1"/>
    </p:custDataLst>
    <p:extLst>
      <p:ext uri="{BB962C8B-B14F-4D97-AF65-F5344CB8AC3E}">
        <p14:creationId xmlns:p14="http://schemas.microsoft.com/office/powerpoint/2010/main" val="4131873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spcBef>
                <a:spcPts val="0"/>
              </a:spcBef>
              <a:buSzPts val="2000"/>
            </a:pPr>
            <a:r>
              <a:rPr lang="en-US" dirty="0" err="1"/>
              <a:t>DevSecOps</a:t>
            </a:r>
            <a:r>
              <a:rPr lang="en-US" dirty="0"/>
              <a:t> integrates security throughout the DevOps pipeline, ensuring security is built into every stage of development, from planning and coding to testing, deployment, and monitoring</a:t>
            </a:r>
            <a:endParaRPr sz="1600" dirty="0"/>
          </a:p>
          <a:p>
            <a:pPr marL="685800" lvl="1" indent="-228600" algn="l" rtl="0">
              <a:lnSpc>
                <a:spcPct val="90000"/>
              </a:lnSpc>
              <a:spcBef>
                <a:spcPts val="500"/>
              </a:spcBef>
              <a:spcAft>
                <a:spcPts val="0"/>
              </a:spcAft>
              <a:buClr>
                <a:schemeClr val="lt1"/>
              </a:buClr>
              <a:buSzPts val="2000"/>
              <a:buChar char="•"/>
            </a:pPr>
            <a:endParaRPr lang="en-US" dirty="0"/>
          </a:p>
          <a:p>
            <a:pPr marL="685800" lvl="1" indent="-228600">
              <a:buSzPts val="2000"/>
            </a:pPr>
            <a:r>
              <a:rPr lang="en-US" dirty="0"/>
              <a:t>Static Code Analysis:</a:t>
            </a:r>
          </a:p>
          <a:p>
            <a:pPr marL="1143000" lvl="2" indent="-228600">
              <a:buSzPts val="2000"/>
              <a:buFont typeface="Wingdings"/>
              <a:buChar char="§"/>
            </a:pPr>
            <a:r>
              <a:rPr lang="en-US" dirty="0" err="1"/>
              <a:t>CPPCheck</a:t>
            </a:r>
            <a:endParaRPr lang="en-US" dirty="0"/>
          </a:p>
          <a:p>
            <a:pPr marL="685800" lvl="1" indent="-228600">
              <a:buSzPts val="2000"/>
            </a:pPr>
            <a:r>
              <a:rPr lang="en-US" dirty="0"/>
              <a:t>Front-End Compiler:</a:t>
            </a:r>
          </a:p>
          <a:p>
            <a:pPr marL="1143000" lvl="2" indent="-228600">
              <a:buSzPts val="2000"/>
              <a:buFont typeface="Wingdings"/>
              <a:buChar char="§"/>
            </a:pPr>
            <a:r>
              <a:rPr lang="en-US" dirty="0"/>
              <a:t>Babel</a:t>
            </a:r>
          </a:p>
          <a:p>
            <a:pPr marL="685800" lvl="1" indent="-228600">
              <a:buSzPts val="2000"/>
            </a:pPr>
            <a:r>
              <a:rPr lang="en-US" dirty="0"/>
              <a:t>Automated Testing:</a:t>
            </a:r>
          </a:p>
          <a:p>
            <a:pPr marL="1143000" lvl="2" indent="-228600">
              <a:buSzPts val="2000"/>
              <a:buFont typeface="Wingdings"/>
              <a:buChar char="§"/>
            </a:pPr>
            <a:r>
              <a:rPr lang="en-US" dirty="0"/>
              <a:t>OWASP Zed Attack Proxy</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a:buSzPts val="2000"/>
            </a:pPr>
            <a:r>
              <a:rPr lang="en-US" sz="2000" b="1" dirty="0"/>
              <a:t>Problem</a:t>
            </a:r>
            <a:r>
              <a:rPr lang="en-US" sz="2000" dirty="0"/>
              <a:t>: Security gaps, slow releases, and compliance risks.</a:t>
            </a:r>
            <a:endParaRPr lang="en-US" dirty="0"/>
          </a:p>
          <a:p>
            <a:pPr>
              <a:buSzPts val="2000"/>
            </a:pPr>
            <a:r>
              <a:rPr lang="en-US" sz="2000" b="1" dirty="0"/>
              <a:t>Solution</a:t>
            </a:r>
            <a:r>
              <a:rPr lang="en-US" sz="2000" dirty="0"/>
              <a:t>: Integrate security into every stage with </a:t>
            </a:r>
            <a:r>
              <a:rPr lang="en-US" sz="2000" dirty="0" err="1"/>
              <a:t>DevSecOps</a:t>
            </a:r>
            <a:r>
              <a:rPr lang="en-US" sz="2000" dirty="0"/>
              <a:t> and automate testing.</a:t>
            </a:r>
            <a:endParaRPr lang="en-US" dirty="0"/>
          </a:p>
          <a:p>
            <a:pPr>
              <a:buSzPts val="2000"/>
            </a:pPr>
            <a:r>
              <a:rPr lang="en-US" sz="2000" b="1" dirty="0"/>
              <a:t>Act Now</a:t>
            </a:r>
            <a:r>
              <a:rPr lang="en-US" sz="2000" dirty="0"/>
              <a:t>:</a:t>
            </a:r>
            <a:endParaRPr lang="en-US" dirty="0"/>
          </a:p>
          <a:p>
            <a:pPr lvl="1">
              <a:buSzPts val="2000"/>
              <a:buFont typeface="Courier New"/>
              <a:buChar char="o"/>
            </a:pPr>
            <a:r>
              <a:rPr lang="en-US" sz="1800" b="1" dirty="0"/>
              <a:t>Benefits</a:t>
            </a:r>
            <a:r>
              <a:rPr lang="en-US" sz="1800" dirty="0"/>
              <a:t>: Faster, secure releases and compliance.</a:t>
            </a:r>
            <a:endParaRPr lang="en-US"/>
          </a:p>
          <a:p>
            <a:pPr lvl="1">
              <a:buSzPts val="2000"/>
              <a:buFont typeface="Courier New"/>
              <a:buChar char="o"/>
            </a:pPr>
            <a:r>
              <a:rPr lang="en-US" sz="1800" b="1" dirty="0"/>
              <a:t>Risks</a:t>
            </a:r>
            <a:r>
              <a:rPr lang="en-US" sz="1800" dirty="0"/>
              <a:t>: Initial setup cost and adaptation period.</a:t>
            </a:r>
            <a:endParaRPr lang="en-US"/>
          </a:p>
          <a:p>
            <a:pPr>
              <a:buSzPts val="2000"/>
            </a:pPr>
            <a:r>
              <a:rPr lang="en-US" sz="2000" b="1" dirty="0"/>
              <a:t>Risks of Delay</a:t>
            </a:r>
            <a:r>
              <a:rPr lang="en-US" sz="2000" dirty="0"/>
              <a:t>: Increased vulnerabilities, compliance issues, and higher remediation costs.</a:t>
            </a:r>
            <a:endParaRPr lang="en-US" dirty="0"/>
          </a:p>
          <a:p>
            <a:pPr>
              <a:buSzPts val="2000"/>
            </a:pPr>
            <a:r>
              <a:rPr lang="en-US" sz="2000" b="1" dirty="0"/>
              <a:t>Next Steps</a:t>
            </a:r>
            <a:r>
              <a:rPr lang="en-US" sz="2000" dirty="0"/>
              <a:t>:</a:t>
            </a:r>
            <a:endParaRPr lang="en-US" dirty="0"/>
          </a:p>
          <a:p>
            <a:pPr lvl="1">
              <a:buSzPts val="2000"/>
              <a:buFont typeface="Courier New"/>
              <a:buChar char="o"/>
            </a:pPr>
            <a:r>
              <a:rPr lang="en-US" sz="1800" dirty="0"/>
              <a:t>Train teams on </a:t>
            </a:r>
            <a:r>
              <a:rPr lang="en-US" sz="1800" err="1"/>
              <a:t>DevSecOps</a:t>
            </a:r>
            <a:r>
              <a:rPr lang="en-US" sz="1800" dirty="0"/>
              <a:t>.</a:t>
            </a:r>
            <a:endParaRPr lang="en-US"/>
          </a:p>
          <a:p>
            <a:pPr lvl="1">
              <a:buSzPts val="2000"/>
              <a:buFont typeface="Courier New"/>
              <a:buChar char="o"/>
            </a:pPr>
            <a:r>
              <a:rPr lang="en-US" sz="1800" dirty="0"/>
              <a:t>Automate security and testing.</a:t>
            </a:r>
            <a:endParaRPr lang="en-US"/>
          </a:p>
          <a:p>
            <a:pPr lvl="1">
              <a:buSzPts val="2000"/>
              <a:buFont typeface="Courier New"/>
              <a:buChar char="o"/>
            </a:pPr>
            <a:r>
              <a:rPr lang="en-US" sz="1800" dirty="0"/>
              <a:t>Integrate CI/CD for continuous feedback.</a:t>
            </a:r>
            <a:endParaRPr lang="en-US"/>
          </a:p>
          <a:p>
            <a:pPr marL="228600" lvl="0" indent="-228600" algn="l">
              <a:lnSpc>
                <a:spcPct val="90000"/>
              </a:lnSpc>
              <a:spcBef>
                <a:spcPts val="0"/>
              </a:spcBef>
              <a:spcAft>
                <a:spcPts val="0"/>
              </a:spcAft>
              <a:buClr>
                <a:schemeClr val="lt1"/>
              </a:buClr>
              <a:buSzPts val="2000"/>
              <a:buChar char="•"/>
            </a:pPr>
            <a:endParaRPr lang="en-US" sz="2000"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pPr>
            <a:r>
              <a:rPr lang="en-US" dirty="0"/>
              <a:t>Update Frequently: </a:t>
            </a:r>
            <a:endParaRPr lang="en-US" sz="1800" dirty="0"/>
          </a:p>
          <a:p>
            <a:pPr marL="685800" lvl="1">
              <a:spcBef>
                <a:spcPts val="0"/>
              </a:spcBef>
              <a:buFont typeface="Courier New"/>
              <a:buChar char="o"/>
            </a:pPr>
            <a:r>
              <a:rPr lang="en-US" dirty="0"/>
              <a:t>Malicious actors are constantly updating and innovating their attack methods, the policy should do the same. To remain stagnate is to become vulnerable.</a:t>
            </a:r>
          </a:p>
          <a:p>
            <a:pPr marL="228600" indent="-228600">
              <a:spcBef>
                <a:spcPts val="0"/>
              </a:spcBef>
            </a:pPr>
            <a:endParaRPr lang="en-US" dirty="0"/>
          </a:p>
          <a:p>
            <a:pPr marL="228600" indent="-228600">
              <a:spcBef>
                <a:spcPts val="0"/>
              </a:spcBef>
            </a:pPr>
            <a:r>
              <a:rPr lang="en-US" dirty="0"/>
              <a:t>Use an outside company for annual reviews:</a:t>
            </a:r>
          </a:p>
          <a:p>
            <a:pPr marL="685800" lvl="1">
              <a:spcBef>
                <a:spcPts val="0"/>
              </a:spcBef>
              <a:buFont typeface="Courier New"/>
              <a:buChar char="o"/>
            </a:pPr>
            <a:r>
              <a:rPr lang="en-US" dirty="0"/>
              <a:t>A fresh set of eyes, such as a White Hat hacking agency will help to dramatically improve the security policy and potentially expose any vulnerabilities. </a:t>
            </a:r>
          </a:p>
          <a:p>
            <a:pPr marL="228600" indent="-228600">
              <a:spcBef>
                <a:spcPts val="0"/>
              </a:spcBef>
            </a:pPr>
            <a:endParaRPr lang="en-US" dirty="0"/>
          </a:p>
          <a:p>
            <a:pPr marL="228600" indent="-228600">
              <a:spcBef>
                <a:spcPts val="0"/>
              </a:spcBef>
            </a:pPr>
            <a:r>
              <a:rPr lang="en-US" dirty="0"/>
              <a:t>Implement early and often:</a:t>
            </a:r>
          </a:p>
          <a:p>
            <a:pPr marL="685800" lvl="1">
              <a:spcBef>
                <a:spcPts val="0"/>
              </a:spcBef>
              <a:buFont typeface="Courier New"/>
              <a:buChar char="o"/>
            </a:pPr>
            <a:r>
              <a:rPr lang="en-US" dirty="0"/>
              <a:t>The faster the policy is enacted by every associate, the faster and more secure the program will remain. </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a:bodyPr>
          <a:lstStyle/>
          <a:p>
            <a:pPr>
              <a:buSzPts val="2200"/>
            </a:pPr>
            <a:r>
              <a:rPr lang="en-US" b="1" dirty="0"/>
              <a:t>Proactive Security</a:t>
            </a:r>
            <a:r>
              <a:rPr lang="en-US" dirty="0"/>
              <a:t>: Embed security early in the development cycle (Shift Left).</a:t>
            </a:r>
            <a:endParaRPr lang="en-US" sz="1800" dirty="0"/>
          </a:p>
          <a:p>
            <a:pPr>
              <a:buSzPts val="2200"/>
            </a:pPr>
            <a:r>
              <a:rPr lang="en-US" b="1" dirty="0"/>
              <a:t>Continuous Monitoring</a:t>
            </a:r>
            <a:r>
              <a:rPr lang="en-US" dirty="0"/>
              <a:t>: Leverage automated tools for real-time threat detection and response.</a:t>
            </a:r>
          </a:p>
          <a:p>
            <a:pPr>
              <a:buSzPts val="2200"/>
            </a:pPr>
            <a:r>
              <a:rPr lang="en-US" b="1" dirty="0"/>
              <a:t>Adapt and Evolve</a:t>
            </a:r>
            <a:r>
              <a:rPr lang="en-US" dirty="0"/>
              <a:t>: Stay agile, update security measures to counter emerging threats.</a:t>
            </a:r>
          </a:p>
          <a:p>
            <a:pPr>
              <a:buSzPts val="2200"/>
            </a:pPr>
            <a:r>
              <a:rPr lang="en-US" b="1" dirty="0"/>
              <a:t>Collaboration is Key</a:t>
            </a:r>
            <a:r>
              <a:rPr lang="en-US" dirty="0"/>
              <a:t>: Foster cross-team communication between developers, security, and operations.</a:t>
            </a:r>
          </a:p>
          <a:p>
            <a:pPr>
              <a:buSzPts val="2200"/>
            </a:pPr>
            <a:r>
              <a:rPr lang="en-US" b="1" dirty="0"/>
              <a:t>Long-term Benefits</a:t>
            </a:r>
            <a:r>
              <a:rPr lang="en-US" dirty="0"/>
              <a:t>:</a:t>
            </a:r>
          </a:p>
          <a:p>
            <a:pPr lvl="1">
              <a:buSzPts val="2200"/>
              <a:buFont typeface="Courier New"/>
              <a:buChar char="o"/>
            </a:pPr>
            <a:r>
              <a:rPr lang="en-US" dirty="0"/>
              <a:t>Reduced risk exposure.</a:t>
            </a:r>
          </a:p>
          <a:p>
            <a:pPr lvl="1">
              <a:buSzPts val="2200"/>
              <a:buFont typeface="Courier New"/>
              <a:buChar char="o"/>
            </a:pPr>
            <a:r>
              <a:rPr lang="en-US" dirty="0"/>
              <a:t>Faster, more secure software delivery.</a:t>
            </a:r>
          </a:p>
          <a:p>
            <a:pPr lvl="1">
              <a:buSzPts val="2200"/>
              <a:buFont typeface="Courier New"/>
              <a:buChar char="o"/>
            </a:pPr>
            <a:r>
              <a:rPr lang="en-US" dirty="0"/>
              <a:t>Better compliance and regulatory alignment.</a:t>
            </a:r>
          </a:p>
          <a:p>
            <a:pPr marL="228600" lvl="0" indent="-228600" algn="l">
              <a:lnSpc>
                <a:spcPct val="90000"/>
              </a:lnSpc>
              <a:spcBef>
                <a:spcPts val="0"/>
              </a:spcBef>
              <a:spcAft>
                <a:spcPts val="0"/>
              </a:spcAft>
              <a:buClr>
                <a:schemeClr val="lt1"/>
              </a:buClr>
              <a:buSzPts val="2200"/>
              <a:buChar char="•"/>
            </a:pPr>
            <a:endParaRPr lang="en-US" dirty="0"/>
          </a:p>
          <a:p>
            <a:pPr marL="228600" lvl="0" indent="-88900" algn="l" rtl="0">
              <a:lnSpc>
                <a:spcPct val="90000"/>
              </a:lnSpc>
              <a:spcBef>
                <a:spcPts val="1000"/>
              </a:spcBef>
              <a:spcAft>
                <a:spcPts val="0"/>
              </a:spcAft>
              <a:buClr>
                <a:schemeClr val="lt1"/>
              </a:buClr>
              <a:buSzPts val="2200"/>
              <a:buNone/>
            </a:pPr>
            <a:endParaRP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200"/>
            </a:pPr>
            <a:r>
              <a:rPr lang="en-US" dirty="0"/>
              <a:t>Microsoft. (n.d.). </a:t>
            </a:r>
            <a:r>
              <a:rPr lang="en-US" i="1" dirty="0"/>
              <a:t>Azure policy security baseline</a:t>
            </a:r>
            <a:r>
              <a:rPr lang="en-US" dirty="0"/>
              <a:t>. Microsoft. Retrieved June 22, 2025, from </a:t>
            </a:r>
            <a:r>
              <a:rPr lang="en-US" dirty="0">
                <a:hlinkClick r:id="rId4"/>
              </a:rPr>
              <a:t>https://learn.microsoft.com/en-us/security/benchmark/azure/baselines/azure-policy-security-baseline</a:t>
            </a:r>
          </a:p>
          <a:p>
            <a:pPr marL="228600" indent="-228600">
              <a:spcBef>
                <a:spcPts val="0"/>
              </a:spcBef>
              <a:buSzPts val="2200"/>
            </a:pPr>
            <a:r>
              <a:rPr lang="en-US" err="1"/>
              <a:t>GeeksforGeeks</a:t>
            </a:r>
            <a:r>
              <a:rPr lang="en-US" dirty="0"/>
              <a:t>. (2023, April 14). </a:t>
            </a:r>
            <a:r>
              <a:rPr lang="en-US" i="1" dirty="0"/>
              <a:t>What is AAA (Authentication, Authorization, and Accounting)?</a:t>
            </a:r>
            <a:r>
              <a:rPr lang="en-US" dirty="0"/>
              <a:t> </a:t>
            </a:r>
            <a:r>
              <a:rPr lang="en-US" err="1"/>
              <a:t>GeeksforGeeks</a:t>
            </a:r>
            <a:r>
              <a:rPr lang="en-US" dirty="0"/>
              <a:t>. Retrieved June 22, 2025, from </a:t>
            </a:r>
            <a:r>
              <a:rPr lang="en-US" dirty="0">
                <a:hlinkClick r:id="rId5"/>
              </a:rPr>
              <a:t>https://www.geeksforgeeks.org/computer-networks/what-is-aaa-authentication-authorization-and-accounting/</a:t>
            </a:r>
          </a:p>
          <a:p>
            <a:pPr marL="228600" indent="-228600">
              <a:spcBef>
                <a:spcPts val="0"/>
              </a:spcBef>
              <a:buSzPts val="2200"/>
            </a:pPr>
            <a:r>
              <a:rPr lang="en-US" dirty="0"/>
              <a:t>Microsoft. (n.d.). </a:t>
            </a:r>
            <a:r>
              <a:rPr lang="en-US" i="1" dirty="0"/>
              <a:t>Unit testing best practices</a:t>
            </a:r>
            <a:r>
              <a:rPr lang="en-US" dirty="0"/>
              <a:t>. Microsoft. Retrieved June 22, 2025, from </a:t>
            </a:r>
            <a:r>
              <a:rPr lang="en-US" dirty="0">
                <a:hlinkClick r:id="rId6"/>
              </a:rPr>
              <a:t>https://learn.microsoft.com/en-us/dotnet/core/testing/unit-testing-best-practices</a:t>
            </a:r>
          </a:p>
          <a:p>
            <a:pPr marL="228600" indent="-228600">
              <a:spcBef>
                <a:spcPts val="0"/>
              </a:spcBef>
              <a:buSzPts val="2200"/>
            </a:pPr>
            <a:r>
              <a:rPr lang="en-US"/>
              <a:t>Amazon Web Services. (n.d.). </a:t>
            </a:r>
            <a:r>
              <a:rPr lang="en-US" i="1"/>
              <a:t>What is </a:t>
            </a:r>
            <a:r>
              <a:rPr lang="en-US" i="1" err="1"/>
              <a:t>DevSecOps</a:t>
            </a:r>
            <a:r>
              <a:rPr lang="en-US" i="1"/>
              <a:t>?</a:t>
            </a:r>
            <a:r>
              <a:rPr lang="en-US"/>
              <a:t> Amazon Web Services. Retrieved June 22, 2025, from </a:t>
            </a:r>
            <a:r>
              <a:rPr lang="en-US" dirty="0">
                <a:hlinkClick r:id="rId7"/>
              </a:rPr>
              <a:t>https://aws.amazon.com/what-is/devsecops/</a:t>
            </a:r>
            <a:endParaRPr lang="en-US" dirty="0"/>
          </a:p>
        </p:txBody>
      </p:sp>
      <p:pic>
        <p:nvPicPr>
          <p:cNvPr id="239" name="Google Shape;239;p14" descr="Green Pace logo"/>
          <p:cNvPicPr preferRelativeResize="0"/>
          <p:nvPr/>
        </p:nvPicPr>
        <p:blipFill>
          <a:blip r:embed="rId8">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indent="0">
              <a:spcBef>
                <a:spcPts val="0"/>
              </a:spcBef>
              <a:buNone/>
            </a:pPr>
            <a:r>
              <a:rPr lang="en-US" dirty="0"/>
              <a:t>Defense in depth is a layered approach to information security, strengthening protection against risks and vulnerabilities.</a:t>
            </a:r>
          </a:p>
          <a:p>
            <a:pPr marL="0" lvl="0" indent="0" algn="l" rtl="0">
              <a:lnSpc>
                <a:spcPct val="90000"/>
              </a:lnSpc>
              <a:spcBef>
                <a:spcPts val="1000"/>
              </a:spcBef>
              <a:spcAft>
                <a:spcPts val="0"/>
              </a:spcAft>
              <a:buClr>
                <a:schemeClr val="lt1"/>
              </a:buClr>
              <a:buSzPts val="2200"/>
              <a:buNone/>
            </a:pPr>
            <a:endParaRP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id="161" name="Google Shape;161;p4" descr="Alt text required"/>
          <p:cNvGraphicFramePr/>
          <p:nvPr>
            <p:extLst>
              <p:ext uri="{D42A27DB-BD31-4B8C-83A1-F6EECF244321}">
                <p14:modId xmlns:p14="http://schemas.microsoft.com/office/powerpoint/2010/main" val="2406156749"/>
              </p:ext>
            </p:extLst>
          </p:nvPr>
        </p:nvGraphicFramePr>
        <p:xfrm>
          <a:off x="2177142" y="2329542"/>
          <a:ext cx="7835214" cy="2789902"/>
        </p:xfrm>
        <a:graphic>
          <a:graphicData uri="http://schemas.openxmlformats.org/drawingml/2006/table">
            <a:tbl>
              <a:tblPr>
                <a:noFill/>
                <a:tableStyleId>{802198C4-3087-4945-87E3-76CBB3509B7E}</a:tableStyleId>
              </a:tblPr>
              <a:tblGrid>
                <a:gridCol w="1428750">
                  <a:extLst>
                    <a:ext uri="{9D8B030D-6E8A-4147-A177-3AD203B41FA5}">
                      <a16:colId xmlns:a16="http://schemas.microsoft.com/office/drawing/2014/main" val="1393779602"/>
                    </a:ext>
                  </a:extLst>
                </a:gridCol>
                <a:gridCol w="2013857">
                  <a:extLst>
                    <a:ext uri="{9D8B030D-6E8A-4147-A177-3AD203B41FA5}">
                      <a16:colId xmlns:a16="http://schemas.microsoft.com/office/drawing/2014/main" val="1326211469"/>
                    </a:ext>
                  </a:extLst>
                </a:gridCol>
                <a:gridCol w="2204356">
                  <a:extLst>
                    <a:ext uri="{9D8B030D-6E8A-4147-A177-3AD203B41FA5}">
                      <a16:colId xmlns:a16="http://schemas.microsoft.com/office/drawing/2014/main" val="20000"/>
                    </a:ext>
                  </a:extLst>
                </a:gridCol>
                <a:gridCol w="2188251">
                  <a:extLst>
                    <a:ext uri="{9D8B030D-6E8A-4147-A177-3AD203B41FA5}">
                      <a16:colId xmlns:a16="http://schemas.microsoft.com/office/drawing/2014/main" val="20001"/>
                    </a:ext>
                  </a:extLst>
                </a:gridCol>
              </a:tblGrid>
              <a:tr h="656392">
                <a:tc>
                  <a:txBody>
                    <a:bodyPr/>
                    <a:lstStyle/>
                    <a:p>
                      <a:pPr marL="0" lvl="0" indent="0" algn="ctr">
                        <a:lnSpc>
                          <a:spcPct val="100000"/>
                        </a:lnSpc>
                        <a:spcBef>
                          <a:spcPts val="0"/>
                        </a:spcBef>
                        <a:spcAft>
                          <a:spcPts val="0"/>
                        </a:spcAft>
                        <a:buNone/>
                      </a:pPr>
                      <a:endParaRPr sz="2400" u="none" strike="noStrike" cap="none" dirty="0">
                        <a:solidFill>
                          <a:schemeClr val="tx1"/>
                        </a:solidFill>
                      </a:endParaRPr>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chemeClr val="bg2">
                        <a:lumMod val="90000"/>
                      </a:schemeClr>
                    </a:solidFill>
                  </a:tcPr>
                </a:tc>
                <a:tc>
                  <a:txBody>
                    <a:bodyPr/>
                    <a:lstStyle/>
                    <a:p>
                      <a:pPr marL="0" lvl="0" indent="0" algn="ctr">
                        <a:lnSpc>
                          <a:spcPct val="100000"/>
                        </a:lnSpc>
                        <a:spcBef>
                          <a:spcPts val="0"/>
                        </a:spcBef>
                        <a:spcAft>
                          <a:spcPts val="0"/>
                        </a:spcAft>
                        <a:buNone/>
                      </a:pPr>
                      <a:r>
                        <a:rPr lang="en-US" sz="2400" u="none" strike="noStrike" cap="none" dirty="0">
                          <a:solidFill>
                            <a:schemeClr val="tx1"/>
                          </a:solidFill>
                        </a:rPr>
                        <a:t>Low Harm</a:t>
                      </a:r>
                      <a:endParaRPr sz="2400" u="none" strike="noStrike" cap="none" dirty="0">
                        <a:solidFill>
                          <a:schemeClr val="tx1"/>
                        </a:solidFill>
                      </a:endParaRPr>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chemeClr val="bg2">
                        <a:lumMod val="90000"/>
                      </a:schemeClr>
                    </a:solidFill>
                  </a:tcPr>
                </a:tc>
                <a:tc>
                  <a:txBody>
                    <a:bodyPr/>
                    <a:lstStyle/>
                    <a:p>
                      <a:pPr marL="0" lvl="0" indent="0" algn="ctr">
                        <a:lnSpc>
                          <a:spcPct val="100000"/>
                        </a:lnSpc>
                        <a:spcBef>
                          <a:spcPts val="0"/>
                        </a:spcBef>
                        <a:spcAft>
                          <a:spcPts val="0"/>
                        </a:spcAft>
                        <a:buNone/>
                      </a:pPr>
                      <a:r>
                        <a:rPr lang="en-US" sz="2400" u="none" strike="noStrike" cap="none" dirty="0">
                          <a:solidFill>
                            <a:schemeClr val="tx1"/>
                          </a:solidFill>
                        </a:rPr>
                        <a:t>Medium Harm</a:t>
                      </a:r>
                      <a:endParaRPr sz="2400" u="none" strike="noStrike" cap="none" dirty="0">
                        <a:solidFill>
                          <a:schemeClr val="tx1"/>
                        </a:solidFill>
                      </a:endParaRPr>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chemeClr val="bg2">
                        <a:lumMod val="90000"/>
                      </a:schemeClr>
                    </a:solidFill>
                  </a:tcPr>
                </a:tc>
                <a:tc>
                  <a:txBody>
                    <a:bodyPr/>
                    <a:lstStyle/>
                    <a:p>
                      <a:pPr marL="0" lvl="0" indent="0" algn="ctr">
                        <a:lnSpc>
                          <a:spcPct val="100000"/>
                        </a:lnSpc>
                        <a:spcBef>
                          <a:spcPts val="0"/>
                        </a:spcBef>
                        <a:spcAft>
                          <a:spcPts val="0"/>
                        </a:spcAft>
                        <a:buNone/>
                      </a:pPr>
                      <a:r>
                        <a:rPr lang="en-US" sz="2400" u="none" strike="noStrike" cap="none" dirty="0">
                          <a:solidFill>
                            <a:schemeClr val="tx1"/>
                          </a:solidFill>
                        </a:rPr>
                        <a:t>High Harm</a:t>
                      </a:r>
                      <a:endParaRPr sz="2400" u="none" strike="noStrike" cap="none" dirty="0">
                        <a:solidFill>
                          <a:schemeClr val="tx1"/>
                        </a:solidFill>
                      </a:endParaRPr>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chemeClr val="bg2">
                        <a:lumMod val="90000"/>
                      </a:schemeClr>
                    </a:solidFill>
                  </a:tcPr>
                </a:tc>
                <a:extLst>
                  <a:ext uri="{0D108BD9-81ED-4DB2-BD59-A6C34878D82A}">
                    <a16:rowId xmlns:a16="http://schemas.microsoft.com/office/drawing/2014/main" val="3717866285"/>
                  </a:ext>
                </a:extLst>
              </a:tr>
              <a:tr h="544285">
                <a:tc>
                  <a:txBody>
                    <a:bodyPr/>
                    <a:lstStyle/>
                    <a:p>
                      <a:pPr marL="0" lvl="0" indent="0" algn="ctr">
                        <a:lnSpc>
                          <a:spcPct val="100000"/>
                        </a:lnSpc>
                        <a:spcBef>
                          <a:spcPts val="0"/>
                        </a:spcBef>
                        <a:spcAft>
                          <a:spcPts val="0"/>
                        </a:spcAft>
                        <a:buNone/>
                      </a:pPr>
                      <a:r>
                        <a:rPr lang="en-US" sz="2400" u="none" strike="noStrike" cap="none" dirty="0">
                          <a:solidFill>
                            <a:schemeClr val="tx1"/>
                          </a:solidFill>
                        </a:rPr>
                        <a:t>Likely</a:t>
                      </a:r>
                      <a:endParaRPr sz="2400" u="none" strike="noStrike" cap="none" dirty="0">
                        <a:solidFill>
                          <a:schemeClr val="tx1"/>
                        </a:solidFill>
                      </a:endParaRPr>
                    </a:p>
                  </a:txBody>
                  <a:tcPr marL="91425" marR="91425" marT="91425" marB="91425">
                    <a:lnL w="28575" cap="flat" cmpd="sng" algn="ctr">
                      <a:solidFill>
                        <a:srgbClr val="9E9E9E"/>
                      </a:solidFill>
                      <a:prstDash val="solid"/>
                      <a:round/>
                      <a:headEnd type="none" w="med" len="med"/>
                      <a:tailEnd type="none" w="med" len="med"/>
                    </a:lnL>
                    <a:lnR w="28575">
                      <a:solidFill>
                        <a:srgbClr val="9E9E9E"/>
                      </a:solidFill>
                    </a:lnR>
                    <a:lnT w="28575" cap="flat" cmpd="sng" algn="ctr">
                      <a:solidFill>
                        <a:srgbClr val="9E9E9E"/>
                      </a:solidFill>
                      <a:prstDash val="solid"/>
                      <a:round/>
                      <a:headEnd type="none" w="med" len="med"/>
                      <a:tailEnd type="none" w="med" len="med"/>
                    </a:lnT>
                    <a:lnB w="28575" cap="flat" cmpd="sng" algn="ctr">
                      <a:solidFill>
                        <a:srgbClr val="9E9E9E"/>
                      </a:solidFill>
                      <a:prstDash val="solid"/>
                      <a:round/>
                      <a:headEnd type="none" w="med" len="med"/>
                      <a:tailEnd type="none" w="med" len="med"/>
                    </a:lnB>
                    <a:solidFill>
                      <a:schemeClr val="bg2">
                        <a:lumMod val="90000"/>
                      </a:schemeClr>
                    </a:solidFill>
                  </a:tcPr>
                </a:tc>
                <a:tc>
                  <a:txBody>
                    <a:bodyPr/>
                    <a:lstStyle/>
                    <a:p>
                      <a:pPr marL="0" lvl="0" indent="0" algn="ctr">
                        <a:lnSpc>
                          <a:spcPct val="100000"/>
                        </a:lnSpc>
                        <a:spcBef>
                          <a:spcPts val="0"/>
                        </a:spcBef>
                        <a:spcAft>
                          <a:spcPts val="0"/>
                        </a:spcAft>
                        <a:buNone/>
                      </a:pPr>
                      <a:r>
                        <a:rPr lang="en-US" sz="1600" u="none" strike="noStrike" cap="none" dirty="0">
                          <a:solidFill>
                            <a:schemeClr val="tx1"/>
                          </a:solidFill>
                        </a:rPr>
                        <a:t>STD-008-CPP</a:t>
                      </a:r>
                      <a:endParaRPr sz="1600" u="none" strike="noStrike" cap="none" dirty="0">
                        <a:solidFill>
                          <a:schemeClr val="tx1"/>
                        </a:solidFill>
                      </a:endParaRPr>
                    </a:p>
                  </a:txBody>
                  <a:tcPr marL="91425" marR="91425" marT="91425" marB="91425">
                    <a:lnL w="28575" cap="flat" cmpd="sng" algn="ctr">
                      <a:solidFill>
                        <a:srgbClr val="9E9E9E"/>
                      </a:solidFill>
                      <a:prstDash val="solid"/>
                      <a:round/>
                      <a:headEnd type="none" w="med" len="med"/>
                      <a:tailEnd type="none" w="med" len="med"/>
                    </a:lnL>
                    <a:lnR w="28575">
                      <a:solidFill>
                        <a:srgbClr val="9E9E9E"/>
                      </a:solidFill>
                    </a:lnR>
                    <a:lnT w="28575" cap="flat" cmpd="sng" algn="ctr">
                      <a:solidFill>
                        <a:srgbClr val="9E9E9E"/>
                      </a:solidFill>
                      <a:prstDash val="solid"/>
                      <a:round/>
                      <a:headEnd type="none" w="med" len="med"/>
                      <a:tailEnd type="none" w="med" len="med"/>
                    </a:lnT>
                    <a:lnB w="28575">
                      <a:solidFill>
                        <a:srgbClr val="9E9E9E"/>
                      </a:solidFill>
                    </a:lnB>
                    <a:solidFill>
                      <a:schemeClr val="accent2"/>
                    </a:solidFill>
                  </a:tcPr>
                </a:tc>
                <a:tc>
                  <a:txBody>
                    <a:bodyPr/>
                    <a:lstStyle/>
                    <a:p>
                      <a:pPr marL="0" lvl="0" indent="0" algn="ctr">
                        <a:lnSpc>
                          <a:spcPct val="100000"/>
                        </a:lnSpc>
                        <a:spcBef>
                          <a:spcPts val="0"/>
                        </a:spcBef>
                        <a:spcAft>
                          <a:spcPts val="0"/>
                        </a:spcAft>
                        <a:buNone/>
                      </a:pPr>
                      <a:endParaRPr sz="1600" u="none" strike="noStrike" cap="none" dirty="0">
                        <a:solidFill>
                          <a:schemeClr val="tx1"/>
                        </a:solidFill>
                      </a:endParaRPr>
                    </a:p>
                  </a:txBody>
                  <a:tcPr marL="91425" marR="91425" marT="91425" marB="91425">
                    <a:lnL w="28575">
                      <a:solidFill>
                        <a:srgbClr val="9E9E9E"/>
                      </a:solidFill>
                    </a:lnL>
                    <a:lnR w="28575">
                      <a:solidFill>
                        <a:srgbClr val="9E9E9E"/>
                      </a:solidFill>
                    </a:lnR>
                    <a:lnT w="28575" cap="flat" cmpd="sng" algn="ctr">
                      <a:solidFill>
                        <a:srgbClr val="9E9E9E"/>
                      </a:solidFill>
                      <a:prstDash val="solid"/>
                      <a:round/>
                      <a:headEnd type="none" w="med" len="med"/>
                      <a:tailEnd type="none" w="med" len="med"/>
                    </a:lnT>
                    <a:lnB w="28575">
                      <a:solidFill>
                        <a:srgbClr val="9E9E9E"/>
                      </a:solidFill>
                    </a:lnB>
                    <a:solidFill>
                      <a:schemeClr val="accent1"/>
                    </a:solidFill>
                  </a:tcPr>
                </a:tc>
                <a:tc>
                  <a:txBody>
                    <a:bodyPr/>
                    <a:lstStyle/>
                    <a:p>
                      <a:pPr marL="0" lvl="0" indent="0" algn="ctr">
                        <a:lnSpc>
                          <a:spcPct val="100000"/>
                        </a:lnSpc>
                        <a:spcBef>
                          <a:spcPts val="0"/>
                        </a:spcBef>
                        <a:spcAft>
                          <a:spcPts val="0"/>
                        </a:spcAft>
                        <a:buNone/>
                      </a:pPr>
                      <a:r>
                        <a:rPr lang="en-US" sz="1600" u="none" strike="noStrike" cap="none" dirty="0">
                          <a:solidFill>
                            <a:schemeClr val="tx1"/>
                          </a:solidFill>
                        </a:rPr>
                        <a:t>STD-004-CPP</a:t>
                      </a:r>
                    </a:p>
                    <a:p>
                      <a:pPr marL="0" lvl="0" indent="0" algn="ctr">
                        <a:lnSpc>
                          <a:spcPct val="100000"/>
                        </a:lnSpc>
                        <a:spcBef>
                          <a:spcPts val="0"/>
                        </a:spcBef>
                        <a:spcAft>
                          <a:spcPts val="0"/>
                        </a:spcAft>
                        <a:buNone/>
                      </a:pPr>
                      <a:r>
                        <a:rPr lang="en-US" sz="1600" u="none" strike="noStrike" cap="none" dirty="0">
                          <a:solidFill>
                            <a:schemeClr val="tx1"/>
                          </a:solidFill>
                        </a:rPr>
                        <a:t>STD-005-CPP</a:t>
                      </a:r>
                    </a:p>
                  </a:txBody>
                  <a:tcPr marL="91425" marR="91425" marT="91425" marB="91425">
                    <a:lnL w="28575">
                      <a:solidFill>
                        <a:srgbClr val="9E9E9E"/>
                      </a:solidFill>
                    </a:lnL>
                    <a:lnR w="28575">
                      <a:solidFill>
                        <a:srgbClr val="9E9E9E"/>
                      </a:solidFill>
                    </a:lnR>
                    <a:lnT w="28575" cap="flat" cmpd="sng" algn="ctr">
                      <a:solidFill>
                        <a:srgbClr val="9E9E9E"/>
                      </a:solidFill>
                      <a:prstDash val="solid"/>
                      <a:round/>
                      <a:headEnd type="none" w="med" len="med"/>
                      <a:tailEnd type="none" w="med" len="med"/>
                    </a:lnT>
                    <a:lnB w="28575">
                      <a:solidFill>
                        <a:srgbClr val="9E9E9E"/>
                      </a:solidFill>
                    </a:lnB>
                    <a:solidFill>
                      <a:schemeClr val="accent1"/>
                    </a:solidFill>
                  </a:tcPr>
                </a:tc>
                <a:extLst>
                  <a:ext uri="{0D108BD9-81ED-4DB2-BD59-A6C34878D82A}">
                    <a16:rowId xmlns:a16="http://schemas.microsoft.com/office/drawing/2014/main" val="492762849"/>
                  </a:ext>
                </a:extLst>
              </a:tr>
              <a:tr h="544285">
                <a:tc>
                  <a:txBody>
                    <a:bodyPr/>
                    <a:lstStyle/>
                    <a:p>
                      <a:pPr marL="0" lvl="0" indent="0" algn="ctr">
                        <a:lnSpc>
                          <a:spcPct val="100000"/>
                        </a:lnSpc>
                        <a:spcBef>
                          <a:spcPts val="0"/>
                        </a:spcBef>
                        <a:spcAft>
                          <a:spcPts val="0"/>
                        </a:spcAft>
                        <a:buNone/>
                      </a:pPr>
                      <a:r>
                        <a:rPr lang="en-US" sz="2400" u="none" strike="noStrike" cap="none" dirty="0">
                          <a:solidFill>
                            <a:schemeClr val="tx1"/>
                          </a:solidFill>
                        </a:rPr>
                        <a:t>Probable</a:t>
                      </a:r>
                      <a:endParaRPr sz="2400" u="none" strike="noStrike" cap="none" dirty="0">
                        <a:solidFill>
                          <a:schemeClr val="tx1"/>
                        </a:solidFill>
                      </a:endParaRPr>
                    </a:p>
                  </a:txBody>
                  <a:tcPr marL="91425" marR="91425" marT="91425" marB="91425">
                    <a:lnL w="28575" cap="flat" cmpd="sng" algn="ctr">
                      <a:solidFill>
                        <a:srgbClr val="9E9E9E"/>
                      </a:solidFill>
                      <a:prstDash val="solid"/>
                      <a:round/>
                      <a:headEnd type="none" w="med" len="med"/>
                      <a:tailEnd type="none" w="med" len="med"/>
                    </a:lnL>
                    <a:lnR w="28575">
                      <a:solidFill>
                        <a:srgbClr val="9E9E9E"/>
                      </a:solidFill>
                    </a:lnR>
                    <a:lnT w="28575" cap="flat" cmpd="sng" algn="ctr">
                      <a:solidFill>
                        <a:srgbClr val="9E9E9E"/>
                      </a:solidFill>
                      <a:prstDash val="solid"/>
                      <a:round/>
                      <a:headEnd type="none" w="med" len="med"/>
                      <a:tailEnd type="none" w="med" len="med"/>
                    </a:lnT>
                    <a:lnB w="28575" cap="flat" cmpd="sng" algn="ctr">
                      <a:solidFill>
                        <a:srgbClr val="9E9E9E"/>
                      </a:solidFill>
                      <a:prstDash val="solid"/>
                      <a:round/>
                      <a:headEnd type="none" w="med" len="med"/>
                      <a:tailEnd type="none" w="med" len="med"/>
                    </a:lnB>
                    <a:solidFill>
                      <a:schemeClr val="bg2">
                        <a:lumMod val="90000"/>
                      </a:schemeClr>
                    </a:solidFill>
                  </a:tcPr>
                </a:tc>
                <a:tc>
                  <a:txBody>
                    <a:bodyPr/>
                    <a:lstStyle/>
                    <a:p>
                      <a:pPr marL="0" lvl="0" indent="0" algn="ctr">
                        <a:lnSpc>
                          <a:spcPct val="100000"/>
                        </a:lnSpc>
                        <a:spcBef>
                          <a:spcPts val="0"/>
                        </a:spcBef>
                        <a:spcAft>
                          <a:spcPts val="0"/>
                        </a:spcAft>
                        <a:buNone/>
                      </a:pPr>
                      <a:r>
                        <a:rPr lang="en-US" sz="1600" u="none" strike="noStrike" cap="none" dirty="0">
                          <a:solidFill>
                            <a:schemeClr val="tx1"/>
                          </a:solidFill>
                        </a:rPr>
                        <a:t>STD-007-CPP</a:t>
                      </a:r>
                      <a:endParaRPr sz="1600" u="none" strike="noStrike" cap="none" dirty="0">
                        <a:solidFill>
                          <a:schemeClr val="tx1"/>
                        </a:solidFill>
                      </a:endParaRPr>
                    </a:p>
                  </a:txBody>
                  <a:tcPr marL="91425" marR="91425" marT="91425" marB="91425">
                    <a:lnL w="28575" cap="flat" cmpd="sng" algn="ctr">
                      <a:solidFill>
                        <a:srgbClr val="9E9E9E"/>
                      </a:solidFill>
                      <a:prstDash val="solid"/>
                      <a:round/>
                      <a:headEnd type="none" w="med" len="med"/>
                      <a:tailEnd type="none" w="med" len="med"/>
                    </a:lnL>
                    <a:lnR w="28575">
                      <a:solidFill>
                        <a:srgbClr val="9E9E9E"/>
                      </a:solidFill>
                    </a:lnR>
                    <a:lnT w="28575" cap="flat" cmpd="sng" algn="ctr">
                      <a:solidFill>
                        <a:srgbClr val="9E9E9E"/>
                      </a:solidFill>
                      <a:prstDash val="solid"/>
                      <a:round/>
                      <a:headEnd type="none" w="med" len="med"/>
                      <a:tailEnd type="none" w="med" len="med"/>
                    </a:lnT>
                    <a:lnB w="28575">
                      <a:solidFill>
                        <a:srgbClr val="9E9E9E"/>
                      </a:solidFill>
                    </a:lnB>
                    <a:solidFill>
                      <a:srgbClr val="FFFF00"/>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1600" u="none" strike="noStrike" cap="none" dirty="0">
                          <a:solidFill>
                            <a:schemeClr val="tx1"/>
                          </a:solidFill>
                        </a:rPr>
                        <a:t>STD-010-CPP</a:t>
                      </a:r>
                    </a:p>
                  </a:txBody>
                  <a:tcPr marL="91425" marR="91425" marT="91425" marB="91425">
                    <a:lnL w="28575" cap="flat" cmpd="sng" algn="ctr">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1600" u="none" strike="noStrike" cap="none" dirty="0">
                          <a:solidFill>
                            <a:schemeClr val="tx1"/>
                          </a:solidFill>
                        </a:rPr>
                        <a:t>STD-003-CPP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lgn="ctr">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585107">
                <a:tc>
                  <a:txBody>
                    <a:bodyPr/>
                    <a:lstStyle/>
                    <a:p>
                      <a:pPr marL="0" lvl="0" indent="0" algn="ctr">
                        <a:lnSpc>
                          <a:spcPct val="100000"/>
                        </a:lnSpc>
                        <a:spcBef>
                          <a:spcPts val="0"/>
                        </a:spcBef>
                        <a:spcAft>
                          <a:spcPts val="0"/>
                        </a:spcAft>
                        <a:buNone/>
                      </a:pPr>
                      <a:r>
                        <a:rPr lang="en-US" sz="2400" u="none" strike="noStrike" cap="none" dirty="0">
                          <a:solidFill>
                            <a:schemeClr val="tx1"/>
                          </a:solidFill>
                        </a:rPr>
                        <a:t>Unlikely</a:t>
                      </a:r>
                      <a:endParaRPr sz="2400" u="none" strike="noStrike" cap="none" dirty="0">
                        <a:solidFill>
                          <a:schemeClr val="tx1"/>
                        </a:solidFill>
                      </a:endParaRPr>
                    </a:p>
                  </a:txBody>
                  <a:tcPr marL="91425" marR="91425" marT="91425" marB="91425">
                    <a:lnL w="28575" cap="flat" cmpd="sng" algn="ctr">
                      <a:solidFill>
                        <a:srgbClr val="9E9E9E"/>
                      </a:solidFill>
                      <a:prstDash val="solid"/>
                      <a:round/>
                      <a:headEnd type="none" w="med" len="med"/>
                      <a:tailEnd type="none" w="med" len="med"/>
                    </a:lnL>
                    <a:lnR w="28575">
                      <a:solidFill>
                        <a:srgbClr val="9E9E9E"/>
                      </a:solidFill>
                    </a:lnR>
                    <a:lnT w="28575" cap="flat" cmpd="sng" algn="ctr">
                      <a:solidFill>
                        <a:srgbClr val="9E9E9E"/>
                      </a:solidFill>
                      <a:prstDash val="solid"/>
                      <a:round/>
                      <a:headEnd type="none" w="med" len="med"/>
                      <a:tailEnd type="none" w="med" len="med"/>
                    </a:lnT>
                    <a:lnB w="28575">
                      <a:solidFill>
                        <a:srgbClr val="9E9E9E"/>
                      </a:solidFill>
                    </a:lnB>
                    <a:solidFill>
                      <a:schemeClr val="bg2">
                        <a:lumMod val="90000"/>
                      </a:schemeClr>
                    </a:solidFill>
                  </a:tcPr>
                </a:tc>
                <a:tc>
                  <a:txBody>
                    <a:bodyPr/>
                    <a:lstStyle/>
                    <a:p>
                      <a:pPr marL="0" lvl="0" indent="0" algn="ctr">
                        <a:lnSpc>
                          <a:spcPct val="100000"/>
                        </a:lnSpc>
                        <a:spcBef>
                          <a:spcPts val="0"/>
                        </a:spcBef>
                        <a:spcAft>
                          <a:spcPts val="0"/>
                        </a:spcAft>
                        <a:buNone/>
                      </a:pPr>
                      <a:r>
                        <a:rPr lang="en-US" sz="1600" u="none" strike="noStrike" cap="none" dirty="0">
                          <a:solidFill>
                            <a:schemeClr val="tx1"/>
                          </a:solidFill>
                        </a:rPr>
                        <a:t>STD-002-CPP</a:t>
                      </a:r>
                    </a:p>
                    <a:p>
                      <a:pPr marL="0" lvl="0" indent="0" algn="ctr">
                        <a:lnSpc>
                          <a:spcPct val="100000"/>
                        </a:lnSpc>
                        <a:spcBef>
                          <a:spcPts val="0"/>
                        </a:spcBef>
                        <a:spcAft>
                          <a:spcPts val="0"/>
                        </a:spcAft>
                        <a:buNone/>
                      </a:pPr>
                      <a:r>
                        <a:rPr lang="en-US" sz="1600" u="none" strike="noStrike" cap="none" dirty="0">
                          <a:solidFill>
                            <a:schemeClr val="tx1"/>
                          </a:solidFill>
                        </a:rPr>
                        <a:t>STD-006-CPP</a:t>
                      </a:r>
                    </a:p>
                    <a:p>
                      <a:pPr marL="0" lvl="0" indent="0" algn="ctr">
                        <a:lnSpc>
                          <a:spcPct val="100000"/>
                        </a:lnSpc>
                        <a:spcBef>
                          <a:spcPts val="0"/>
                        </a:spcBef>
                        <a:spcAft>
                          <a:spcPts val="0"/>
                        </a:spcAft>
                        <a:buNone/>
                      </a:pPr>
                      <a:r>
                        <a:rPr lang="en-US" sz="1600" u="none" strike="noStrike" cap="none" dirty="0">
                          <a:solidFill>
                            <a:schemeClr val="tx1"/>
                          </a:solidFill>
                        </a:rPr>
                        <a:t>STD-009-CPP</a:t>
                      </a:r>
                    </a:p>
                  </a:txBody>
                  <a:tcPr marL="91425" marR="91425" marT="91425" marB="91425">
                    <a:lnL w="28575" cap="flat" cmpd="sng" algn="ctr">
                      <a:solidFill>
                        <a:srgbClr val="9E9E9E"/>
                      </a:solidFill>
                      <a:prstDash val="solid"/>
                      <a:round/>
                      <a:headEnd type="none" w="med" len="med"/>
                      <a:tailEnd type="none" w="med" len="med"/>
                    </a:lnL>
                    <a:lnR w="28575">
                      <a:solidFill>
                        <a:srgbClr val="9E9E9E"/>
                      </a:solidFill>
                    </a:lnR>
                    <a:lnT w="28575">
                      <a:solidFill>
                        <a:srgbClr val="9E9E9E"/>
                      </a:solidFill>
                    </a:lnT>
                    <a:lnB w="28575">
                      <a:solidFill>
                        <a:srgbClr val="9E9E9E"/>
                      </a:solidFill>
                    </a:lnB>
                    <a:solidFill>
                      <a:srgbClr val="FFFF00"/>
                    </a:solidFill>
                  </a:tcPr>
                </a:tc>
                <a:tc>
                  <a:txBody>
                    <a:bodyPr/>
                    <a:lstStyle/>
                    <a:p>
                      <a:pPr marL="0" marR="0" lvl="0" indent="0" algn="ctr" rtl="0">
                        <a:lnSpc>
                          <a:spcPct val="100000"/>
                        </a:lnSpc>
                        <a:spcBef>
                          <a:spcPts val="0"/>
                        </a:spcBef>
                        <a:spcAft>
                          <a:spcPts val="0"/>
                        </a:spcAft>
                        <a:buClr>
                          <a:srgbClr val="000000"/>
                        </a:buClr>
                        <a:buSzPts val="3600"/>
                        <a:buFont typeface="Arial"/>
                        <a:buNone/>
                      </a:pPr>
                      <a:endParaRPr lang="en-US" sz="1600" u="none" strike="noStrike" cap="none" dirty="0">
                        <a:solidFill>
                          <a:schemeClr val="tx1"/>
                        </a:solidFill>
                      </a:endParaRPr>
                    </a:p>
                  </a:txBody>
                  <a:tcPr marL="91425" marR="91425" marT="91425" marB="91425">
                    <a:lnL w="28575" cap="flat" cmpd="sng" algn="ctr">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F00"/>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1600" u="none" strike="noStrike" cap="none" dirty="0">
                          <a:solidFill>
                            <a:schemeClr val="tx1"/>
                          </a:solidFill>
                        </a:rPr>
                        <a:t>STD-001-CPP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accent2"/>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337457" y="2063931"/>
            <a:ext cx="5410200" cy="4024125"/>
          </a:xfrm>
          <a:prstGeom prst="rect">
            <a:avLst/>
          </a:prstGeom>
          <a:noFill/>
          <a:ln>
            <a:noFill/>
          </a:ln>
        </p:spPr>
        <p:txBody>
          <a:bodyPr spcFirstLastPara="1" wrap="square" lIns="91425" tIns="45700" rIns="91425" bIns="45700" anchor="t" anchorCtr="0">
            <a:normAutofit fontScale="92500" lnSpcReduction="10000"/>
          </a:bodyPr>
          <a:lstStyle/>
          <a:p>
            <a:pPr marL="228600" indent="-228600">
              <a:spcBef>
                <a:spcPts val="0"/>
              </a:spcBef>
              <a:buSzPts val="2200"/>
            </a:pPr>
            <a:r>
              <a:rPr lang="en-US" sz="2000" dirty="0"/>
              <a:t>Validate User Input Data:</a:t>
            </a:r>
          </a:p>
          <a:p>
            <a:pPr marL="685800" lvl="1" indent="-228600">
              <a:spcBef>
                <a:spcPts val="0"/>
              </a:spcBef>
              <a:buSzPts val="2200"/>
              <a:buFont typeface="Courier New"/>
              <a:buChar char="o"/>
            </a:pPr>
            <a:r>
              <a:rPr lang="en-US" dirty="0"/>
              <a:t>STD-001-CPP</a:t>
            </a:r>
          </a:p>
          <a:p>
            <a:pPr marL="685800" lvl="1" indent="-228600">
              <a:spcBef>
                <a:spcPts val="0"/>
              </a:spcBef>
              <a:buSzPts val="2200"/>
              <a:buFont typeface="Courier New"/>
              <a:buChar char="o"/>
            </a:pPr>
            <a:r>
              <a:rPr lang="en-US" dirty="0"/>
              <a:t>STD-002-CPP</a:t>
            </a:r>
          </a:p>
          <a:p>
            <a:pPr marL="685800" lvl="1" indent="-228600">
              <a:spcBef>
                <a:spcPts val="0"/>
              </a:spcBef>
              <a:buSzPts val="2200"/>
              <a:buFont typeface="Courier New"/>
              <a:buChar char="o"/>
            </a:pPr>
            <a:r>
              <a:rPr lang="en-US" dirty="0"/>
              <a:t>STD-006-CPP</a:t>
            </a:r>
          </a:p>
          <a:p>
            <a:pPr marL="685800" lvl="1" indent="-228600">
              <a:spcBef>
                <a:spcPts val="0"/>
              </a:spcBef>
              <a:buSzPts val="2200"/>
              <a:buFont typeface="Courier New"/>
              <a:buChar char="o"/>
            </a:pPr>
            <a:r>
              <a:rPr lang="en-US" dirty="0"/>
              <a:t>STD-008-CPP</a:t>
            </a:r>
          </a:p>
          <a:p>
            <a:pPr marL="228600" indent="-228600">
              <a:spcBef>
                <a:spcPts val="0"/>
              </a:spcBef>
              <a:buSzPts val="2200"/>
            </a:pPr>
            <a:r>
              <a:rPr lang="en-US" sz="2000" dirty="0"/>
              <a:t>Heed Compiler Warnings</a:t>
            </a:r>
          </a:p>
          <a:p>
            <a:pPr marL="685800" lvl="1" indent="-228600">
              <a:spcBef>
                <a:spcPts val="0"/>
              </a:spcBef>
              <a:buSzPts val="2200"/>
              <a:buFont typeface="Courier New"/>
              <a:buChar char="o"/>
            </a:pPr>
            <a:r>
              <a:rPr lang="en-US" sz="1800" dirty="0"/>
              <a:t>STD-010-CPP</a:t>
            </a:r>
          </a:p>
          <a:p>
            <a:pPr marL="228600" indent="-228600">
              <a:spcBef>
                <a:spcPts val="0"/>
              </a:spcBef>
              <a:buSzPts val="2200"/>
            </a:pPr>
            <a:r>
              <a:rPr lang="en-US" sz="2000" dirty="0"/>
              <a:t>Architect and Design for Security Policies</a:t>
            </a:r>
          </a:p>
          <a:p>
            <a:pPr marL="685800" lvl="1" indent="-228600">
              <a:spcBef>
                <a:spcPts val="0"/>
              </a:spcBef>
              <a:buSzPts val="2200"/>
              <a:buFont typeface="Courier New"/>
              <a:buChar char="o"/>
            </a:pPr>
            <a:r>
              <a:rPr lang="en-US" sz="1800" dirty="0"/>
              <a:t>STD-004-CPP</a:t>
            </a:r>
          </a:p>
          <a:p>
            <a:pPr marL="685800" lvl="1" indent="-228600">
              <a:spcBef>
                <a:spcPts val="0"/>
              </a:spcBef>
              <a:buSzPts val="2200"/>
              <a:buFont typeface="Courier New"/>
              <a:buChar char="o"/>
            </a:pPr>
            <a:r>
              <a:rPr lang="en-US" sz="1800" dirty="0"/>
              <a:t>STD-009-CPP</a:t>
            </a:r>
          </a:p>
          <a:p>
            <a:pPr marL="685800" lvl="1" indent="-228600">
              <a:spcBef>
                <a:spcPts val="0"/>
              </a:spcBef>
              <a:buSzPts val="2200"/>
              <a:buFont typeface="Courier New"/>
              <a:buChar char="o"/>
            </a:pPr>
            <a:r>
              <a:rPr lang="en-US" sz="1800" dirty="0"/>
              <a:t>STD-010-CPP</a:t>
            </a:r>
          </a:p>
          <a:p>
            <a:pPr marL="228600" indent="-228600">
              <a:spcBef>
                <a:spcPts val="0"/>
              </a:spcBef>
              <a:buSzPts val="2200"/>
            </a:pPr>
            <a:r>
              <a:rPr lang="en-US" sz="2000" dirty="0"/>
              <a:t>Keep it Simple</a:t>
            </a:r>
          </a:p>
          <a:p>
            <a:pPr marL="685800" lvl="1" indent="-228600">
              <a:spcBef>
                <a:spcPts val="0"/>
              </a:spcBef>
              <a:buSzPts val="2200"/>
              <a:buFont typeface="Courier New"/>
              <a:buChar char="o"/>
            </a:pPr>
            <a:r>
              <a:rPr lang="en-US" sz="1800" dirty="0"/>
              <a:t>STD-001-CPP</a:t>
            </a:r>
          </a:p>
          <a:p>
            <a:pPr marL="685800" lvl="1" indent="-228600">
              <a:spcBef>
                <a:spcPts val="0"/>
              </a:spcBef>
              <a:buSzPts val="2200"/>
              <a:buFont typeface="Courier New"/>
              <a:buChar char="o"/>
            </a:pPr>
            <a:r>
              <a:rPr lang="en-US" sz="1800" dirty="0"/>
              <a:t>STD-007-CPP</a:t>
            </a:r>
          </a:p>
          <a:p>
            <a:pPr marL="228600" indent="-228600">
              <a:spcBef>
                <a:spcPts val="0"/>
              </a:spcBef>
              <a:buSzPts val="2200"/>
            </a:pPr>
            <a:r>
              <a:rPr lang="en-US" sz="2000" dirty="0"/>
              <a:t>Default Deny</a:t>
            </a:r>
          </a:p>
          <a:p>
            <a:pPr marL="685800" lvl="1" indent="-228600">
              <a:spcBef>
                <a:spcPts val="0"/>
              </a:spcBef>
              <a:buSzPts val="2200"/>
              <a:buFont typeface="Courier New"/>
              <a:buChar char="o"/>
            </a:pPr>
            <a:r>
              <a:rPr lang="en-US" sz="1800" dirty="0"/>
              <a:t>STD-002-CPP</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3" name="Google Shape;168;p5">
            <a:extLst>
              <a:ext uri="{FF2B5EF4-FFF2-40B4-BE49-F238E27FC236}">
                <a16:creationId xmlns:a16="http://schemas.microsoft.com/office/drawing/2014/main" id="{E4D6C756-D5D1-71E3-EA44-788BC836EE31}"/>
              </a:ext>
            </a:extLst>
          </p:cNvPr>
          <p:cNvSpPr txBox="1">
            <a:spLocks/>
          </p:cNvSpPr>
          <p:nvPr/>
        </p:nvSpPr>
        <p:spPr>
          <a:xfrm>
            <a:off x="6128657" y="2063931"/>
            <a:ext cx="5845627" cy="3958812"/>
          </a:xfrm>
          <a:prstGeom prst="rect">
            <a:avLst/>
          </a:prstGeom>
          <a:noFill/>
          <a:ln>
            <a:noFill/>
          </a:ln>
        </p:spPr>
        <p:txBody>
          <a:bodyPr spcFirstLastPara="1" wrap="square" lIns="91425" tIns="45700" rIns="91425" bIns="45700" anchor="t" anchorCtr="0">
            <a:normAutofit fontScale="92500"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228600" indent="-228600">
              <a:spcBef>
                <a:spcPts val="0"/>
              </a:spcBef>
              <a:buSzPts val="2200"/>
            </a:pPr>
            <a:r>
              <a:rPr lang="en-US" sz="2000" dirty="0"/>
              <a:t>Adhere to the Principle of Least Privilege</a:t>
            </a:r>
          </a:p>
          <a:p>
            <a:pPr marL="685800" lvl="1" indent="-228600">
              <a:spcBef>
                <a:spcPts val="0"/>
              </a:spcBef>
              <a:buSzPts val="2200"/>
              <a:buFont typeface="Courier New"/>
              <a:buChar char="o"/>
            </a:pPr>
            <a:r>
              <a:rPr lang="en-US" dirty="0"/>
              <a:t>STD-009-CPP</a:t>
            </a:r>
          </a:p>
          <a:p>
            <a:pPr marL="228600" indent="-228600">
              <a:spcBef>
                <a:spcPts val="0"/>
              </a:spcBef>
              <a:buSzPts val="2200"/>
            </a:pPr>
            <a:r>
              <a:rPr lang="en-US" sz="2000" dirty="0"/>
              <a:t>Sanitize Data Sent to other Systems</a:t>
            </a:r>
          </a:p>
          <a:p>
            <a:pPr marL="685800" lvl="1" indent="-228600">
              <a:spcBef>
                <a:spcPts val="0"/>
              </a:spcBef>
              <a:buSzPts val="2200"/>
              <a:buFont typeface="Courier New"/>
              <a:buChar char="o"/>
            </a:pPr>
            <a:r>
              <a:rPr lang="en-US" sz="1800" dirty="0"/>
              <a:t>STD-003-CPP</a:t>
            </a:r>
          </a:p>
          <a:p>
            <a:pPr marL="685800" lvl="1" indent="-228600">
              <a:spcBef>
                <a:spcPts val="0"/>
              </a:spcBef>
              <a:buSzPts val="2200"/>
              <a:buFont typeface="Courier New"/>
              <a:buChar char="o"/>
            </a:pPr>
            <a:r>
              <a:rPr lang="en-US" sz="1800" dirty="0"/>
              <a:t>STD-004-CPP</a:t>
            </a:r>
          </a:p>
          <a:p>
            <a:pPr marL="228600" indent="-228600">
              <a:spcBef>
                <a:spcPts val="0"/>
              </a:spcBef>
              <a:buSzPts val="2200"/>
            </a:pPr>
            <a:r>
              <a:rPr lang="en-US" sz="2000" dirty="0"/>
              <a:t>Practice Defense in Depth</a:t>
            </a:r>
          </a:p>
          <a:p>
            <a:pPr marL="685800" lvl="1" indent="-228600">
              <a:spcBef>
                <a:spcPts val="0"/>
              </a:spcBef>
              <a:buSzPts val="2200"/>
              <a:buFont typeface="Courier New"/>
              <a:buChar char="o"/>
            </a:pPr>
            <a:r>
              <a:rPr lang="en-US" sz="1800" dirty="0"/>
              <a:t>STD-003-CPP</a:t>
            </a:r>
          </a:p>
          <a:p>
            <a:pPr marL="685800" lvl="1" indent="-228600">
              <a:spcBef>
                <a:spcPts val="0"/>
              </a:spcBef>
              <a:buSzPts val="2200"/>
              <a:buFont typeface="Courier New"/>
              <a:buChar char="o"/>
            </a:pPr>
            <a:r>
              <a:rPr lang="en-US" sz="1800" dirty="0">
                <a:solidFill>
                  <a:srgbClr val="FFFFFF"/>
                </a:solidFill>
                <a:ea typeface="Calibri"/>
                <a:cs typeface="Calibri"/>
              </a:rPr>
              <a:t>STD-005-CPP</a:t>
            </a:r>
          </a:p>
          <a:p>
            <a:pPr marL="685800" lvl="1" indent="-228600">
              <a:spcBef>
                <a:spcPts val="0"/>
              </a:spcBef>
              <a:buSzPts val="2200"/>
              <a:buFont typeface="Courier New"/>
              <a:buChar char="o"/>
            </a:pPr>
            <a:r>
              <a:rPr lang="en-US" sz="1800" dirty="0">
                <a:solidFill>
                  <a:srgbClr val="FFFFFF"/>
                </a:solidFill>
                <a:ea typeface="Calibri"/>
                <a:cs typeface="Calibri"/>
              </a:rPr>
              <a:t>STD-008-CPP</a:t>
            </a:r>
          </a:p>
          <a:p>
            <a:pPr marL="228600" indent="-228600">
              <a:spcBef>
                <a:spcPts val="0"/>
              </a:spcBef>
              <a:buSzPts val="2200"/>
            </a:pPr>
            <a:r>
              <a:rPr lang="en-US" sz="2000" dirty="0">
                <a:solidFill>
                  <a:srgbClr val="FFFFFF"/>
                </a:solidFill>
                <a:ea typeface="Calibri"/>
                <a:cs typeface="Calibri"/>
              </a:rPr>
              <a:t>Use Effective Quality Assurance Techniques</a:t>
            </a:r>
          </a:p>
          <a:p>
            <a:pPr marL="685800" lvl="1" indent="-228600">
              <a:spcBef>
                <a:spcPts val="0"/>
              </a:spcBef>
              <a:buSzPts val="2200"/>
              <a:buFont typeface="Courier New"/>
              <a:buChar char="o"/>
            </a:pPr>
            <a:r>
              <a:rPr lang="en-US" sz="1800" dirty="0"/>
              <a:t>STD-002-CPP</a:t>
            </a:r>
          </a:p>
          <a:p>
            <a:pPr marL="685800" lvl="1" indent="-228600">
              <a:spcBef>
                <a:spcPts val="0"/>
              </a:spcBef>
              <a:buSzPts val="2200"/>
              <a:buFont typeface="Courier New"/>
              <a:buChar char="o"/>
            </a:pPr>
            <a:r>
              <a:rPr lang="en-US" sz="1800" dirty="0"/>
              <a:t>STD-005-CPP</a:t>
            </a:r>
          </a:p>
          <a:p>
            <a:pPr marL="685800" lvl="1" indent="-228600">
              <a:spcBef>
                <a:spcPts val="0"/>
              </a:spcBef>
              <a:buSzPts val="2200"/>
              <a:buFont typeface="Courier New"/>
              <a:buChar char="o"/>
            </a:pPr>
            <a:r>
              <a:rPr lang="en-US" sz="1800" dirty="0"/>
              <a:t>STD-006-CPP</a:t>
            </a:r>
          </a:p>
          <a:p>
            <a:pPr marL="685800" lvl="1" indent="-228600">
              <a:spcBef>
                <a:spcPts val="0"/>
              </a:spcBef>
              <a:buSzPts val="2200"/>
              <a:buFont typeface="Courier New"/>
              <a:buChar char="o"/>
            </a:pPr>
            <a:r>
              <a:rPr lang="en-US" sz="1800" dirty="0"/>
              <a:t>STD-007-CPP</a:t>
            </a:r>
          </a:p>
          <a:p>
            <a:pPr marL="228600" indent="-228600">
              <a:spcBef>
                <a:spcPts val="0"/>
              </a:spcBef>
              <a:buSzPts val="2200"/>
            </a:pPr>
            <a:r>
              <a:rPr lang="en-US" sz="2000" dirty="0"/>
              <a:t>Adopt a Secure Coding Standard</a:t>
            </a:r>
          </a:p>
          <a:p>
            <a:pPr marL="685800" lvl="1" indent="-228600">
              <a:spcBef>
                <a:spcPts val="0"/>
              </a:spcBef>
              <a:buSzPts val="2200"/>
              <a:buFont typeface="Courier New"/>
              <a:buChar char="o"/>
            </a:pPr>
            <a:r>
              <a:rPr lang="en-US" sz="1800" dirty="0"/>
              <a:t>STD-001-CPP</a:t>
            </a:r>
          </a:p>
          <a:p>
            <a:pPr marL="685800" lvl="1" indent="-228600">
              <a:spcBef>
                <a:spcPts val="0"/>
              </a:spcBef>
              <a:buSzPts val="2200"/>
              <a:buFont typeface="Courier New"/>
              <a:buChar char="o"/>
            </a:pPr>
            <a:r>
              <a:rPr lang="en-US" sz="1800" dirty="0"/>
              <a:t>STD-010-CPP</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3" name="Table 2">
            <a:extLst>
              <a:ext uri="{FF2B5EF4-FFF2-40B4-BE49-F238E27FC236}">
                <a16:creationId xmlns:a16="http://schemas.microsoft.com/office/drawing/2014/main" id="{2C65E6A1-FD0E-14DF-3BCD-FFFBE01BCA5A}"/>
              </a:ext>
            </a:extLst>
          </p:cNvPr>
          <p:cNvGraphicFramePr>
            <a:graphicFrameLocks noGrp="1"/>
          </p:cNvGraphicFramePr>
          <p:nvPr>
            <p:extLst>
              <p:ext uri="{D42A27DB-BD31-4B8C-83A1-F6EECF244321}">
                <p14:modId xmlns:p14="http://schemas.microsoft.com/office/powerpoint/2010/main" val="315869998"/>
              </p:ext>
            </p:extLst>
          </p:nvPr>
        </p:nvGraphicFramePr>
        <p:xfrm>
          <a:off x="1874383" y="1819340"/>
          <a:ext cx="8443230" cy="4377650"/>
        </p:xfrm>
        <a:graphic>
          <a:graphicData uri="http://schemas.openxmlformats.org/drawingml/2006/table">
            <a:tbl>
              <a:tblPr bandRow="1">
                <a:tableStyleId>{802198C4-3087-4945-87E3-76CBB3509B7E}</a:tableStyleId>
              </a:tblPr>
              <a:tblGrid>
                <a:gridCol w="1275341">
                  <a:extLst>
                    <a:ext uri="{9D8B030D-6E8A-4147-A177-3AD203B41FA5}">
                      <a16:colId xmlns:a16="http://schemas.microsoft.com/office/drawing/2014/main" val="373446669"/>
                    </a:ext>
                  </a:extLst>
                </a:gridCol>
                <a:gridCol w="956506">
                  <a:extLst>
                    <a:ext uri="{9D8B030D-6E8A-4147-A177-3AD203B41FA5}">
                      <a16:colId xmlns:a16="http://schemas.microsoft.com/office/drawing/2014/main" val="2910950810"/>
                    </a:ext>
                  </a:extLst>
                </a:gridCol>
                <a:gridCol w="1050975">
                  <a:extLst>
                    <a:ext uri="{9D8B030D-6E8A-4147-A177-3AD203B41FA5}">
                      <a16:colId xmlns:a16="http://schemas.microsoft.com/office/drawing/2014/main" val="1800816254"/>
                    </a:ext>
                  </a:extLst>
                </a:gridCol>
                <a:gridCol w="1452472">
                  <a:extLst>
                    <a:ext uri="{9D8B030D-6E8A-4147-A177-3AD203B41FA5}">
                      <a16:colId xmlns:a16="http://schemas.microsoft.com/office/drawing/2014/main" val="3103390964"/>
                    </a:ext>
                  </a:extLst>
                </a:gridCol>
                <a:gridCol w="1605985">
                  <a:extLst>
                    <a:ext uri="{9D8B030D-6E8A-4147-A177-3AD203B41FA5}">
                      <a16:colId xmlns:a16="http://schemas.microsoft.com/office/drawing/2014/main" val="2049227825"/>
                    </a:ext>
                  </a:extLst>
                </a:gridCol>
                <a:gridCol w="2101951">
                  <a:extLst>
                    <a:ext uri="{9D8B030D-6E8A-4147-A177-3AD203B41FA5}">
                      <a16:colId xmlns:a16="http://schemas.microsoft.com/office/drawing/2014/main" val="952102267"/>
                    </a:ext>
                  </a:extLst>
                </a:gridCol>
              </a:tblGrid>
              <a:tr h="625380">
                <a:tc>
                  <a:txBody>
                    <a:bodyPr/>
                    <a:lstStyle/>
                    <a:p>
                      <a:pPr algn="ctr" rtl="0" fontAlgn="base">
                        <a:lnSpc>
                          <a:spcPts val="1538"/>
                        </a:lnSpc>
                        <a:buNone/>
                      </a:pPr>
                      <a:r>
                        <a:rPr lang="en-US" sz="1200" b="0" i="0" dirty="0">
                          <a:solidFill>
                            <a:schemeClr val="tx1"/>
                          </a:solidFill>
                          <a:effectLst/>
                          <a:latin typeface="Calibri"/>
                        </a:rPr>
                        <a:t>Rule </a:t>
                      </a:r>
                      <a:endParaRPr lang="en-US" b="0" i="0">
                        <a:solidFill>
                          <a:schemeClr val="tx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solidFill>
                      <a:srgbClr val="D9D9D9"/>
                    </a:solidFill>
                  </a:tcPr>
                </a:tc>
                <a:tc>
                  <a:txBody>
                    <a:bodyPr/>
                    <a:lstStyle/>
                    <a:p>
                      <a:pPr algn="ctr" rtl="0" fontAlgn="base">
                        <a:lnSpc>
                          <a:spcPts val="1538"/>
                        </a:lnSpc>
                        <a:buNone/>
                      </a:pPr>
                      <a:r>
                        <a:rPr lang="en-US" sz="1200" b="0" i="0" dirty="0">
                          <a:solidFill>
                            <a:schemeClr val="tx1"/>
                          </a:solidFill>
                          <a:effectLst/>
                          <a:latin typeface="Calibri"/>
                        </a:rPr>
                        <a:t>Severity </a:t>
                      </a:r>
                      <a:endParaRPr lang="en-US" b="0" i="0">
                        <a:solidFill>
                          <a:schemeClr val="tx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solidFill>
                      <a:srgbClr val="D9D9D9"/>
                    </a:solidFill>
                  </a:tcPr>
                </a:tc>
                <a:tc>
                  <a:txBody>
                    <a:bodyPr/>
                    <a:lstStyle/>
                    <a:p>
                      <a:pPr algn="ctr" rtl="0" fontAlgn="base">
                        <a:lnSpc>
                          <a:spcPts val="1538"/>
                        </a:lnSpc>
                        <a:buNone/>
                      </a:pPr>
                      <a:r>
                        <a:rPr lang="en-US" sz="1200" b="0" i="0" dirty="0">
                          <a:solidFill>
                            <a:schemeClr val="tx1"/>
                          </a:solidFill>
                          <a:effectLst/>
                          <a:latin typeface="Calibri"/>
                        </a:rPr>
                        <a:t>Likelihood </a:t>
                      </a:r>
                      <a:endParaRPr lang="en-US" b="0" i="0">
                        <a:solidFill>
                          <a:schemeClr val="tx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solidFill>
                      <a:srgbClr val="D9D9D9"/>
                    </a:solidFill>
                  </a:tcPr>
                </a:tc>
                <a:tc>
                  <a:txBody>
                    <a:bodyPr/>
                    <a:lstStyle/>
                    <a:p>
                      <a:pPr algn="ctr" rtl="0" fontAlgn="base">
                        <a:lnSpc>
                          <a:spcPts val="1538"/>
                        </a:lnSpc>
                        <a:buNone/>
                      </a:pPr>
                      <a:r>
                        <a:rPr lang="en-US" sz="1200" b="0" i="0" dirty="0">
                          <a:solidFill>
                            <a:schemeClr val="tx1"/>
                          </a:solidFill>
                          <a:effectLst/>
                          <a:latin typeface="Calibri"/>
                        </a:rPr>
                        <a:t>Remediation Cost </a:t>
                      </a:r>
                      <a:endParaRPr lang="en-US" b="0" i="0">
                        <a:solidFill>
                          <a:schemeClr val="tx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solidFill>
                      <a:srgbClr val="D9D9D9"/>
                    </a:solidFill>
                  </a:tcPr>
                </a:tc>
                <a:tc>
                  <a:txBody>
                    <a:bodyPr/>
                    <a:lstStyle/>
                    <a:p>
                      <a:pPr algn="ctr" rtl="0" fontAlgn="base">
                        <a:lnSpc>
                          <a:spcPts val="1538"/>
                        </a:lnSpc>
                        <a:buNone/>
                      </a:pPr>
                      <a:r>
                        <a:rPr lang="en-US" sz="1200" b="0" i="0" dirty="0">
                          <a:solidFill>
                            <a:schemeClr val="tx1"/>
                          </a:solidFill>
                          <a:effectLst/>
                          <a:latin typeface="Calibri"/>
                        </a:rPr>
                        <a:t>Priority </a:t>
                      </a:r>
                      <a:endParaRPr lang="en-US" b="0" i="0">
                        <a:solidFill>
                          <a:schemeClr val="tx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solidFill>
                      <a:srgbClr val="D9D9D9"/>
                    </a:solidFill>
                  </a:tcPr>
                </a:tc>
                <a:tc>
                  <a:txBody>
                    <a:bodyPr/>
                    <a:lstStyle/>
                    <a:p>
                      <a:pPr algn="ctr" rtl="0" fontAlgn="base">
                        <a:lnSpc>
                          <a:spcPts val="1538"/>
                        </a:lnSpc>
                        <a:buNone/>
                      </a:pPr>
                      <a:r>
                        <a:rPr lang="en-US" sz="1200" b="0" i="0" dirty="0">
                          <a:solidFill>
                            <a:schemeClr val="tx1"/>
                          </a:solidFill>
                          <a:effectLst/>
                          <a:latin typeface="Calibri"/>
                        </a:rPr>
                        <a:t>Level </a:t>
                      </a:r>
                      <a:endParaRPr lang="en-US" b="0" i="0">
                        <a:solidFill>
                          <a:schemeClr val="tx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solidFill>
                      <a:srgbClr val="D9D9D9"/>
                    </a:solidFill>
                  </a:tcPr>
                </a:tc>
                <a:extLst>
                  <a:ext uri="{0D108BD9-81ED-4DB2-BD59-A6C34878D82A}">
                    <a16:rowId xmlns:a16="http://schemas.microsoft.com/office/drawing/2014/main" val="4061593452"/>
                  </a:ext>
                </a:extLst>
              </a:tr>
              <a:tr h="375227">
                <a:tc>
                  <a:txBody>
                    <a:bodyPr/>
                    <a:lstStyle/>
                    <a:p>
                      <a:pPr algn="l" rtl="0" fontAlgn="base">
                        <a:lnSpc>
                          <a:spcPts val="1538"/>
                        </a:lnSpc>
                        <a:buNone/>
                      </a:pPr>
                      <a:r>
                        <a:rPr lang="en-US" sz="1200" b="0" i="0" dirty="0">
                          <a:solidFill>
                            <a:schemeClr val="tx1"/>
                          </a:solidFill>
                          <a:effectLst/>
                          <a:latin typeface="Calibri"/>
                        </a:rPr>
                        <a:t>STD-001-CPP </a:t>
                      </a:r>
                      <a:endParaRPr lang="en-US" b="0" i="0">
                        <a:solidFill>
                          <a:schemeClr val="tx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A5A5A5"/>
                      </a:solidFill>
                      <a:prstDash val="solid"/>
                      <a:round/>
                      <a:headEnd type="none" w="med" len="med"/>
                      <a:tailEnd type="none" w="med" len="med"/>
                    </a:lnB>
                    <a:solidFill>
                      <a:srgbClr val="EDEDED"/>
                    </a:solidFill>
                  </a:tcPr>
                </a:tc>
                <a:tc>
                  <a:txBody>
                    <a:bodyPr/>
                    <a:lstStyle/>
                    <a:p>
                      <a:pPr algn="l" rtl="0" fontAlgn="base">
                        <a:lnSpc>
                          <a:spcPts val="1538"/>
                        </a:lnSpc>
                        <a:buNone/>
                      </a:pPr>
                      <a:r>
                        <a:rPr lang="en-US" sz="1200" b="0" i="0" dirty="0">
                          <a:solidFill>
                            <a:schemeClr val="bg1"/>
                          </a:solidFill>
                          <a:effectLst/>
                          <a:latin typeface="Calibri"/>
                        </a:rPr>
                        <a:t>High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lnSpc>
                          <a:spcPts val="1538"/>
                        </a:lnSpc>
                        <a:buNone/>
                      </a:pPr>
                      <a:r>
                        <a:rPr lang="en-US" sz="1200" b="0" i="0" dirty="0">
                          <a:solidFill>
                            <a:schemeClr val="bg1"/>
                          </a:solidFill>
                          <a:effectLst/>
                          <a:latin typeface="Calibri"/>
                        </a:rPr>
                        <a:t>Unlikely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lnSpc>
                          <a:spcPts val="1538"/>
                        </a:lnSpc>
                        <a:buNone/>
                      </a:pPr>
                      <a:r>
                        <a:rPr lang="en-US" sz="1200" b="0" i="0" dirty="0">
                          <a:solidFill>
                            <a:schemeClr val="bg1"/>
                          </a:solidFill>
                          <a:effectLst/>
                          <a:latin typeface="Calibri"/>
                        </a:rPr>
                        <a:t>Medium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lnSpc>
                          <a:spcPts val="1538"/>
                        </a:lnSpc>
                        <a:buNone/>
                      </a:pPr>
                      <a:r>
                        <a:rPr lang="en-US" sz="1200" b="0" i="0" dirty="0">
                          <a:solidFill>
                            <a:schemeClr val="bg1"/>
                          </a:solidFill>
                          <a:effectLst/>
                          <a:latin typeface="Calibri"/>
                        </a:rPr>
                        <a:t>P9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lnSpc>
                          <a:spcPts val="1538"/>
                        </a:lnSpc>
                        <a:buNone/>
                      </a:pPr>
                      <a:r>
                        <a:rPr lang="en-US" sz="1200" b="0" i="0" dirty="0">
                          <a:solidFill>
                            <a:schemeClr val="bg1"/>
                          </a:solidFill>
                          <a:effectLst/>
                          <a:latin typeface="Calibri"/>
                        </a:rPr>
                        <a:t>2 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extLst>
                  <a:ext uri="{0D108BD9-81ED-4DB2-BD59-A6C34878D82A}">
                    <a16:rowId xmlns:a16="http://schemas.microsoft.com/office/drawing/2014/main" val="1497388630"/>
                  </a:ext>
                </a:extLst>
              </a:tr>
              <a:tr h="375227">
                <a:tc>
                  <a:txBody>
                    <a:bodyPr/>
                    <a:lstStyle/>
                    <a:p>
                      <a:pPr algn="l" rtl="0" fontAlgn="base">
                        <a:lnSpc>
                          <a:spcPts val="1538"/>
                        </a:lnSpc>
                        <a:buNone/>
                      </a:pPr>
                      <a:r>
                        <a:rPr lang="en-US" sz="1200" b="1" i="0" dirty="0">
                          <a:solidFill>
                            <a:schemeClr val="tx1"/>
                          </a:solidFill>
                          <a:effectLst/>
                          <a:latin typeface="Calibri"/>
                        </a:rPr>
                        <a:t>STD-002-CPP</a:t>
                      </a:r>
                      <a:r>
                        <a:rPr lang="en-US" sz="1200" b="0" i="0" dirty="0">
                          <a:solidFill>
                            <a:schemeClr val="tx1"/>
                          </a:solidFill>
                          <a:effectLst/>
                          <a:latin typeface="Calibri"/>
                        </a:rPr>
                        <a:t> </a:t>
                      </a:r>
                      <a:endParaRPr lang="en-US" b="0" i="0">
                        <a:solidFill>
                          <a:schemeClr val="tx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A5A5A5"/>
                      </a:solidFill>
                      <a:prstDash val="solid"/>
                      <a:round/>
                      <a:headEnd type="none" w="med" len="med"/>
                      <a:tailEnd type="none" w="med" len="med"/>
                    </a:lnT>
                    <a:lnB w="9525" cap="flat" cmpd="sng" algn="ctr">
                      <a:solidFill>
                        <a:srgbClr val="C9C9C9"/>
                      </a:solidFill>
                      <a:prstDash val="solid"/>
                      <a:round/>
                      <a:headEnd type="none" w="med" len="med"/>
                      <a:tailEnd type="none" w="med" len="med"/>
                    </a:lnB>
                    <a:solidFill>
                      <a:srgbClr val="EDEDED"/>
                    </a:solidFill>
                  </a:tcPr>
                </a:tc>
                <a:tc>
                  <a:txBody>
                    <a:bodyPr/>
                    <a:lstStyle/>
                    <a:p>
                      <a:pPr algn="l" rtl="0" fontAlgn="base">
                        <a:lnSpc>
                          <a:spcPts val="1538"/>
                        </a:lnSpc>
                        <a:buNone/>
                      </a:pPr>
                      <a:r>
                        <a:rPr lang="en-US" sz="1200" b="0" i="0" dirty="0">
                          <a:solidFill>
                            <a:schemeClr val="bg1"/>
                          </a:solidFill>
                          <a:effectLst/>
                          <a:latin typeface="Calibri"/>
                        </a:rPr>
                        <a:t>Low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lnSpc>
                          <a:spcPts val="1538"/>
                        </a:lnSpc>
                        <a:buNone/>
                      </a:pPr>
                      <a:r>
                        <a:rPr lang="en-US" sz="1200" b="0" i="0" dirty="0">
                          <a:solidFill>
                            <a:schemeClr val="bg1"/>
                          </a:solidFill>
                          <a:effectLst/>
                          <a:latin typeface="Calibri"/>
                        </a:rPr>
                        <a:t>Unlikely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lnSpc>
                          <a:spcPts val="1538"/>
                        </a:lnSpc>
                        <a:buNone/>
                      </a:pPr>
                      <a:r>
                        <a:rPr lang="en-US" sz="1200" b="0" i="0" dirty="0">
                          <a:solidFill>
                            <a:schemeClr val="bg1"/>
                          </a:solidFill>
                          <a:effectLst/>
                          <a:latin typeface="Calibri"/>
                        </a:rPr>
                        <a:t>Low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lnSpc>
                          <a:spcPts val="1538"/>
                        </a:lnSpc>
                        <a:buNone/>
                      </a:pPr>
                      <a:r>
                        <a:rPr lang="en-US" sz="1200" b="0" i="0" dirty="0">
                          <a:solidFill>
                            <a:schemeClr val="bg1"/>
                          </a:solidFill>
                          <a:effectLst/>
                          <a:latin typeface="Calibri"/>
                        </a:rPr>
                        <a:t>P3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lnSpc>
                          <a:spcPts val="1538"/>
                        </a:lnSpc>
                        <a:buNone/>
                      </a:pPr>
                      <a:r>
                        <a:rPr lang="en-US" sz="1200" b="0" i="0" dirty="0">
                          <a:solidFill>
                            <a:schemeClr val="bg1"/>
                          </a:solidFill>
                          <a:effectLst/>
                          <a:latin typeface="Calibri"/>
                        </a:rPr>
                        <a:t>3 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extLst>
                  <a:ext uri="{0D108BD9-81ED-4DB2-BD59-A6C34878D82A}">
                    <a16:rowId xmlns:a16="http://schemas.microsoft.com/office/drawing/2014/main" val="4129385961"/>
                  </a:ext>
                </a:extLst>
              </a:tr>
              <a:tr h="375227">
                <a:tc>
                  <a:txBody>
                    <a:bodyPr/>
                    <a:lstStyle/>
                    <a:p>
                      <a:pPr algn="l" rtl="0" fontAlgn="base">
                        <a:lnSpc>
                          <a:spcPts val="1538"/>
                        </a:lnSpc>
                        <a:buNone/>
                      </a:pPr>
                      <a:r>
                        <a:rPr lang="en-US" sz="1200" b="1" i="0" dirty="0">
                          <a:solidFill>
                            <a:schemeClr val="tx1"/>
                          </a:solidFill>
                          <a:effectLst/>
                          <a:latin typeface="Calibri"/>
                        </a:rPr>
                        <a:t>STD-003-CPP</a:t>
                      </a:r>
                      <a:r>
                        <a:rPr lang="en-US" sz="1200" b="0" i="0" dirty="0">
                          <a:solidFill>
                            <a:schemeClr val="tx1"/>
                          </a:solidFill>
                          <a:effectLst/>
                          <a:latin typeface="Calibri"/>
                        </a:rPr>
                        <a:t> </a:t>
                      </a:r>
                      <a:endParaRPr lang="en-US" b="0" i="0">
                        <a:solidFill>
                          <a:schemeClr val="tx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A5A5A5"/>
                      </a:solidFill>
                      <a:prstDash val="solid"/>
                      <a:round/>
                      <a:headEnd type="none" w="med" len="med"/>
                      <a:tailEnd type="none" w="med" len="med"/>
                    </a:lnB>
                    <a:solidFill>
                      <a:srgbClr val="EDEDED"/>
                    </a:solidFill>
                  </a:tcPr>
                </a:tc>
                <a:tc>
                  <a:txBody>
                    <a:bodyPr/>
                    <a:lstStyle/>
                    <a:p>
                      <a:pPr algn="l" rtl="0" fontAlgn="base">
                        <a:lnSpc>
                          <a:spcPts val="1538"/>
                        </a:lnSpc>
                        <a:buNone/>
                      </a:pPr>
                      <a:r>
                        <a:rPr lang="en-US" sz="1200" b="0" i="0" dirty="0">
                          <a:solidFill>
                            <a:schemeClr val="bg1"/>
                          </a:solidFill>
                          <a:effectLst/>
                          <a:latin typeface="Calibri"/>
                        </a:rPr>
                        <a:t>High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lnSpc>
                          <a:spcPts val="1538"/>
                        </a:lnSpc>
                        <a:buNone/>
                      </a:pPr>
                      <a:r>
                        <a:rPr lang="en-US" sz="1200" b="0" i="0" dirty="0">
                          <a:solidFill>
                            <a:schemeClr val="bg1"/>
                          </a:solidFill>
                          <a:effectLst/>
                          <a:latin typeface="Calibri"/>
                        </a:rPr>
                        <a:t>Probable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lnSpc>
                          <a:spcPts val="1538"/>
                        </a:lnSpc>
                        <a:buNone/>
                      </a:pPr>
                      <a:r>
                        <a:rPr lang="en-US" sz="1200" b="0" i="0" dirty="0">
                          <a:solidFill>
                            <a:schemeClr val="bg1"/>
                          </a:solidFill>
                          <a:effectLst/>
                          <a:latin typeface="Calibri"/>
                        </a:rPr>
                        <a:t>Medium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lnSpc>
                          <a:spcPts val="1538"/>
                        </a:lnSpc>
                        <a:buNone/>
                      </a:pPr>
                      <a:r>
                        <a:rPr lang="en-US" sz="1200" b="0" i="0" dirty="0">
                          <a:solidFill>
                            <a:schemeClr val="bg1"/>
                          </a:solidFill>
                          <a:effectLst/>
                          <a:latin typeface="Calibri"/>
                        </a:rPr>
                        <a:t>P18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lnSpc>
                          <a:spcPts val="1538"/>
                        </a:lnSpc>
                        <a:buNone/>
                      </a:pPr>
                      <a:r>
                        <a:rPr lang="en-US" sz="1200" b="0" i="0" dirty="0">
                          <a:solidFill>
                            <a:schemeClr val="bg1"/>
                          </a:solidFill>
                          <a:effectLst/>
                          <a:latin typeface="Calibri"/>
                        </a:rPr>
                        <a:t>1 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extLst>
                  <a:ext uri="{0D108BD9-81ED-4DB2-BD59-A6C34878D82A}">
                    <a16:rowId xmlns:a16="http://schemas.microsoft.com/office/drawing/2014/main" val="1927322170"/>
                  </a:ext>
                </a:extLst>
              </a:tr>
              <a:tr h="375227">
                <a:tc>
                  <a:txBody>
                    <a:bodyPr/>
                    <a:lstStyle/>
                    <a:p>
                      <a:pPr algn="l" rtl="0" fontAlgn="base">
                        <a:lnSpc>
                          <a:spcPts val="1538"/>
                        </a:lnSpc>
                        <a:buNone/>
                      </a:pPr>
                      <a:r>
                        <a:rPr lang="en-US" sz="1200" b="1" i="0" dirty="0">
                          <a:solidFill>
                            <a:schemeClr val="tx1"/>
                          </a:solidFill>
                          <a:effectLst/>
                          <a:latin typeface="Calibri"/>
                        </a:rPr>
                        <a:t>STD-004-CPP</a:t>
                      </a:r>
                      <a:r>
                        <a:rPr lang="en-US" sz="1200" b="0" i="0" dirty="0">
                          <a:solidFill>
                            <a:schemeClr val="tx1"/>
                          </a:solidFill>
                          <a:effectLst/>
                          <a:latin typeface="Calibri"/>
                        </a:rPr>
                        <a:t> </a:t>
                      </a:r>
                      <a:endParaRPr lang="en-US" b="0" i="0">
                        <a:solidFill>
                          <a:schemeClr val="tx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A5A5A5"/>
                      </a:solidFill>
                      <a:prstDash val="solid"/>
                      <a:round/>
                      <a:headEnd type="none" w="med" len="med"/>
                      <a:tailEnd type="none" w="med" len="med"/>
                    </a:lnT>
                    <a:lnB w="9525" cap="flat" cmpd="sng" algn="ctr">
                      <a:solidFill>
                        <a:srgbClr val="C9C9C9"/>
                      </a:solidFill>
                      <a:prstDash val="solid"/>
                      <a:round/>
                      <a:headEnd type="none" w="med" len="med"/>
                      <a:tailEnd type="none" w="med" len="med"/>
                    </a:lnB>
                    <a:solidFill>
                      <a:srgbClr val="EDEDED"/>
                    </a:solidFill>
                  </a:tcPr>
                </a:tc>
                <a:tc>
                  <a:txBody>
                    <a:bodyPr/>
                    <a:lstStyle/>
                    <a:p>
                      <a:pPr algn="l" rtl="0" fontAlgn="base">
                        <a:lnSpc>
                          <a:spcPts val="1538"/>
                        </a:lnSpc>
                        <a:buNone/>
                      </a:pPr>
                      <a:r>
                        <a:rPr lang="en-US" sz="1200" b="0" i="0" dirty="0">
                          <a:solidFill>
                            <a:schemeClr val="bg1"/>
                          </a:solidFill>
                          <a:effectLst/>
                          <a:latin typeface="Calibri"/>
                        </a:rPr>
                        <a:t>High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lnSpc>
                          <a:spcPts val="1538"/>
                        </a:lnSpc>
                        <a:buNone/>
                      </a:pPr>
                      <a:r>
                        <a:rPr lang="en-US" sz="1200" b="0" i="0" dirty="0">
                          <a:solidFill>
                            <a:schemeClr val="bg1"/>
                          </a:solidFill>
                          <a:effectLst/>
                          <a:latin typeface="Calibri"/>
                        </a:rPr>
                        <a:t>Likely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lnSpc>
                          <a:spcPts val="1538"/>
                        </a:lnSpc>
                        <a:buNone/>
                      </a:pPr>
                      <a:r>
                        <a:rPr lang="en-US" sz="1200" b="0" i="0" dirty="0">
                          <a:solidFill>
                            <a:schemeClr val="bg1"/>
                          </a:solidFill>
                          <a:effectLst/>
                          <a:latin typeface="Calibri"/>
                        </a:rPr>
                        <a:t>Medium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lnSpc>
                          <a:spcPts val="1538"/>
                        </a:lnSpc>
                        <a:buNone/>
                      </a:pPr>
                      <a:r>
                        <a:rPr lang="en-US" sz="1200" b="0" i="0" dirty="0">
                          <a:solidFill>
                            <a:schemeClr val="bg1"/>
                          </a:solidFill>
                          <a:effectLst/>
                          <a:latin typeface="Calibri"/>
                        </a:rPr>
                        <a:t>P18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lnSpc>
                          <a:spcPts val="1538"/>
                        </a:lnSpc>
                        <a:buNone/>
                      </a:pPr>
                      <a:r>
                        <a:rPr lang="en-US" sz="1200" b="0" i="0" dirty="0">
                          <a:solidFill>
                            <a:schemeClr val="bg1"/>
                          </a:solidFill>
                          <a:effectLst/>
                          <a:latin typeface="Calibri"/>
                        </a:rPr>
                        <a:t>1 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extLst>
                  <a:ext uri="{0D108BD9-81ED-4DB2-BD59-A6C34878D82A}">
                    <a16:rowId xmlns:a16="http://schemas.microsoft.com/office/drawing/2014/main" val="2485119705"/>
                  </a:ext>
                </a:extLst>
              </a:tr>
              <a:tr h="375227">
                <a:tc>
                  <a:txBody>
                    <a:bodyPr/>
                    <a:lstStyle/>
                    <a:p>
                      <a:pPr algn="l" rtl="0" fontAlgn="base">
                        <a:lnSpc>
                          <a:spcPts val="1538"/>
                        </a:lnSpc>
                        <a:buNone/>
                      </a:pPr>
                      <a:r>
                        <a:rPr lang="en-US" sz="1200" b="1" i="0" dirty="0">
                          <a:solidFill>
                            <a:schemeClr val="tx1"/>
                          </a:solidFill>
                          <a:effectLst/>
                          <a:latin typeface="Calibri"/>
                        </a:rPr>
                        <a:t>STD-005-CPP</a:t>
                      </a:r>
                      <a:r>
                        <a:rPr lang="en-US" sz="1200" b="0" i="0" dirty="0">
                          <a:solidFill>
                            <a:schemeClr val="tx1"/>
                          </a:solidFill>
                          <a:effectLst/>
                          <a:latin typeface="Calibri"/>
                        </a:rPr>
                        <a:t> </a:t>
                      </a:r>
                      <a:endParaRPr lang="en-US" b="0" i="0">
                        <a:solidFill>
                          <a:schemeClr val="tx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A5A5A5"/>
                      </a:solidFill>
                      <a:prstDash val="solid"/>
                      <a:round/>
                      <a:headEnd type="none" w="med" len="med"/>
                      <a:tailEnd type="none" w="med" len="med"/>
                    </a:lnB>
                    <a:solidFill>
                      <a:srgbClr val="EDEDED"/>
                    </a:solidFill>
                  </a:tcPr>
                </a:tc>
                <a:tc>
                  <a:txBody>
                    <a:bodyPr/>
                    <a:lstStyle/>
                    <a:p>
                      <a:pPr algn="l" rtl="0" fontAlgn="base">
                        <a:lnSpc>
                          <a:spcPts val="1538"/>
                        </a:lnSpc>
                        <a:buNone/>
                      </a:pPr>
                      <a:r>
                        <a:rPr lang="en-US" sz="1200" b="0" i="0" dirty="0">
                          <a:solidFill>
                            <a:schemeClr val="bg1"/>
                          </a:solidFill>
                          <a:effectLst/>
                          <a:latin typeface="Calibri"/>
                        </a:rPr>
                        <a:t>High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lnSpc>
                          <a:spcPts val="1538"/>
                        </a:lnSpc>
                        <a:buNone/>
                      </a:pPr>
                      <a:r>
                        <a:rPr lang="en-US" sz="1200" b="0" i="0" dirty="0">
                          <a:solidFill>
                            <a:schemeClr val="bg1"/>
                          </a:solidFill>
                          <a:effectLst/>
                          <a:latin typeface="Calibri"/>
                        </a:rPr>
                        <a:t>Likely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lnSpc>
                          <a:spcPts val="1538"/>
                        </a:lnSpc>
                        <a:buNone/>
                      </a:pPr>
                      <a:r>
                        <a:rPr lang="en-US" sz="1200" b="0" i="0" dirty="0">
                          <a:solidFill>
                            <a:schemeClr val="bg1"/>
                          </a:solidFill>
                          <a:effectLst/>
                          <a:latin typeface="Calibri"/>
                        </a:rPr>
                        <a:t>Medium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lnSpc>
                          <a:spcPts val="1538"/>
                        </a:lnSpc>
                        <a:buNone/>
                      </a:pPr>
                      <a:r>
                        <a:rPr lang="en-US" sz="1200" b="0" i="0" dirty="0">
                          <a:solidFill>
                            <a:schemeClr val="bg1"/>
                          </a:solidFill>
                          <a:effectLst/>
                          <a:latin typeface="Calibri"/>
                        </a:rPr>
                        <a:t>P18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lnSpc>
                          <a:spcPts val="1538"/>
                        </a:lnSpc>
                        <a:buNone/>
                      </a:pPr>
                      <a:r>
                        <a:rPr lang="en-US" sz="1200" b="0" i="0" dirty="0">
                          <a:solidFill>
                            <a:schemeClr val="bg1"/>
                          </a:solidFill>
                          <a:effectLst/>
                          <a:latin typeface="Calibri"/>
                        </a:rPr>
                        <a:t>1 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extLst>
                  <a:ext uri="{0D108BD9-81ED-4DB2-BD59-A6C34878D82A}">
                    <a16:rowId xmlns:a16="http://schemas.microsoft.com/office/drawing/2014/main" val="1872845932"/>
                  </a:ext>
                </a:extLst>
              </a:tr>
              <a:tr h="375227">
                <a:tc>
                  <a:txBody>
                    <a:bodyPr/>
                    <a:lstStyle/>
                    <a:p>
                      <a:pPr algn="l" rtl="0" fontAlgn="base">
                        <a:lnSpc>
                          <a:spcPts val="1538"/>
                        </a:lnSpc>
                        <a:buNone/>
                      </a:pPr>
                      <a:r>
                        <a:rPr lang="en-US" sz="1200" b="1" i="0" dirty="0">
                          <a:solidFill>
                            <a:schemeClr val="tx1"/>
                          </a:solidFill>
                          <a:effectLst/>
                          <a:latin typeface="Calibri"/>
                        </a:rPr>
                        <a:t>STD-006-CPP</a:t>
                      </a:r>
                      <a:r>
                        <a:rPr lang="en-US" sz="1200" b="0" i="0" dirty="0">
                          <a:solidFill>
                            <a:schemeClr val="tx1"/>
                          </a:solidFill>
                          <a:effectLst/>
                          <a:latin typeface="Calibri"/>
                        </a:rPr>
                        <a:t> </a:t>
                      </a:r>
                      <a:endParaRPr lang="en-US" b="0" i="0">
                        <a:solidFill>
                          <a:schemeClr val="tx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A5A5A5"/>
                      </a:solidFill>
                      <a:prstDash val="solid"/>
                      <a:round/>
                      <a:headEnd type="none" w="med" len="med"/>
                      <a:tailEnd type="none" w="med" len="med"/>
                    </a:lnT>
                    <a:lnB w="9525" cap="flat" cmpd="sng" algn="ctr">
                      <a:solidFill>
                        <a:srgbClr val="C9C9C9"/>
                      </a:solidFill>
                      <a:prstDash val="solid"/>
                      <a:round/>
                      <a:headEnd type="none" w="med" len="med"/>
                      <a:tailEnd type="none" w="med" len="med"/>
                    </a:lnB>
                    <a:solidFill>
                      <a:srgbClr val="EDEDED"/>
                    </a:solidFill>
                  </a:tcPr>
                </a:tc>
                <a:tc>
                  <a:txBody>
                    <a:bodyPr/>
                    <a:lstStyle/>
                    <a:p>
                      <a:pPr algn="l" rtl="0" fontAlgn="base">
                        <a:lnSpc>
                          <a:spcPts val="1538"/>
                        </a:lnSpc>
                        <a:buNone/>
                      </a:pPr>
                      <a:r>
                        <a:rPr lang="en-US" sz="1200" b="0" i="0" dirty="0">
                          <a:solidFill>
                            <a:schemeClr val="bg1"/>
                          </a:solidFill>
                          <a:effectLst/>
                          <a:latin typeface="Calibri"/>
                        </a:rPr>
                        <a:t>Low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lnSpc>
                          <a:spcPts val="1538"/>
                        </a:lnSpc>
                        <a:buNone/>
                      </a:pPr>
                      <a:r>
                        <a:rPr lang="en-US" sz="1200" b="0" i="0" dirty="0">
                          <a:solidFill>
                            <a:schemeClr val="bg1"/>
                          </a:solidFill>
                          <a:effectLst/>
                          <a:latin typeface="Calibri"/>
                        </a:rPr>
                        <a:t>Unlikely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lnSpc>
                          <a:spcPts val="1538"/>
                        </a:lnSpc>
                        <a:buNone/>
                      </a:pPr>
                      <a:r>
                        <a:rPr lang="en-US" sz="1200" b="0" i="0" dirty="0">
                          <a:solidFill>
                            <a:schemeClr val="bg1"/>
                          </a:solidFill>
                          <a:effectLst/>
                          <a:latin typeface="Calibri"/>
                        </a:rPr>
                        <a:t>High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lnSpc>
                          <a:spcPts val="1538"/>
                        </a:lnSpc>
                        <a:buNone/>
                      </a:pPr>
                      <a:r>
                        <a:rPr lang="en-US" sz="1200" b="0" i="0" dirty="0">
                          <a:solidFill>
                            <a:schemeClr val="bg1"/>
                          </a:solidFill>
                          <a:effectLst/>
                          <a:latin typeface="Calibri"/>
                        </a:rPr>
                        <a:t>P1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lnSpc>
                          <a:spcPts val="1538"/>
                        </a:lnSpc>
                        <a:buNone/>
                      </a:pPr>
                      <a:r>
                        <a:rPr lang="en-US" sz="1200" b="0" i="0" dirty="0">
                          <a:solidFill>
                            <a:schemeClr val="bg1"/>
                          </a:solidFill>
                          <a:effectLst/>
                          <a:latin typeface="Calibri"/>
                        </a:rPr>
                        <a:t>1 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extLst>
                  <a:ext uri="{0D108BD9-81ED-4DB2-BD59-A6C34878D82A}">
                    <a16:rowId xmlns:a16="http://schemas.microsoft.com/office/drawing/2014/main" val="1169306755"/>
                  </a:ext>
                </a:extLst>
              </a:tr>
              <a:tr h="375227">
                <a:tc>
                  <a:txBody>
                    <a:bodyPr/>
                    <a:lstStyle/>
                    <a:p>
                      <a:pPr algn="l" rtl="0" fontAlgn="base">
                        <a:lnSpc>
                          <a:spcPts val="1538"/>
                        </a:lnSpc>
                        <a:buNone/>
                      </a:pPr>
                      <a:r>
                        <a:rPr lang="en-US" sz="1200" b="1" i="0" dirty="0">
                          <a:solidFill>
                            <a:schemeClr val="tx1"/>
                          </a:solidFill>
                          <a:effectLst/>
                          <a:latin typeface="Calibri"/>
                        </a:rPr>
                        <a:t>STD-007-CPP</a:t>
                      </a:r>
                      <a:r>
                        <a:rPr lang="en-US" sz="1200" b="0" i="0" dirty="0">
                          <a:solidFill>
                            <a:schemeClr val="tx1"/>
                          </a:solidFill>
                          <a:effectLst/>
                          <a:latin typeface="Calibri"/>
                        </a:rPr>
                        <a:t> </a:t>
                      </a:r>
                      <a:endParaRPr lang="en-US" b="0" i="0">
                        <a:solidFill>
                          <a:schemeClr val="tx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A5A5A5"/>
                      </a:solidFill>
                      <a:prstDash val="solid"/>
                      <a:round/>
                      <a:headEnd type="none" w="med" len="med"/>
                      <a:tailEnd type="none" w="med" len="med"/>
                    </a:lnB>
                    <a:solidFill>
                      <a:srgbClr val="EDEDED"/>
                    </a:solidFill>
                  </a:tcPr>
                </a:tc>
                <a:tc>
                  <a:txBody>
                    <a:bodyPr/>
                    <a:lstStyle/>
                    <a:p>
                      <a:pPr algn="l" rtl="0" fontAlgn="base">
                        <a:lnSpc>
                          <a:spcPts val="1538"/>
                        </a:lnSpc>
                        <a:buNone/>
                      </a:pPr>
                      <a:r>
                        <a:rPr lang="en-US" sz="1200" b="0" i="0" dirty="0">
                          <a:solidFill>
                            <a:schemeClr val="bg1"/>
                          </a:solidFill>
                          <a:effectLst/>
                          <a:latin typeface="Calibri"/>
                        </a:rPr>
                        <a:t>Low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lnSpc>
                          <a:spcPts val="1538"/>
                        </a:lnSpc>
                        <a:buNone/>
                      </a:pPr>
                      <a:r>
                        <a:rPr lang="en-US" sz="1200" b="0" i="0" dirty="0">
                          <a:solidFill>
                            <a:schemeClr val="bg1"/>
                          </a:solidFill>
                          <a:effectLst/>
                          <a:latin typeface="Calibri"/>
                        </a:rPr>
                        <a:t>Probable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lnSpc>
                          <a:spcPts val="1538"/>
                        </a:lnSpc>
                        <a:buNone/>
                      </a:pPr>
                      <a:r>
                        <a:rPr lang="en-US" sz="1200" b="0" i="0" dirty="0">
                          <a:solidFill>
                            <a:schemeClr val="bg1"/>
                          </a:solidFill>
                          <a:effectLst/>
                          <a:latin typeface="Calibri"/>
                        </a:rPr>
                        <a:t>Medium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lnSpc>
                          <a:spcPts val="1538"/>
                        </a:lnSpc>
                        <a:buNone/>
                      </a:pPr>
                      <a:r>
                        <a:rPr lang="en-US" sz="1200" b="0" i="0" dirty="0">
                          <a:solidFill>
                            <a:schemeClr val="bg1"/>
                          </a:solidFill>
                          <a:effectLst/>
                          <a:latin typeface="Calibri"/>
                        </a:rPr>
                        <a:t>P4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lnSpc>
                          <a:spcPts val="1538"/>
                        </a:lnSpc>
                        <a:buNone/>
                      </a:pPr>
                      <a:r>
                        <a:rPr lang="en-US" sz="1200" b="0" i="0" dirty="0">
                          <a:solidFill>
                            <a:schemeClr val="bg1"/>
                          </a:solidFill>
                          <a:effectLst/>
                          <a:latin typeface="Calibri"/>
                        </a:rPr>
                        <a:t>3 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extLst>
                  <a:ext uri="{0D108BD9-81ED-4DB2-BD59-A6C34878D82A}">
                    <a16:rowId xmlns:a16="http://schemas.microsoft.com/office/drawing/2014/main" val="2464238953"/>
                  </a:ext>
                </a:extLst>
              </a:tr>
              <a:tr h="375227">
                <a:tc>
                  <a:txBody>
                    <a:bodyPr/>
                    <a:lstStyle/>
                    <a:p>
                      <a:pPr algn="l" rtl="0" fontAlgn="base">
                        <a:lnSpc>
                          <a:spcPts val="1538"/>
                        </a:lnSpc>
                        <a:buNone/>
                      </a:pPr>
                      <a:r>
                        <a:rPr lang="en-US" sz="1200" b="1" i="0" dirty="0">
                          <a:solidFill>
                            <a:schemeClr val="tx1"/>
                          </a:solidFill>
                          <a:effectLst/>
                          <a:latin typeface="Calibri"/>
                        </a:rPr>
                        <a:t>STD-008-CPP</a:t>
                      </a:r>
                      <a:r>
                        <a:rPr lang="en-US" sz="1200" b="0" i="0" dirty="0">
                          <a:solidFill>
                            <a:schemeClr val="tx1"/>
                          </a:solidFill>
                          <a:effectLst/>
                          <a:latin typeface="Calibri"/>
                        </a:rPr>
                        <a:t> </a:t>
                      </a:r>
                      <a:endParaRPr lang="en-US" b="0" i="0">
                        <a:solidFill>
                          <a:schemeClr val="tx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A5A5A5"/>
                      </a:solidFill>
                      <a:prstDash val="solid"/>
                      <a:round/>
                      <a:headEnd type="none" w="med" len="med"/>
                      <a:tailEnd type="none" w="med" len="med"/>
                    </a:lnT>
                    <a:lnB w="9525" cap="flat" cmpd="sng" algn="ctr">
                      <a:solidFill>
                        <a:srgbClr val="C9C9C9"/>
                      </a:solidFill>
                      <a:prstDash val="solid"/>
                      <a:round/>
                      <a:headEnd type="none" w="med" len="med"/>
                      <a:tailEnd type="none" w="med" len="med"/>
                    </a:lnB>
                    <a:solidFill>
                      <a:srgbClr val="EDEDED"/>
                    </a:solidFill>
                  </a:tcPr>
                </a:tc>
                <a:tc>
                  <a:txBody>
                    <a:bodyPr/>
                    <a:lstStyle/>
                    <a:p>
                      <a:pPr algn="l" rtl="0" fontAlgn="base">
                        <a:lnSpc>
                          <a:spcPts val="1538"/>
                        </a:lnSpc>
                        <a:buNone/>
                      </a:pPr>
                      <a:r>
                        <a:rPr lang="en-US" sz="1200" b="0" i="0" dirty="0">
                          <a:solidFill>
                            <a:schemeClr val="bg1"/>
                          </a:solidFill>
                          <a:effectLst/>
                          <a:latin typeface="Calibri"/>
                        </a:rPr>
                        <a:t>Low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lnSpc>
                          <a:spcPts val="1538"/>
                        </a:lnSpc>
                        <a:buNone/>
                      </a:pPr>
                      <a:r>
                        <a:rPr lang="en-US" sz="1200" b="0" i="0" dirty="0">
                          <a:solidFill>
                            <a:schemeClr val="bg1"/>
                          </a:solidFill>
                          <a:effectLst/>
                          <a:latin typeface="Calibri"/>
                        </a:rPr>
                        <a:t>Likely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lnSpc>
                          <a:spcPts val="1538"/>
                        </a:lnSpc>
                        <a:buNone/>
                      </a:pPr>
                      <a:r>
                        <a:rPr lang="en-US" sz="1200" b="0" i="0" dirty="0">
                          <a:solidFill>
                            <a:schemeClr val="bg1"/>
                          </a:solidFill>
                          <a:effectLst/>
                          <a:latin typeface="Calibri"/>
                        </a:rPr>
                        <a:t>Medium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lnSpc>
                          <a:spcPts val="1538"/>
                        </a:lnSpc>
                        <a:buNone/>
                      </a:pPr>
                      <a:r>
                        <a:rPr lang="en-US" sz="1200" b="0" i="0" dirty="0">
                          <a:solidFill>
                            <a:schemeClr val="bg1"/>
                          </a:solidFill>
                          <a:effectLst/>
                          <a:latin typeface="Calibri"/>
                        </a:rPr>
                        <a:t>P6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lnSpc>
                          <a:spcPts val="1538"/>
                        </a:lnSpc>
                        <a:buNone/>
                      </a:pPr>
                      <a:r>
                        <a:rPr lang="en-US" sz="1200" b="0" i="0" dirty="0">
                          <a:solidFill>
                            <a:schemeClr val="bg1"/>
                          </a:solidFill>
                          <a:effectLst/>
                          <a:latin typeface="Calibri"/>
                        </a:rPr>
                        <a:t>2 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extLst>
                  <a:ext uri="{0D108BD9-81ED-4DB2-BD59-A6C34878D82A}">
                    <a16:rowId xmlns:a16="http://schemas.microsoft.com/office/drawing/2014/main" val="2834425397"/>
                  </a:ext>
                </a:extLst>
              </a:tr>
              <a:tr h="375227">
                <a:tc>
                  <a:txBody>
                    <a:bodyPr/>
                    <a:lstStyle/>
                    <a:p>
                      <a:pPr algn="l" rtl="0" fontAlgn="base">
                        <a:lnSpc>
                          <a:spcPts val="1538"/>
                        </a:lnSpc>
                        <a:buNone/>
                      </a:pPr>
                      <a:r>
                        <a:rPr lang="en-US" sz="1200" b="1" i="0" dirty="0">
                          <a:solidFill>
                            <a:schemeClr val="tx1"/>
                          </a:solidFill>
                          <a:effectLst/>
                          <a:latin typeface="Calibri"/>
                        </a:rPr>
                        <a:t>STD-009-CPP</a:t>
                      </a:r>
                      <a:r>
                        <a:rPr lang="en-US" sz="1200" b="0" i="0" dirty="0">
                          <a:solidFill>
                            <a:schemeClr val="tx1"/>
                          </a:solidFill>
                          <a:effectLst/>
                          <a:latin typeface="Calibri"/>
                        </a:rPr>
                        <a:t> </a:t>
                      </a:r>
                      <a:endParaRPr lang="en-US" b="0" i="0">
                        <a:solidFill>
                          <a:schemeClr val="tx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A5A5A5"/>
                      </a:solidFill>
                      <a:prstDash val="solid"/>
                      <a:round/>
                      <a:headEnd type="none" w="med" len="med"/>
                      <a:tailEnd type="none" w="med" len="med"/>
                    </a:lnB>
                    <a:solidFill>
                      <a:srgbClr val="EDEDED"/>
                    </a:solidFill>
                  </a:tcPr>
                </a:tc>
                <a:tc>
                  <a:txBody>
                    <a:bodyPr/>
                    <a:lstStyle/>
                    <a:p>
                      <a:pPr algn="l" rtl="0" fontAlgn="base">
                        <a:lnSpc>
                          <a:spcPts val="1538"/>
                        </a:lnSpc>
                        <a:buNone/>
                      </a:pPr>
                      <a:r>
                        <a:rPr lang="en-US" sz="1200" b="0" i="0" dirty="0">
                          <a:solidFill>
                            <a:schemeClr val="bg1"/>
                          </a:solidFill>
                          <a:effectLst/>
                          <a:latin typeface="Calibri"/>
                        </a:rPr>
                        <a:t>Low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lnSpc>
                          <a:spcPts val="1538"/>
                        </a:lnSpc>
                        <a:buNone/>
                      </a:pPr>
                      <a:r>
                        <a:rPr lang="en-US" sz="1200" b="0" i="0" dirty="0">
                          <a:solidFill>
                            <a:schemeClr val="bg1"/>
                          </a:solidFill>
                          <a:effectLst/>
                          <a:latin typeface="Calibri"/>
                        </a:rPr>
                        <a:t>Unlikely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lnSpc>
                          <a:spcPts val="1538"/>
                        </a:lnSpc>
                        <a:buNone/>
                      </a:pPr>
                      <a:r>
                        <a:rPr lang="en-US" sz="1200" b="0" i="0" dirty="0">
                          <a:solidFill>
                            <a:schemeClr val="bg1"/>
                          </a:solidFill>
                          <a:effectLst/>
                          <a:latin typeface="Calibri"/>
                        </a:rPr>
                        <a:t>Medium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lnSpc>
                          <a:spcPts val="1538"/>
                        </a:lnSpc>
                        <a:buNone/>
                      </a:pPr>
                      <a:r>
                        <a:rPr lang="en-US" sz="1200" b="0" i="0" dirty="0">
                          <a:solidFill>
                            <a:schemeClr val="bg1"/>
                          </a:solidFill>
                          <a:effectLst/>
                          <a:latin typeface="Calibri"/>
                        </a:rPr>
                        <a:t>P2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lnSpc>
                          <a:spcPts val="1538"/>
                        </a:lnSpc>
                        <a:buNone/>
                      </a:pPr>
                      <a:r>
                        <a:rPr lang="en-US" sz="1200" b="0" i="0" dirty="0">
                          <a:solidFill>
                            <a:schemeClr val="bg1"/>
                          </a:solidFill>
                          <a:effectLst/>
                          <a:latin typeface="Calibri"/>
                        </a:rPr>
                        <a:t>3 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extLst>
                  <a:ext uri="{0D108BD9-81ED-4DB2-BD59-A6C34878D82A}">
                    <a16:rowId xmlns:a16="http://schemas.microsoft.com/office/drawing/2014/main" val="3937458328"/>
                  </a:ext>
                </a:extLst>
              </a:tr>
              <a:tr h="375227">
                <a:tc>
                  <a:txBody>
                    <a:bodyPr/>
                    <a:lstStyle/>
                    <a:p>
                      <a:pPr algn="l" rtl="0" fontAlgn="base">
                        <a:lnSpc>
                          <a:spcPts val="1538"/>
                        </a:lnSpc>
                        <a:buNone/>
                      </a:pPr>
                      <a:r>
                        <a:rPr lang="en-US" sz="1200" b="1" i="0" dirty="0">
                          <a:solidFill>
                            <a:schemeClr val="tx1"/>
                          </a:solidFill>
                          <a:effectLst/>
                          <a:latin typeface="Calibri"/>
                        </a:rPr>
                        <a:t>STD-010-CPP</a:t>
                      </a:r>
                      <a:r>
                        <a:rPr lang="en-US" sz="1200" b="0" i="0" dirty="0">
                          <a:solidFill>
                            <a:schemeClr val="tx1"/>
                          </a:solidFill>
                          <a:effectLst/>
                          <a:latin typeface="Calibri"/>
                        </a:rPr>
                        <a:t> </a:t>
                      </a:r>
                      <a:endParaRPr lang="en-US" b="0" i="0">
                        <a:solidFill>
                          <a:schemeClr val="tx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A5A5A5"/>
                      </a:solidFill>
                      <a:prstDash val="solid"/>
                      <a:round/>
                      <a:headEnd type="none" w="med" len="med"/>
                      <a:tailEnd type="none" w="med" len="med"/>
                    </a:lnT>
                    <a:lnB w="9525" cap="flat" cmpd="sng" algn="ctr">
                      <a:solidFill>
                        <a:srgbClr val="A5A5A5"/>
                      </a:solidFill>
                      <a:prstDash val="solid"/>
                      <a:round/>
                      <a:headEnd type="none" w="med" len="med"/>
                      <a:tailEnd type="none" w="med" len="med"/>
                    </a:lnB>
                    <a:solidFill>
                      <a:srgbClr val="EDEDED"/>
                    </a:solidFill>
                  </a:tcPr>
                </a:tc>
                <a:tc>
                  <a:txBody>
                    <a:bodyPr/>
                    <a:lstStyle/>
                    <a:p>
                      <a:pPr algn="l" rtl="0" fontAlgn="base">
                        <a:lnSpc>
                          <a:spcPts val="1538"/>
                        </a:lnSpc>
                        <a:buNone/>
                      </a:pPr>
                      <a:r>
                        <a:rPr lang="en-US" sz="1200" b="0" i="0" dirty="0">
                          <a:solidFill>
                            <a:schemeClr val="bg1"/>
                          </a:solidFill>
                          <a:effectLst/>
                          <a:latin typeface="Calibri"/>
                        </a:rPr>
                        <a:t>Medium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lnSpc>
                          <a:spcPts val="1538"/>
                        </a:lnSpc>
                        <a:buNone/>
                      </a:pPr>
                      <a:r>
                        <a:rPr lang="en-US" sz="1200" b="0" i="0" dirty="0">
                          <a:solidFill>
                            <a:schemeClr val="bg1"/>
                          </a:solidFill>
                          <a:effectLst/>
                          <a:latin typeface="Calibri"/>
                        </a:rPr>
                        <a:t>Probable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lnSpc>
                          <a:spcPts val="1538"/>
                        </a:lnSpc>
                        <a:buNone/>
                      </a:pPr>
                      <a:r>
                        <a:rPr lang="en-US" sz="1200" b="0" i="0" dirty="0">
                          <a:solidFill>
                            <a:schemeClr val="bg1"/>
                          </a:solidFill>
                          <a:effectLst/>
                          <a:latin typeface="Calibri"/>
                        </a:rPr>
                        <a:t>High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lnSpc>
                          <a:spcPts val="1538"/>
                        </a:lnSpc>
                        <a:buNone/>
                      </a:pPr>
                      <a:r>
                        <a:rPr lang="en-US" sz="1200" b="0" i="0" dirty="0">
                          <a:solidFill>
                            <a:schemeClr val="bg1"/>
                          </a:solidFill>
                          <a:effectLst/>
                          <a:latin typeface="Calibri"/>
                        </a:rPr>
                        <a:t>P4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tc>
                  <a:txBody>
                    <a:bodyPr/>
                    <a:lstStyle/>
                    <a:p>
                      <a:pPr algn="l" rtl="0" fontAlgn="base">
                        <a:lnSpc>
                          <a:spcPts val="1538"/>
                        </a:lnSpc>
                        <a:buNone/>
                      </a:pPr>
                      <a:r>
                        <a:rPr lang="en-US" sz="1200" b="0" i="0" dirty="0">
                          <a:solidFill>
                            <a:schemeClr val="bg1"/>
                          </a:solidFill>
                          <a:effectLst/>
                          <a:latin typeface="Calibri"/>
                        </a:rPr>
                        <a:t>3 </a:t>
                      </a:r>
                      <a:endParaRPr lang="en-US" b="0" i="0" dirty="0">
                        <a:solidFill>
                          <a:schemeClr val="bg1"/>
                        </a:solidFill>
                        <a:effectLst/>
                        <a:latin typeface="Calibri"/>
                      </a:endParaRPr>
                    </a:p>
                  </a:txBody>
                  <a:tcPr marL="66675" marR="66675">
                    <a:lnL w="9525" cap="flat" cmpd="sng" algn="ctr">
                      <a:solidFill>
                        <a:srgbClr val="C9C9C9"/>
                      </a:solidFill>
                      <a:prstDash val="solid"/>
                      <a:round/>
                      <a:headEnd type="none" w="med" len="med"/>
                      <a:tailEnd type="none" w="med" len="med"/>
                    </a:lnL>
                    <a:lnR w="9525" cap="flat" cmpd="sng" algn="ctr">
                      <a:solidFill>
                        <a:srgbClr val="C9C9C9"/>
                      </a:solidFill>
                      <a:prstDash val="solid"/>
                      <a:round/>
                      <a:headEnd type="none" w="med" len="med"/>
                      <a:tailEnd type="none" w="med" len="med"/>
                    </a:lnR>
                    <a:lnT w="9525" cap="flat" cmpd="sng" algn="ctr">
                      <a:solidFill>
                        <a:srgbClr val="C9C9C9"/>
                      </a:solidFill>
                      <a:prstDash val="solid"/>
                      <a:round/>
                      <a:headEnd type="none" w="med" len="med"/>
                      <a:tailEnd type="none" w="med" len="med"/>
                    </a:lnT>
                    <a:lnB w="9525" cap="flat" cmpd="sng" algn="ctr">
                      <a:solidFill>
                        <a:srgbClr val="C9C9C9"/>
                      </a:solidFill>
                      <a:prstDash val="solid"/>
                      <a:round/>
                      <a:headEnd type="none" w="med" len="med"/>
                      <a:tailEnd type="none" w="med" len="med"/>
                    </a:lnB>
                    <a:noFill/>
                  </a:tcPr>
                </a:tc>
                <a:extLst>
                  <a:ext uri="{0D108BD9-81ED-4DB2-BD59-A6C34878D82A}">
                    <a16:rowId xmlns:a16="http://schemas.microsoft.com/office/drawing/2014/main" val="2250230987"/>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lnSpc>
                <a:spcPct val="150000"/>
              </a:lnSpc>
              <a:spcBef>
                <a:spcPts val="0"/>
              </a:spcBef>
              <a:buSzPts val="2000"/>
            </a:pPr>
            <a:r>
              <a:rPr lang="en-US" b="1" dirty="0"/>
              <a:t>ENCRYPTION AT REST – Protection of data that is in storage</a:t>
            </a:r>
            <a:endParaRPr lang="en-US"/>
          </a:p>
          <a:p>
            <a:pPr marL="685800" lvl="1" indent="-228600">
              <a:lnSpc>
                <a:spcPct val="150000"/>
              </a:lnSpc>
              <a:spcBef>
                <a:spcPts val="0"/>
              </a:spcBef>
              <a:buSzPts val="2000"/>
              <a:buFont typeface="Courier New"/>
              <a:buChar char="o"/>
            </a:pPr>
            <a:r>
              <a:rPr lang="en-US" sz="2200" dirty="0"/>
              <a:t>Physical hard drives, cloud storage, individual phones, etc. </a:t>
            </a:r>
          </a:p>
          <a:p>
            <a:pPr marL="228600" indent="-228600">
              <a:lnSpc>
                <a:spcPct val="150000"/>
              </a:lnSpc>
              <a:spcBef>
                <a:spcPts val="0"/>
              </a:spcBef>
              <a:buSzPts val="2000"/>
            </a:pPr>
            <a:r>
              <a:rPr lang="en-US" b="1" dirty="0"/>
              <a:t>ENCRYPTION IN FLIGHT – Protection of data that is in motion</a:t>
            </a:r>
          </a:p>
          <a:p>
            <a:pPr marL="685800" lvl="1" indent="-228600">
              <a:lnSpc>
                <a:spcPct val="150000"/>
              </a:lnSpc>
              <a:spcBef>
                <a:spcPts val="0"/>
              </a:spcBef>
              <a:buSzPts val="2000"/>
              <a:buFont typeface="Courier New"/>
              <a:buChar char="o"/>
            </a:pPr>
            <a:r>
              <a:rPr lang="en-US" sz="2200" dirty="0"/>
              <a:t>Data traveling between a network</a:t>
            </a:r>
          </a:p>
          <a:p>
            <a:pPr marL="228600" indent="-228600">
              <a:lnSpc>
                <a:spcPct val="150000"/>
              </a:lnSpc>
              <a:spcBef>
                <a:spcPts val="0"/>
              </a:spcBef>
              <a:buSzPts val="2000"/>
            </a:pPr>
            <a:r>
              <a:rPr lang="en-US" b="1" dirty="0"/>
              <a:t>ENCRYPTION IN USE – Protection of data that is being accessed</a:t>
            </a:r>
          </a:p>
          <a:p>
            <a:pPr marL="685800" lvl="1" indent="-228600">
              <a:lnSpc>
                <a:spcPct val="150000"/>
              </a:lnSpc>
              <a:spcBef>
                <a:spcPts val="0"/>
              </a:spcBef>
              <a:buSzPts val="2000"/>
              <a:buFont typeface="Courier New"/>
              <a:buChar char="o"/>
            </a:pPr>
            <a:r>
              <a:rPr lang="en-US" sz="2200" dirty="0"/>
              <a:t>Prevention of unauthorized access during the use of data</a:t>
            </a:r>
          </a:p>
          <a:p>
            <a:pPr marL="228600" indent="-88900">
              <a:buSzPts val="2200"/>
              <a:buNone/>
            </a:pPr>
            <a:endParaRPr lang="en-US"/>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a:buSzPts val="2400"/>
            </a:pPr>
            <a:r>
              <a:rPr lang="en-US" sz="2400" b="1" dirty="0"/>
              <a:t>Authentication</a:t>
            </a:r>
            <a:endParaRPr lang="en-US" sz="2400" dirty="0"/>
          </a:p>
          <a:p>
            <a:pPr lvl="1" indent="-228600">
              <a:buSzPts val="2400"/>
              <a:buFont typeface="Courier New"/>
              <a:buChar char="o"/>
            </a:pPr>
            <a:r>
              <a:rPr lang="en-US" sz="2200" dirty="0"/>
              <a:t>Verifying the identity of users or systems to ensure they are who they claim to be.</a:t>
            </a:r>
          </a:p>
          <a:p>
            <a:pPr>
              <a:buSzPts val="2400"/>
            </a:pPr>
            <a:r>
              <a:rPr lang="en-US" sz="2400" b="1" dirty="0"/>
              <a:t>Authorization</a:t>
            </a:r>
            <a:endParaRPr lang="en-US" dirty="0"/>
          </a:p>
          <a:p>
            <a:pPr lvl="1" indent="-228600">
              <a:buSzPts val="2400"/>
              <a:buFont typeface="Courier New"/>
              <a:buChar char="o"/>
            </a:pPr>
            <a:r>
              <a:rPr lang="en-US" sz="2200" dirty="0"/>
              <a:t>Determining what actions or resources a user or system is allowed to access after authentication.</a:t>
            </a:r>
            <a:endParaRPr lang="en-US"/>
          </a:p>
          <a:p>
            <a:pPr>
              <a:buSzPts val="2400"/>
            </a:pPr>
            <a:r>
              <a:rPr lang="en-US" sz="2400" b="1" dirty="0"/>
              <a:t>Accounting (or Auditing)</a:t>
            </a:r>
            <a:endParaRPr lang="en-US" dirty="0"/>
          </a:p>
          <a:p>
            <a:pPr lvl="1" indent="-228600">
              <a:buSzPts val="2400"/>
              <a:buFont typeface="Courier New"/>
              <a:buChar char="o"/>
            </a:pPr>
            <a:r>
              <a:rPr lang="en-US" sz="2200" dirty="0"/>
              <a:t>Tracking and recording user activities for security monitoring, compliance, and auditing purposes.</a:t>
            </a:r>
            <a:endParaRPr lang="en-US"/>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indent="0">
              <a:buNone/>
            </a:pPr>
            <a:r>
              <a:rPr lang="en-US" dirty="0"/>
              <a:t>Unit testing involves testing individual components or functions of a software application to ensure they work as intended in isolation.</a:t>
            </a:r>
          </a:p>
          <a:p>
            <a:pPr marL="0" indent="0">
              <a:buNone/>
            </a:pPr>
            <a:endParaRPr lang="en-US" dirty="0"/>
          </a:p>
          <a:p>
            <a:pPr marL="0" indent="0">
              <a:buNone/>
            </a:pPr>
            <a:r>
              <a:rPr lang="en-US" dirty="0"/>
              <a:t>All testing was completed using Google Test or </a:t>
            </a:r>
            <a:r>
              <a:rPr lang="en-US" dirty="0" err="1"/>
              <a:t>gtest</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7777EDD6-8CEC-D63F-8664-2CD34529147A}"/>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A37ABD5F-19F9-9F20-5677-B5888AB1CBD9}"/>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err="1"/>
              <a:t>ClearErasesCollection</a:t>
            </a:r>
            <a:endParaRPr lang="en-US"/>
          </a:p>
        </p:txBody>
      </p:sp>
      <p:sp>
        <p:nvSpPr>
          <p:cNvPr id="196" name="Google Shape;196;g9504e29505_0_0">
            <a:extLst>
              <a:ext uri="{FF2B5EF4-FFF2-40B4-BE49-F238E27FC236}">
                <a16:creationId xmlns:a16="http://schemas.microsoft.com/office/drawing/2014/main" id="{ABD50560-C89E-1E55-0E82-4F14BDAF4C60}"/>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indent="0">
              <a:buNone/>
            </a:pPr>
            <a:r>
              <a:rPr lang="en-US" dirty="0"/>
              <a:t>Test that clear erases the collection:</a:t>
            </a:r>
          </a:p>
          <a:p>
            <a:pPr marL="0" indent="0">
              <a:buNone/>
            </a:pPr>
            <a:endParaRPr lang="en-US" dirty="0"/>
          </a:p>
        </p:txBody>
      </p:sp>
      <p:pic>
        <p:nvPicPr>
          <p:cNvPr id="197" name="Google Shape;197;g9504e29505_0_0" descr="Green Pace logo">
            <a:extLst>
              <a:ext uri="{FF2B5EF4-FFF2-40B4-BE49-F238E27FC236}">
                <a16:creationId xmlns:a16="http://schemas.microsoft.com/office/drawing/2014/main" id="{666913F6-9F4F-6089-2B9B-84747C17ACD9}"/>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descr="A screen shot of a computer code&#10;&#10;AI-generated content may be incorrect.">
            <a:extLst>
              <a:ext uri="{FF2B5EF4-FFF2-40B4-BE49-F238E27FC236}">
                <a16:creationId xmlns:a16="http://schemas.microsoft.com/office/drawing/2014/main" id="{C6DEE548-0217-7F63-15C4-D54EADC49413}"/>
              </a:ext>
            </a:extLst>
          </p:cNvPr>
          <p:cNvPicPr>
            <a:picLocks noChangeAspect="1"/>
          </p:cNvPicPr>
          <p:nvPr/>
        </p:nvPicPr>
        <p:blipFill>
          <a:blip r:embed="rId5"/>
          <a:stretch>
            <a:fillRect/>
          </a:stretch>
        </p:blipFill>
        <p:spPr>
          <a:xfrm>
            <a:off x="852488" y="2973842"/>
            <a:ext cx="4391025" cy="1628775"/>
          </a:xfrm>
          <a:prstGeom prst="rect">
            <a:avLst/>
          </a:prstGeom>
        </p:spPr>
      </p:pic>
      <p:pic>
        <p:nvPicPr>
          <p:cNvPr id="3" name="Picture 2">
            <a:extLst>
              <a:ext uri="{FF2B5EF4-FFF2-40B4-BE49-F238E27FC236}">
                <a16:creationId xmlns:a16="http://schemas.microsoft.com/office/drawing/2014/main" id="{10A46431-8BC1-E09D-6ADD-E915E2A63264}"/>
              </a:ext>
            </a:extLst>
          </p:cNvPr>
          <p:cNvPicPr>
            <a:picLocks noChangeAspect="1"/>
          </p:cNvPicPr>
          <p:nvPr/>
        </p:nvPicPr>
        <p:blipFill>
          <a:blip r:embed="rId6"/>
          <a:stretch>
            <a:fillRect/>
          </a:stretch>
        </p:blipFill>
        <p:spPr>
          <a:xfrm>
            <a:off x="5521099" y="3432402"/>
            <a:ext cx="5787117" cy="493939"/>
          </a:xfrm>
          <a:prstGeom prst="rect">
            <a:avLst/>
          </a:prstGeom>
        </p:spPr>
      </p:pic>
    </p:spTree>
    <p:custDataLst>
      <p:tags r:id="rId1"/>
    </p:custDataLst>
    <p:extLst>
      <p:ext uri="{BB962C8B-B14F-4D97-AF65-F5344CB8AC3E}">
        <p14:creationId xmlns:p14="http://schemas.microsoft.com/office/powerpoint/2010/main" val="29222879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TotalTime>
  <Words>352</Words>
  <Application>Microsoft Office PowerPoint</Application>
  <PresentationFormat>Widescreen</PresentationFormat>
  <Paragraphs>39</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ClearErasesCollection</vt:lpstr>
      <vt:lpstr>ThrowsOutOfRangeOnAtAccess</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Ankita Koli</cp:lastModifiedBy>
  <cp:revision>328</cp:revision>
  <dcterms:created xsi:type="dcterms:W3CDTF">2020-08-19T17:59:24Z</dcterms:created>
  <dcterms:modified xsi:type="dcterms:W3CDTF">2025-06-22T20:52:43Z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