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7"/>
  </p:notesMasterIdLst>
  <p:handoutMasterIdLst>
    <p:handoutMasterId r:id="rId18"/>
  </p:handoutMasterIdLst>
  <p:sldIdLst>
    <p:sldId id="281" r:id="rId3"/>
    <p:sldId id="287" r:id="rId4"/>
    <p:sldId id="300" r:id="rId5"/>
    <p:sldId id="299" r:id="rId6"/>
    <p:sldId id="290" r:id="rId7"/>
    <p:sldId id="297" r:id="rId8"/>
    <p:sldId id="291" r:id="rId9"/>
    <p:sldId id="301" r:id="rId10"/>
    <p:sldId id="304" r:id="rId11"/>
    <p:sldId id="305" r:id="rId12"/>
    <p:sldId id="306" r:id="rId13"/>
    <p:sldId id="302" r:id="rId14"/>
    <p:sldId id="303" r:id="rId15"/>
    <p:sldId id="288" r:id="rId16"/>
  </p:sldIdLst>
  <p:sldSz cx="9144000" cy="6858000" type="screen4x3"/>
  <p:notesSz cx="6954838" cy="9240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009A46"/>
    <a:srgbClr val="1F497D"/>
    <a:srgbClr val="FFC30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9" autoAdjust="0"/>
    <p:restoredTop sz="86449" autoAdjust="0"/>
  </p:normalViewPr>
  <p:slideViewPr>
    <p:cSldViewPr snapToGrid="0" snapToObjects="1">
      <p:cViewPr varScale="1">
        <p:scale>
          <a:sx n="74" d="100"/>
          <a:sy n="74" d="100"/>
        </p:scale>
        <p:origin x="355" y="67"/>
      </p:cViewPr>
      <p:guideLst>
        <p:guide orient="horz" pos="2160"/>
        <p:guide pos="2880"/>
      </p:guideLst>
    </p:cSldViewPr>
  </p:slideViewPr>
  <p:outlineViewPr>
    <p:cViewPr>
      <p:scale>
        <a:sx n="33" d="100"/>
        <a:sy n="33" d="100"/>
      </p:scale>
      <p:origin x="0" y="-1589"/>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C60E95-437A-135B-F1D0-334ACF014E3E}"/>
              </a:ext>
            </a:extLst>
          </p:cNvPr>
          <p:cNvSpPr>
            <a:spLocks noGrp="1"/>
          </p:cNvSpPr>
          <p:nvPr>
            <p:ph type="hdr" sz="quarter"/>
          </p:nvPr>
        </p:nvSpPr>
        <p:spPr>
          <a:xfrm>
            <a:off x="0" y="0"/>
            <a:ext cx="3013075" cy="463550"/>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FAEDB77-98F2-86CE-D0A8-BC455F3392AF}"/>
              </a:ext>
            </a:extLst>
          </p:cNvPr>
          <p:cNvSpPr>
            <a:spLocks noGrp="1"/>
          </p:cNvSpPr>
          <p:nvPr>
            <p:ph type="dt" sz="quarter" idx="1"/>
          </p:nvPr>
        </p:nvSpPr>
        <p:spPr>
          <a:xfrm>
            <a:off x="3940175" y="0"/>
            <a:ext cx="3013075" cy="463550"/>
          </a:xfrm>
          <a:prstGeom prst="rect">
            <a:avLst/>
          </a:prstGeom>
        </p:spPr>
        <p:txBody>
          <a:bodyPr vert="horz" lIns="91440" tIns="45720" rIns="91440" bIns="45720" rtlCol="0"/>
          <a:lstStyle>
            <a:lvl1pPr algn="r">
              <a:defRPr sz="1200"/>
            </a:lvl1pPr>
          </a:lstStyle>
          <a:p>
            <a:fld id="{F89A7D1A-9B04-4E4B-80CD-E25D6427ED2F}" type="datetimeFigureOut">
              <a:rPr lang="en-CA" smtClean="0"/>
              <a:t>2023-11-23</a:t>
            </a:fld>
            <a:endParaRPr lang="en-CA"/>
          </a:p>
        </p:txBody>
      </p:sp>
      <p:sp>
        <p:nvSpPr>
          <p:cNvPr id="4" name="Footer Placeholder 3">
            <a:extLst>
              <a:ext uri="{FF2B5EF4-FFF2-40B4-BE49-F238E27FC236}">
                <a16:creationId xmlns:a16="http://schemas.microsoft.com/office/drawing/2014/main" id="{3015282B-42FE-BB5D-727F-87370967CB3C}"/>
              </a:ext>
            </a:extLst>
          </p:cNvPr>
          <p:cNvSpPr>
            <a:spLocks noGrp="1"/>
          </p:cNvSpPr>
          <p:nvPr>
            <p:ph type="ftr" sz="quarter" idx="2"/>
          </p:nvPr>
        </p:nvSpPr>
        <p:spPr>
          <a:xfrm>
            <a:off x="0" y="8777288"/>
            <a:ext cx="3013075" cy="46355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BAECC9F0-3409-49B8-4975-EBB7145F843C}"/>
              </a:ext>
            </a:extLst>
          </p:cNvPr>
          <p:cNvSpPr>
            <a:spLocks noGrp="1"/>
          </p:cNvSpPr>
          <p:nvPr>
            <p:ph type="sldNum" sz="quarter" idx="3"/>
          </p:nvPr>
        </p:nvSpPr>
        <p:spPr>
          <a:xfrm>
            <a:off x="3940175" y="8777288"/>
            <a:ext cx="3013075" cy="463550"/>
          </a:xfrm>
          <a:prstGeom prst="rect">
            <a:avLst/>
          </a:prstGeom>
        </p:spPr>
        <p:txBody>
          <a:bodyPr vert="horz" lIns="91440" tIns="45720" rIns="91440" bIns="45720" rtlCol="0" anchor="b"/>
          <a:lstStyle>
            <a:lvl1pPr algn="r">
              <a:defRPr sz="1200"/>
            </a:lvl1pPr>
          </a:lstStyle>
          <a:p>
            <a:fld id="{A195FE41-442F-4421-9D91-B31D25EAF74C}" type="slidenum">
              <a:rPr lang="en-CA" smtClean="0"/>
              <a:t>‹#›</a:t>
            </a:fld>
            <a:endParaRPr lang="en-CA"/>
          </a:p>
        </p:txBody>
      </p:sp>
    </p:spTree>
    <p:extLst>
      <p:ext uri="{BB962C8B-B14F-4D97-AF65-F5344CB8AC3E}">
        <p14:creationId xmlns:p14="http://schemas.microsoft.com/office/powerpoint/2010/main" val="2393147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73A39A94-93D0-214C-8B85-C4D476E54E3F}" type="datetimeFigureOut">
              <a:rPr lang="en-US" smtClean="0"/>
              <a:pPr/>
              <a:t>11/23/2023</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B7F2400F-8EA7-F543-9BC9-7334335ED90B}" type="slidenum">
              <a:rPr lang="en-US" smtClean="0"/>
              <a:pPr/>
              <a:t>‹#›</a:t>
            </a:fld>
            <a:endParaRPr lang="en-US" dirty="0"/>
          </a:p>
        </p:txBody>
      </p:sp>
    </p:spTree>
    <p:extLst>
      <p:ext uri="{BB962C8B-B14F-4D97-AF65-F5344CB8AC3E}">
        <p14:creationId xmlns:p14="http://schemas.microsoft.com/office/powerpoint/2010/main" val="28413985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By using data sources such as surveillance cameras, sensors, mobile devices, and historical data, predictive models can estimate crowd density to aid in decision-making and resource allocation.</a:t>
            </a:r>
            <a:endParaRPr lang="en-US" b="0" i="0" dirty="0">
              <a:solidFill>
                <a:srgbClr val="374151"/>
              </a:solidFill>
              <a:effectLst/>
              <a:latin typeface="Söhne"/>
            </a:endParaRPr>
          </a:p>
          <a:p>
            <a:endParaRPr lang="en-CA" dirty="0"/>
          </a:p>
        </p:txBody>
      </p:sp>
      <p:sp>
        <p:nvSpPr>
          <p:cNvPr id="4" name="Slide Number Placeholder 3"/>
          <p:cNvSpPr>
            <a:spLocks noGrp="1"/>
          </p:cNvSpPr>
          <p:nvPr>
            <p:ph type="sldNum" sz="quarter" idx="5"/>
          </p:nvPr>
        </p:nvSpPr>
        <p:spPr/>
        <p:txBody>
          <a:bodyPr/>
          <a:lstStyle/>
          <a:p>
            <a:fld id="{B7F2400F-8EA7-F543-9BC9-7334335ED90B}" type="slidenum">
              <a:rPr lang="en-US" smtClean="0"/>
              <a:pPr/>
              <a:t>4</a:t>
            </a:fld>
            <a:endParaRPr lang="en-US" dirty="0"/>
          </a:p>
        </p:txBody>
      </p:sp>
    </p:spTree>
    <p:extLst>
      <p:ext uri="{BB962C8B-B14F-4D97-AF65-F5344CB8AC3E}">
        <p14:creationId xmlns:p14="http://schemas.microsoft.com/office/powerpoint/2010/main" val="241251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7F2400F-8EA7-F543-9BC9-7334335ED90B}" type="slidenum">
              <a:rPr lang="en-US" smtClean="0"/>
              <a:pPr/>
              <a:t>5</a:t>
            </a:fld>
            <a:endParaRPr lang="en-US" dirty="0"/>
          </a:p>
        </p:txBody>
      </p:sp>
    </p:spTree>
    <p:extLst>
      <p:ext uri="{BB962C8B-B14F-4D97-AF65-F5344CB8AC3E}">
        <p14:creationId xmlns:p14="http://schemas.microsoft.com/office/powerpoint/2010/main" val="321038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fact that we have all data sources might increase some hardware to improve zoning only, so that easily we can develop and deploy the prediction model and adjust the control system based on that</a:t>
            </a:r>
            <a:endParaRPr lang="en-CA" dirty="0"/>
          </a:p>
        </p:txBody>
      </p:sp>
      <p:sp>
        <p:nvSpPr>
          <p:cNvPr id="4" name="Slide Number Placeholder 3"/>
          <p:cNvSpPr>
            <a:spLocks noGrp="1"/>
          </p:cNvSpPr>
          <p:nvPr>
            <p:ph type="sldNum" sz="quarter" idx="5"/>
          </p:nvPr>
        </p:nvSpPr>
        <p:spPr/>
        <p:txBody>
          <a:bodyPr/>
          <a:lstStyle/>
          <a:p>
            <a:fld id="{B7F2400F-8EA7-F543-9BC9-7334335ED90B}" type="slidenum">
              <a:rPr lang="en-US" smtClean="0"/>
              <a:pPr/>
              <a:t>7</a:t>
            </a:fld>
            <a:endParaRPr lang="en-US" dirty="0"/>
          </a:p>
        </p:txBody>
      </p:sp>
    </p:spTree>
    <p:extLst>
      <p:ext uri="{BB962C8B-B14F-4D97-AF65-F5344CB8AC3E}">
        <p14:creationId xmlns:p14="http://schemas.microsoft.com/office/powerpoint/2010/main" val="3031786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7F2400F-8EA7-F543-9BC9-7334335ED90B}" type="slidenum">
              <a:rPr lang="en-US" smtClean="0"/>
              <a:pPr/>
              <a:t>12</a:t>
            </a:fld>
            <a:endParaRPr lang="en-US" dirty="0"/>
          </a:p>
        </p:txBody>
      </p:sp>
    </p:spTree>
    <p:extLst>
      <p:ext uri="{BB962C8B-B14F-4D97-AF65-F5344CB8AC3E}">
        <p14:creationId xmlns:p14="http://schemas.microsoft.com/office/powerpoint/2010/main" val="270088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34FBBA-059D-49A0-B727-061E2328CE63}" type="datetime1">
              <a:rPr lang="en-US" smtClean="0"/>
              <a:t>11/23/2023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823AA3E-FC7A-B443-878C-622E06069C7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a:prstGeom prst="rect">
            <a:avLst/>
          </a:prstGeom>
        </p:spPr>
        <p:txBody>
          <a:bodyPr/>
          <a:lstStyle/>
          <a:p>
            <a:r>
              <a:rPr lang="en-CA"/>
              <a:t>Click to edit Master title style</a:t>
            </a:r>
            <a:endParaRPr lang="en-US"/>
          </a:p>
        </p:txBody>
      </p:sp>
      <p:sp>
        <p:nvSpPr>
          <p:cNvPr id="3" name="Content Placeholder 2"/>
          <p:cNvSpPr>
            <a:spLocks noGrp="1"/>
          </p:cNvSpPr>
          <p:nvPr>
            <p:ph idx="1"/>
          </p:nvPr>
        </p:nvSpPr>
        <p:spPr>
          <a:xfrm>
            <a:off x="457200" y="2195512"/>
            <a:ext cx="8229600" cy="3726551"/>
          </a:xfrm>
          <a:prstGeom prst="rect">
            <a:avLst/>
          </a:prstGeom>
        </p:spPr>
        <p:txBody>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FF73FB7-02F8-415F-BCC5-B87973C61F27}" type="datetime1">
              <a:rPr lang="en-US" smtClean="0"/>
              <a:t>11/23/2023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823AA3E-FC7A-B443-878C-622E06069C7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6A89A98-B572-47A4-BF98-40486C4F5128}" type="datetime1">
              <a:rPr lang="en-US" smtClean="0"/>
              <a:t>11/23/2023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823AA3E-FC7A-B443-878C-622E06069C7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0599"/>
            <a:ext cx="8229600" cy="1143000"/>
          </a:xfrm>
          <a:prstGeom prst="rect">
            <a:avLst/>
          </a:prstGeom>
        </p:spPr>
        <p:txBody>
          <a:bodyPr/>
          <a:lstStyle>
            <a:lvl1pPr>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405062"/>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405062"/>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E605950-28E4-43AE-8A0E-4F4275D1FC9B}" type="datetime1">
              <a:rPr lang="en-US" smtClean="0"/>
              <a:t>11/23/2023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823AA3E-FC7A-B443-878C-622E06069C7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CA"/>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E45BC0F-93C5-440E-9F80-5CAD0D510B9E}" type="datetime1">
              <a:rPr lang="en-US" smtClean="0"/>
              <a:t>11/23/2023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823AA3E-FC7A-B443-878C-622E06069C7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13027EC-E002-4460-81FA-180AEE575631}" type="datetime1">
              <a:rPr lang="en-US" smtClean="0"/>
              <a:t>11/23/2023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823AA3E-FC7A-B443-878C-622E06069C7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atin typeface="Arial"/>
                <a:cs typeface="Aria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atin typeface="Arial"/>
                <a:cs typeface="Arial"/>
              </a:defRPr>
            </a:lvl1pPr>
            <a:lvl2pPr>
              <a:defRPr sz="2800">
                <a:latin typeface="Arial"/>
                <a:cs typeface="Arial"/>
              </a:defRPr>
            </a:lvl2pPr>
            <a:lvl3pPr>
              <a:defRPr sz="2400">
                <a:latin typeface="Arial"/>
                <a:cs typeface="Arial"/>
              </a:defRPr>
            </a:lvl3pPr>
            <a:lvl4pPr>
              <a:defRPr sz="2000">
                <a:latin typeface="Arial"/>
                <a:cs typeface="Arial"/>
              </a:defRPr>
            </a:lvl4pPr>
            <a:lvl5pPr>
              <a:defRPr sz="2000">
                <a:latin typeface="Arial"/>
                <a:cs typeface="Arial"/>
              </a:defRPr>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99AE2CB-4B75-409D-B48A-9C12721A93D5}" type="datetime1">
              <a:rPr lang="en-US" smtClean="0"/>
              <a:t>11/23/2023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823AA3E-FC7A-B443-878C-622E06069C7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65437"/>
            <a:ext cx="7772400" cy="1470025"/>
          </a:xfrm>
          <a:prstGeom prst="rect">
            <a:avLst/>
          </a:prstGeom>
        </p:spPr>
        <p:txBody>
          <a:bodyPr/>
          <a:lstStyle>
            <a:lvl1pPr>
              <a:defRPr>
                <a:latin typeface="Arial"/>
                <a:cs typeface="Arial"/>
              </a:defRPr>
            </a:lvl1pPr>
          </a:lstStyle>
          <a:p>
            <a:r>
              <a:rPr lang="en-CA"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342DE30-E009-4F3D-9DBD-3266A23F9DFB}" type="datetime1">
              <a:rPr lang="en-US" smtClean="0"/>
              <a:t>11/23/2023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CF4D85C-B2FD-B444-B3C2-E832BD9755F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200" b="1" cap="all">
                <a:latin typeface="Arial"/>
                <a:cs typeface="Arial"/>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6341D0-013C-4691-A39C-CFDE71C247F2}" type="datetime1">
              <a:rPr lang="en-US" smtClean="0"/>
              <a:t>11/23/2023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CF4D85C-B2FD-B444-B3C2-E832BD9755F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Lakehead_ID_CMYK.eps"/>
          <p:cNvPicPr>
            <a:picLocks noChangeAspect="1"/>
          </p:cNvPicPr>
          <p:nvPr/>
        </p:nvPicPr>
        <p:blipFill>
          <a:blip r:embed="rId9"/>
          <a:stretch>
            <a:fillRect/>
          </a:stretch>
        </p:blipFill>
        <p:spPr>
          <a:xfrm>
            <a:off x="304800" y="334434"/>
            <a:ext cx="1847850" cy="393652"/>
          </a:xfrm>
          <a:prstGeom prst="rect">
            <a:avLst/>
          </a:prstGeom>
        </p:spPr>
      </p:pic>
      <p:pic>
        <p:nvPicPr>
          <p:cNvPr id="9" name="Picture 8"/>
          <p:cNvPicPr>
            <a:picLocks noChangeAspect="1"/>
          </p:cNvPicPr>
          <p:nvPr userDrawn="1"/>
        </p:nvPicPr>
        <p:blipFill>
          <a:blip r:embed="rId10"/>
          <a:stretch>
            <a:fillRect/>
          </a:stretch>
        </p:blipFill>
        <p:spPr>
          <a:xfrm>
            <a:off x="148300" y="6376426"/>
            <a:ext cx="8856000" cy="3588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C30F"/>
        </a:solidFill>
        <a:effectLst/>
      </p:bgPr>
    </p:bg>
    <p:spTree>
      <p:nvGrpSpPr>
        <p:cNvPr id="1" name=""/>
        <p:cNvGrpSpPr/>
        <p:nvPr/>
      </p:nvGrpSpPr>
      <p:grpSpPr>
        <a:xfrm>
          <a:off x="0" y="0"/>
          <a:ext cx="0" cy="0"/>
          <a:chOff x="0" y="0"/>
          <a:chExt cx="0" cy="0"/>
        </a:xfrm>
      </p:grpSpPr>
      <p:pic>
        <p:nvPicPr>
          <p:cNvPr id="2" name="Picture 1" descr="Screen Shot 2013-08-16 at 10.51.14 AM.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34702"/>
            <a:ext cx="9144000" cy="2957923"/>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5"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jfif"/><Relationship Id="rId5" Type="http://schemas.openxmlformats.org/officeDocument/2006/relationships/image" Target="../media/image4.jpeg"/><Relationship Id="rId4" Type="http://schemas.openxmlformats.org/officeDocument/2006/relationships/image" Target="../media/image10.jfi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4DD47-52CB-4764-0D1C-1BC27253054B}"/>
              </a:ext>
            </a:extLst>
          </p:cNvPr>
          <p:cNvSpPr txBox="1"/>
          <p:nvPr/>
        </p:nvSpPr>
        <p:spPr>
          <a:xfrm flipH="1">
            <a:off x="544945" y="1041011"/>
            <a:ext cx="7629235" cy="3486339"/>
          </a:xfrm>
          <a:prstGeom prst="rect">
            <a:avLst/>
          </a:prstGeom>
          <a:noFill/>
        </p:spPr>
        <p:txBody>
          <a:bodyPr wrap="square" rtlCol="0">
            <a:spAutoFit/>
          </a:bodyPr>
          <a:lstStyle/>
          <a:p>
            <a:pPr algn="ctr">
              <a:lnSpc>
                <a:spcPct val="150000"/>
              </a:lnSpc>
            </a:pPr>
            <a:r>
              <a:rPr lang="en-US" sz="4000" b="0" i="0" dirty="0">
                <a:solidFill>
                  <a:srgbClr val="0070C0"/>
                </a:solidFill>
                <a:effectLst/>
                <a:latin typeface="Söhne"/>
              </a:rPr>
              <a:t>Revolutionizing Fashion:</a:t>
            </a:r>
          </a:p>
          <a:p>
            <a:pPr algn="ctr">
              <a:lnSpc>
                <a:spcPct val="150000"/>
              </a:lnSpc>
            </a:pPr>
            <a:r>
              <a:rPr lang="en-US" sz="4000" b="0" i="0" dirty="0">
                <a:solidFill>
                  <a:srgbClr val="0F0F0F"/>
                </a:solidFill>
                <a:effectLst/>
                <a:latin typeface="Söhne"/>
              </a:rPr>
              <a:t> </a:t>
            </a:r>
            <a:r>
              <a:rPr lang="en-CA" sz="4000" b="1" dirty="0">
                <a:solidFill>
                  <a:srgbClr val="009A46"/>
                </a:solidFill>
                <a:latin typeface="Arial"/>
                <a:cs typeface="Arial"/>
              </a:rPr>
              <a:t>Green _____</a:t>
            </a:r>
            <a:r>
              <a:rPr lang="en-US" sz="4000" b="0" i="0" dirty="0">
                <a:solidFill>
                  <a:srgbClr val="0F0F0F"/>
                </a:solidFill>
                <a:effectLst/>
                <a:latin typeface="Söhne"/>
              </a:rPr>
              <a:t> </a:t>
            </a:r>
          </a:p>
          <a:p>
            <a:pPr algn="ctr">
              <a:lnSpc>
                <a:spcPct val="150000"/>
              </a:lnSpc>
            </a:pPr>
            <a:r>
              <a:rPr lang="en-US" sz="4000" b="0" i="0" dirty="0">
                <a:solidFill>
                  <a:srgbClr val="0070C0"/>
                </a:solidFill>
                <a:effectLst/>
                <a:latin typeface="Söhne"/>
              </a:rPr>
              <a:t>for Sustainable Clothing Exchange</a:t>
            </a:r>
            <a:endParaRPr lang="en-CA" sz="4000" b="1" dirty="0">
              <a:solidFill>
                <a:srgbClr val="0070C0"/>
              </a:solidFill>
              <a:latin typeface="Arial"/>
              <a:cs typeface="Arial"/>
            </a:endParaRPr>
          </a:p>
          <a:p>
            <a:pPr algn="ctr">
              <a:lnSpc>
                <a:spcPct val="200000"/>
              </a:lnSpc>
            </a:pPr>
            <a:r>
              <a:rPr lang="en-CA" sz="2400" b="1" dirty="0">
                <a:solidFill>
                  <a:srgbClr val="0070C0"/>
                </a:solidFill>
                <a:latin typeface="Arial"/>
                <a:cs typeface="Arial"/>
              </a:rPr>
              <a:t>Fall 2023</a:t>
            </a:r>
            <a:endParaRPr lang="en-US" sz="2400" b="1" dirty="0">
              <a:solidFill>
                <a:srgbClr val="0070C0"/>
              </a:solidFill>
              <a:latin typeface="Arial"/>
              <a:cs typeface="Arial"/>
            </a:endParaRPr>
          </a:p>
        </p:txBody>
      </p:sp>
      <p:sp>
        <p:nvSpPr>
          <p:cNvPr id="4" name="Slide Number Placeholder 3">
            <a:extLst>
              <a:ext uri="{FF2B5EF4-FFF2-40B4-BE49-F238E27FC236}">
                <a16:creationId xmlns:a16="http://schemas.microsoft.com/office/drawing/2014/main" id="{2E1B9D7F-E8D0-F62F-DEBA-E779A906528B}"/>
              </a:ext>
            </a:extLst>
          </p:cNvPr>
          <p:cNvSpPr>
            <a:spLocks noGrp="1"/>
          </p:cNvSpPr>
          <p:nvPr>
            <p:ph type="sldNum" sz="quarter" idx="12"/>
          </p:nvPr>
        </p:nvSpPr>
        <p:spPr/>
        <p:txBody>
          <a:bodyPr/>
          <a:lstStyle/>
          <a:p>
            <a:pPr algn="ctr"/>
            <a:fld id="{9823AA3E-FC7A-B443-878C-622E06069C76}" type="slidenum">
              <a:rPr lang="en-US" smtClean="0"/>
              <a:pPr algn="ctr"/>
              <a:t>1</a:t>
            </a:fld>
            <a:endParaRPr lang="en-US" dirty="0"/>
          </a:p>
        </p:txBody>
      </p:sp>
      <p:pic>
        <p:nvPicPr>
          <p:cNvPr id="1026" name="Picture 2" descr="House windows logo icon design illustration template 8805214 Vector Art ...">
            <a:extLst>
              <a:ext uri="{FF2B5EF4-FFF2-40B4-BE49-F238E27FC236}">
                <a16:creationId xmlns:a16="http://schemas.microsoft.com/office/drawing/2014/main" id="{4D99DFEE-6AD0-AA23-765E-ADA5B29DA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205" y="5538"/>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F8EE42-F2B4-02A6-79C3-AE094D9AAE37}"/>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2D87-6FBD-5A2E-FDBB-7B7132D8A00A}"/>
              </a:ext>
            </a:extLst>
          </p:cNvPr>
          <p:cNvSpPr>
            <a:spLocks noGrp="1"/>
          </p:cNvSpPr>
          <p:nvPr>
            <p:ph type="title"/>
          </p:nvPr>
        </p:nvSpPr>
        <p:spPr>
          <a:xfrm>
            <a:off x="232064" y="846138"/>
            <a:ext cx="7581900" cy="598198"/>
          </a:xfrm>
        </p:spPr>
        <p:txBody>
          <a:bodyPr/>
          <a:lstStyle/>
          <a:p>
            <a:r>
              <a:rPr lang="en-CA" sz="2400" b="1" dirty="0">
                <a:solidFill>
                  <a:schemeClr val="tx2"/>
                </a:solidFill>
                <a:latin typeface="Times New Roman" panose="02020603050405020304" pitchFamily="18" charset="0"/>
                <a:ea typeface="+mn-ea"/>
                <a:cs typeface="Times New Roman" panose="02020603050405020304" pitchFamily="18" charset="0"/>
              </a:rPr>
              <a:t>How did we test the backend on the Local Machine</a:t>
            </a:r>
          </a:p>
        </p:txBody>
      </p:sp>
      <p:sp>
        <p:nvSpPr>
          <p:cNvPr id="3" name="Slide Number Placeholder 2">
            <a:extLst>
              <a:ext uri="{FF2B5EF4-FFF2-40B4-BE49-F238E27FC236}">
                <a16:creationId xmlns:a16="http://schemas.microsoft.com/office/drawing/2014/main" id="{7E4315ED-702F-90B5-D132-CDA57AB5DA8A}"/>
              </a:ext>
            </a:extLst>
          </p:cNvPr>
          <p:cNvSpPr>
            <a:spLocks noGrp="1"/>
          </p:cNvSpPr>
          <p:nvPr>
            <p:ph type="sldNum" sz="quarter" idx="12"/>
          </p:nvPr>
        </p:nvSpPr>
        <p:spPr/>
        <p:txBody>
          <a:bodyPr/>
          <a:lstStyle/>
          <a:p>
            <a:pPr algn="ctr"/>
            <a:fld id="{9823AA3E-FC7A-B443-878C-622E06069C76}" type="slidenum">
              <a:rPr lang="en-US" smtClean="0"/>
              <a:pPr algn="ctr"/>
              <a:t>10</a:t>
            </a:fld>
            <a:endParaRPr lang="en-US" dirty="0"/>
          </a:p>
        </p:txBody>
      </p:sp>
      <p:pic>
        <p:nvPicPr>
          <p:cNvPr id="5" name="Picture 4" descr="A black rectangle with black text&#10;&#10;Description automatically generated">
            <a:extLst>
              <a:ext uri="{FF2B5EF4-FFF2-40B4-BE49-F238E27FC236}">
                <a16:creationId xmlns:a16="http://schemas.microsoft.com/office/drawing/2014/main" id="{E245BC78-BF29-832B-AFA6-2AB63FB8A8CE}"/>
              </a:ext>
            </a:extLst>
          </p:cNvPr>
          <p:cNvPicPr>
            <a:picLocks noChangeAspect="1"/>
          </p:cNvPicPr>
          <p:nvPr/>
        </p:nvPicPr>
        <p:blipFill>
          <a:blip r:embed="rId2"/>
          <a:stretch>
            <a:fillRect/>
          </a:stretch>
        </p:blipFill>
        <p:spPr>
          <a:xfrm>
            <a:off x="348527" y="1438274"/>
            <a:ext cx="7956386" cy="2562226"/>
          </a:xfrm>
          <a:prstGeom prst="rect">
            <a:avLst/>
          </a:prstGeom>
        </p:spPr>
      </p:pic>
      <p:pic>
        <p:nvPicPr>
          <p:cNvPr id="7" name="Picture 6" descr="A computer screen shot of a black screen&#10;&#10;Description automatically generated">
            <a:extLst>
              <a:ext uri="{FF2B5EF4-FFF2-40B4-BE49-F238E27FC236}">
                <a16:creationId xmlns:a16="http://schemas.microsoft.com/office/drawing/2014/main" id="{D1BCE9E5-B20F-B64C-BA8A-C67BCFEE62AF}"/>
              </a:ext>
            </a:extLst>
          </p:cNvPr>
          <p:cNvPicPr>
            <a:picLocks noChangeAspect="1"/>
          </p:cNvPicPr>
          <p:nvPr/>
        </p:nvPicPr>
        <p:blipFill>
          <a:blip r:embed="rId3"/>
          <a:stretch>
            <a:fillRect/>
          </a:stretch>
        </p:blipFill>
        <p:spPr>
          <a:xfrm>
            <a:off x="2715923" y="3241302"/>
            <a:ext cx="4904077" cy="2702668"/>
          </a:xfrm>
          <a:prstGeom prst="rect">
            <a:avLst/>
          </a:prstGeom>
        </p:spPr>
      </p:pic>
      <p:pic>
        <p:nvPicPr>
          <p:cNvPr id="8" name="Picture 7" descr="House windows logo icon design illustration template 8805214 Vector Art ...">
            <a:extLst>
              <a:ext uri="{FF2B5EF4-FFF2-40B4-BE49-F238E27FC236}">
                <a16:creationId xmlns:a16="http://schemas.microsoft.com/office/drawing/2014/main" id="{20CAD61E-630D-E92C-89A5-A66829A140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136" y="-38299"/>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0DD9D6-628A-635B-F02C-56B4A75D8253}"/>
              </a:ext>
            </a:extLst>
          </p:cNvPr>
          <p:cNvSpPr txBox="1"/>
          <p:nvPr/>
        </p:nvSpPr>
        <p:spPr>
          <a:xfrm>
            <a:off x="2938032" y="432005"/>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8418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user flow&#10;&#10;Description automatically generated">
            <a:extLst>
              <a:ext uri="{FF2B5EF4-FFF2-40B4-BE49-F238E27FC236}">
                <a16:creationId xmlns:a16="http://schemas.microsoft.com/office/drawing/2014/main" id="{0880ABF3-02CE-B998-9527-1093ECE15A13}"/>
              </a:ext>
            </a:extLst>
          </p:cNvPr>
          <p:cNvPicPr>
            <a:picLocks noChangeAspect="1"/>
          </p:cNvPicPr>
          <p:nvPr/>
        </p:nvPicPr>
        <p:blipFill>
          <a:blip r:embed="rId2"/>
          <a:stretch>
            <a:fillRect/>
          </a:stretch>
        </p:blipFill>
        <p:spPr>
          <a:xfrm>
            <a:off x="2961625" y="952850"/>
            <a:ext cx="5943167" cy="5403500"/>
          </a:xfrm>
          <a:prstGeom prst="rect">
            <a:avLst/>
          </a:prstGeom>
        </p:spPr>
      </p:pic>
      <p:sp>
        <p:nvSpPr>
          <p:cNvPr id="2" name="Title 1">
            <a:extLst>
              <a:ext uri="{FF2B5EF4-FFF2-40B4-BE49-F238E27FC236}">
                <a16:creationId xmlns:a16="http://schemas.microsoft.com/office/drawing/2014/main" id="{FD796234-D446-EF3C-9CD1-23D783D04488}"/>
              </a:ext>
            </a:extLst>
          </p:cNvPr>
          <p:cNvSpPr>
            <a:spLocks noGrp="1"/>
          </p:cNvSpPr>
          <p:nvPr>
            <p:ph type="title"/>
          </p:nvPr>
        </p:nvSpPr>
        <p:spPr>
          <a:xfrm>
            <a:off x="0" y="993847"/>
            <a:ext cx="3896591" cy="577417"/>
          </a:xfrm>
        </p:spPr>
        <p:txBody>
          <a:bodyPr/>
          <a:lstStyle/>
          <a:p>
            <a:r>
              <a:rPr lang="en-CA" sz="3600" b="1" dirty="0">
                <a:solidFill>
                  <a:schemeClr val="tx2"/>
                </a:solidFill>
                <a:latin typeface="Times New Roman" panose="02020603050405020304" pitchFamily="18" charset="0"/>
                <a:ea typeface="+mn-ea"/>
                <a:cs typeface="Times New Roman" panose="02020603050405020304" pitchFamily="18" charset="0"/>
              </a:rPr>
              <a:t>Business Logic</a:t>
            </a:r>
          </a:p>
        </p:txBody>
      </p:sp>
      <p:sp>
        <p:nvSpPr>
          <p:cNvPr id="3" name="Slide Number Placeholder 2">
            <a:extLst>
              <a:ext uri="{FF2B5EF4-FFF2-40B4-BE49-F238E27FC236}">
                <a16:creationId xmlns:a16="http://schemas.microsoft.com/office/drawing/2014/main" id="{868D68AA-A299-943C-C065-EE963DA78B29}"/>
              </a:ext>
            </a:extLst>
          </p:cNvPr>
          <p:cNvSpPr>
            <a:spLocks noGrp="1"/>
          </p:cNvSpPr>
          <p:nvPr>
            <p:ph type="sldNum" sz="quarter" idx="12"/>
          </p:nvPr>
        </p:nvSpPr>
        <p:spPr/>
        <p:txBody>
          <a:bodyPr/>
          <a:lstStyle/>
          <a:p>
            <a:pPr algn="ctr"/>
            <a:fld id="{9823AA3E-FC7A-B443-878C-622E06069C76}" type="slidenum">
              <a:rPr lang="en-US" smtClean="0"/>
              <a:pPr algn="ctr"/>
              <a:t>11</a:t>
            </a:fld>
            <a:endParaRPr lang="en-US" dirty="0"/>
          </a:p>
        </p:txBody>
      </p:sp>
      <p:pic>
        <p:nvPicPr>
          <p:cNvPr id="10" name="Picture 9" descr="House windows logo icon design illustration template 8805214 Vector Art ...">
            <a:extLst>
              <a:ext uri="{FF2B5EF4-FFF2-40B4-BE49-F238E27FC236}">
                <a16:creationId xmlns:a16="http://schemas.microsoft.com/office/drawing/2014/main" id="{537E949D-D07F-8883-9FF8-A1B9F777B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136" y="-38299"/>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1DEB935-DCCF-7BD7-D070-4F3978587BD4}"/>
              </a:ext>
            </a:extLst>
          </p:cNvPr>
          <p:cNvSpPr txBox="1"/>
          <p:nvPr/>
        </p:nvSpPr>
        <p:spPr>
          <a:xfrm>
            <a:off x="2938032" y="432005"/>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
        <p:nvSpPr>
          <p:cNvPr id="12" name="TextBox 11">
            <a:extLst>
              <a:ext uri="{FF2B5EF4-FFF2-40B4-BE49-F238E27FC236}">
                <a16:creationId xmlns:a16="http://schemas.microsoft.com/office/drawing/2014/main" id="{4E66CFCE-A674-7E0F-9F63-5EBFAA235545}"/>
              </a:ext>
            </a:extLst>
          </p:cNvPr>
          <p:cNvSpPr txBox="1"/>
          <p:nvPr/>
        </p:nvSpPr>
        <p:spPr>
          <a:xfrm>
            <a:off x="239208" y="4125191"/>
            <a:ext cx="4810774" cy="830997"/>
          </a:xfrm>
          <a:prstGeom prst="rect">
            <a:avLst/>
          </a:prstGeom>
          <a:noFill/>
        </p:spPr>
        <p:txBody>
          <a:bodyPr wrap="square" rtlCol="0">
            <a:spAutoFit/>
          </a:bodyPr>
          <a:lstStyle/>
          <a:p>
            <a:r>
              <a:rPr lang="en-CA" sz="2400" b="1" dirty="0">
                <a:solidFill>
                  <a:schemeClr val="tx2"/>
                </a:solidFill>
                <a:latin typeface="Times New Roman" panose="02020603050405020304" pitchFamily="18" charset="0"/>
                <a:cs typeface="Times New Roman" panose="02020603050405020304" pitchFamily="18" charset="0"/>
              </a:rPr>
              <a:t>The Target Market is University and College Students</a:t>
            </a:r>
          </a:p>
        </p:txBody>
      </p:sp>
    </p:spTree>
    <p:extLst>
      <p:ext uri="{BB962C8B-B14F-4D97-AF65-F5344CB8AC3E}">
        <p14:creationId xmlns:p14="http://schemas.microsoft.com/office/powerpoint/2010/main" val="162294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898749-71D2-5E59-E41A-1BC075E1B8E6}"/>
              </a:ext>
            </a:extLst>
          </p:cNvPr>
          <p:cNvSpPr>
            <a:spLocks noGrp="1"/>
          </p:cNvSpPr>
          <p:nvPr>
            <p:ph type="sldNum" sz="quarter" idx="12"/>
          </p:nvPr>
        </p:nvSpPr>
        <p:spPr/>
        <p:txBody>
          <a:bodyPr/>
          <a:lstStyle/>
          <a:p>
            <a:pPr algn="ctr"/>
            <a:fld id="{9823AA3E-FC7A-B443-878C-622E06069C76}" type="slidenum">
              <a:rPr lang="en-US" smtClean="0"/>
              <a:pPr algn="ctr"/>
              <a:t>12</a:t>
            </a:fld>
            <a:endParaRPr lang="en-US" dirty="0"/>
          </a:p>
        </p:txBody>
      </p:sp>
      <p:sp>
        <p:nvSpPr>
          <p:cNvPr id="4" name="Title 1">
            <a:extLst>
              <a:ext uri="{FF2B5EF4-FFF2-40B4-BE49-F238E27FC236}">
                <a16:creationId xmlns:a16="http://schemas.microsoft.com/office/drawing/2014/main" id="{2A76E097-1BC1-1B68-503E-D4DA7AF9B4E6}"/>
              </a:ext>
            </a:extLst>
          </p:cNvPr>
          <p:cNvSpPr>
            <a:spLocks noGrp="1"/>
          </p:cNvSpPr>
          <p:nvPr>
            <p:ph type="title"/>
          </p:nvPr>
        </p:nvSpPr>
        <p:spPr>
          <a:xfrm>
            <a:off x="379469" y="749151"/>
            <a:ext cx="8353888" cy="607365"/>
          </a:xfrm>
        </p:spPr>
        <p:txBody>
          <a:bodyPr/>
          <a:lstStyle/>
          <a:p>
            <a:pPr algn="l"/>
            <a:r>
              <a:rPr lang="en-CA" sz="3200" b="1" dirty="0">
                <a:solidFill>
                  <a:schemeClr val="tx2"/>
                </a:solidFill>
                <a:latin typeface="Times New Roman" panose="02020603050405020304" pitchFamily="18" charset="0"/>
                <a:ea typeface="+mn-ea"/>
                <a:cs typeface="Times New Roman" panose="02020603050405020304" pitchFamily="18" charset="0"/>
              </a:rPr>
              <a:t>User Interface Designed</a:t>
            </a:r>
          </a:p>
        </p:txBody>
      </p:sp>
      <p:pic>
        <p:nvPicPr>
          <p:cNvPr id="7" name="Picture 6" descr="A screenshot of a login form&#10;&#10;Description automatically generated">
            <a:extLst>
              <a:ext uri="{FF2B5EF4-FFF2-40B4-BE49-F238E27FC236}">
                <a16:creationId xmlns:a16="http://schemas.microsoft.com/office/drawing/2014/main" id="{AF5C0DAA-40CD-ACB0-3669-E4149AD4DFEA}"/>
              </a:ext>
            </a:extLst>
          </p:cNvPr>
          <p:cNvPicPr>
            <a:picLocks noChangeAspect="1"/>
          </p:cNvPicPr>
          <p:nvPr/>
        </p:nvPicPr>
        <p:blipFill>
          <a:blip r:embed="rId3"/>
          <a:stretch>
            <a:fillRect/>
          </a:stretch>
        </p:blipFill>
        <p:spPr>
          <a:xfrm>
            <a:off x="3907170" y="1554109"/>
            <a:ext cx="2050231" cy="4114800"/>
          </a:xfrm>
          <a:prstGeom prst="rect">
            <a:avLst/>
          </a:prstGeom>
        </p:spPr>
      </p:pic>
      <p:pic>
        <p:nvPicPr>
          <p:cNvPr id="9" name="Picture 8" descr="A screenshot of a phone&#10;&#10;Description automatically generated">
            <a:extLst>
              <a:ext uri="{FF2B5EF4-FFF2-40B4-BE49-F238E27FC236}">
                <a16:creationId xmlns:a16="http://schemas.microsoft.com/office/drawing/2014/main" id="{0AA75109-A14A-C858-253C-C729BE97A57B}"/>
              </a:ext>
            </a:extLst>
          </p:cNvPr>
          <p:cNvPicPr>
            <a:picLocks noChangeAspect="1"/>
          </p:cNvPicPr>
          <p:nvPr/>
        </p:nvPicPr>
        <p:blipFill>
          <a:blip r:embed="rId4"/>
          <a:stretch>
            <a:fillRect/>
          </a:stretch>
        </p:blipFill>
        <p:spPr>
          <a:xfrm>
            <a:off x="1209755" y="1554109"/>
            <a:ext cx="2114418" cy="4114800"/>
          </a:xfrm>
          <a:prstGeom prst="rect">
            <a:avLst/>
          </a:prstGeom>
        </p:spPr>
      </p:pic>
      <p:pic>
        <p:nvPicPr>
          <p:cNvPr id="10" name="Picture 9" descr="House windows logo icon design illustration template 8805214 Vector Art ...">
            <a:extLst>
              <a:ext uri="{FF2B5EF4-FFF2-40B4-BE49-F238E27FC236}">
                <a16:creationId xmlns:a16="http://schemas.microsoft.com/office/drawing/2014/main" id="{329AE838-BE52-469C-A8F0-7D9B0D0B0F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5136" y="0"/>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E8C200-B700-161E-7B3D-A994CE3FF40F}"/>
              </a:ext>
            </a:extLst>
          </p:cNvPr>
          <p:cNvSpPr txBox="1"/>
          <p:nvPr/>
        </p:nvSpPr>
        <p:spPr>
          <a:xfrm>
            <a:off x="2938032"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pic>
        <p:nvPicPr>
          <p:cNvPr id="13" name="Picture 12" descr="A screenshot of a phone&#10;&#10;Description automatically generated">
            <a:extLst>
              <a:ext uri="{FF2B5EF4-FFF2-40B4-BE49-F238E27FC236}">
                <a16:creationId xmlns:a16="http://schemas.microsoft.com/office/drawing/2014/main" id="{5316C3A4-C10F-DAFE-9EE8-7852313293E9}"/>
              </a:ext>
            </a:extLst>
          </p:cNvPr>
          <p:cNvPicPr>
            <a:picLocks noChangeAspect="1"/>
          </p:cNvPicPr>
          <p:nvPr/>
        </p:nvPicPr>
        <p:blipFill>
          <a:blip r:embed="rId6"/>
          <a:stretch>
            <a:fillRect/>
          </a:stretch>
        </p:blipFill>
        <p:spPr>
          <a:xfrm>
            <a:off x="6345039" y="1485679"/>
            <a:ext cx="2149529" cy="4353791"/>
          </a:xfrm>
          <a:prstGeom prst="rect">
            <a:avLst/>
          </a:prstGeom>
        </p:spPr>
      </p:pic>
    </p:spTree>
    <p:extLst>
      <p:ext uri="{BB962C8B-B14F-4D97-AF65-F5344CB8AC3E}">
        <p14:creationId xmlns:p14="http://schemas.microsoft.com/office/powerpoint/2010/main" val="191252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594782-54CF-5A5F-9260-1B2B0BFF216B}"/>
              </a:ext>
            </a:extLst>
          </p:cNvPr>
          <p:cNvSpPr>
            <a:spLocks noGrp="1"/>
          </p:cNvSpPr>
          <p:nvPr>
            <p:ph type="sldNum" sz="quarter" idx="12"/>
          </p:nvPr>
        </p:nvSpPr>
        <p:spPr/>
        <p:txBody>
          <a:bodyPr/>
          <a:lstStyle/>
          <a:p>
            <a:pPr algn="ctr"/>
            <a:fld id="{9823AA3E-FC7A-B443-878C-622E06069C76}" type="slidenum">
              <a:rPr lang="en-US" smtClean="0"/>
              <a:pPr algn="ctr"/>
              <a:t>13</a:t>
            </a:fld>
            <a:endParaRPr lang="en-US" dirty="0"/>
          </a:p>
        </p:txBody>
      </p:sp>
      <p:sp>
        <p:nvSpPr>
          <p:cNvPr id="4" name="Title 1">
            <a:extLst>
              <a:ext uri="{FF2B5EF4-FFF2-40B4-BE49-F238E27FC236}">
                <a16:creationId xmlns:a16="http://schemas.microsoft.com/office/drawing/2014/main" id="{49B94709-06DF-940B-2471-7B7304692D2E}"/>
              </a:ext>
            </a:extLst>
          </p:cNvPr>
          <p:cNvSpPr>
            <a:spLocks noGrp="1"/>
          </p:cNvSpPr>
          <p:nvPr>
            <p:ph type="title"/>
          </p:nvPr>
        </p:nvSpPr>
        <p:spPr>
          <a:xfrm>
            <a:off x="379469" y="749151"/>
            <a:ext cx="8353888" cy="607365"/>
          </a:xfrm>
        </p:spPr>
        <p:txBody>
          <a:bodyPr/>
          <a:lstStyle/>
          <a:p>
            <a:pPr algn="l"/>
            <a:r>
              <a:rPr lang="en-CA" sz="3200" b="1" dirty="0">
                <a:solidFill>
                  <a:schemeClr val="tx2"/>
                </a:solidFill>
                <a:latin typeface="Times New Roman" panose="02020603050405020304" pitchFamily="18" charset="0"/>
                <a:ea typeface="+mn-ea"/>
                <a:cs typeface="Times New Roman" panose="02020603050405020304" pitchFamily="18" charset="0"/>
              </a:rPr>
              <a:t>App Mock up Designed on Figma </a:t>
            </a:r>
          </a:p>
        </p:txBody>
      </p:sp>
      <p:pic>
        <p:nvPicPr>
          <p:cNvPr id="10" name="Picture 9" descr="A screenshot of a sweater&#10;&#10;Description automatically generated">
            <a:extLst>
              <a:ext uri="{FF2B5EF4-FFF2-40B4-BE49-F238E27FC236}">
                <a16:creationId xmlns:a16="http://schemas.microsoft.com/office/drawing/2014/main" id="{39A4188C-FCD7-16B1-023A-A15B01799803}"/>
              </a:ext>
            </a:extLst>
          </p:cNvPr>
          <p:cNvPicPr>
            <a:picLocks noChangeAspect="1"/>
          </p:cNvPicPr>
          <p:nvPr/>
        </p:nvPicPr>
        <p:blipFill>
          <a:blip r:embed="rId2"/>
          <a:stretch>
            <a:fillRect/>
          </a:stretch>
        </p:blipFill>
        <p:spPr>
          <a:xfrm>
            <a:off x="1647568" y="1492298"/>
            <a:ext cx="2171888" cy="4755292"/>
          </a:xfrm>
          <a:prstGeom prst="rect">
            <a:avLst/>
          </a:prstGeom>
        </p:spPr>
      </p:pic>
      <p:pic>
        <p:nvPicPr>
          <p:cNvPr id="12" name="Picture 11" descr="A screenshot of a dress&#10;&#10;Description automatically generated">
            <a:extLst>
              <a:ext uri="{FF2B5EF4-FFF2-40B4-BE49-F238E27FC236}">
                <a16:creationId xmlns:a16="http://schemas.microsoft.com/office/drawing/2014/main" id="{85D6E566-C6DB-5994-8B1F-3EB7FF79E690}"/>
              </a:ext>
            </a:extLst>
          </p:cNvPr>
          <p:cNvPicPr>
            <a:picLocks noChangeAspect="1"/>
          </p:cNvPicPr>
          <p:nvPr/>
        </p:nvPicPr>
        <p:blipFill>
          <a:blip r:embed="rId3"/>
          <a:stretch>
            <a:fillRect/>
          </a:stretch>
        </p:blipFill>
        <p:spPr>
          <a:xfrm>
            <a:off x="5418064" y="1547373"/>
            <a:ext cx="2339543" cy="4686706"/>
          </a:xfrm>
          <a:prstGeom prst="rect">
            <a:avLst/>
          </a:prstGeom>
        </p:spPr>
      </p:pic>
      <p:pic>
        <p:nvPicPr>
          <p:cNvPr id="13" name="Picture 12" descr="House windows logo icon design illustration template 8805214 Vector Art ...">
            <a:extLst>
              <a:ext uri="{FF2B5EF4-FFF2-40B4-BE49-F238E27FC236}">
                <a16:creationId xmlns:a16="http://schemas.microsoft.com/office/drawing/2014/main" id="{C336B800-F550-6240-983B-58C6AA780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213" y="-10391"/>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FE5F89B-F671-18DF-2391-FA3FBB20989D}"/>
              </a:ext>
            </a:extLst>
          </p:cNvPr>
          <p:cNvSpPr txBox="1"/>
          <p:nvPr/>
        </p:nvSpPr>
        <p:spPr>
          <a:xfrm>
            <a:off x="2847109" y="459913"/>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394754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Q/A</a:t>
            </a:r>
          </a:p>
        </p:txBody>
      </p:sp>
      <p:sp>
        <p:nvSpPr>
          <p:cNvPr id="4" name="Subtitle 3"/>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B9457B2C-5832-1895-BB38-53EDC1DC6F85}"/>
              </a:ext>
            </a:extLst>
          </p:cNvPr>
          <p:cNvSpPr>
            <a:spLocks noGrp="1"/>
          </p:cNvSpPr>
          <p:nvPr>
            <p:ph type="sldNum" sz="quarter" idx="12"/>
          </p:nvPr>
        </p:nvSpPr>
        <p:spPr/>
        <p:txBody>
          <a:bodyPr/>
          <a:lstStyle/>
          <a:p>
            <a:fld id="{3CF4D85C-B2FD-B444-B3C2-E832BD9755F9}" type="slidenum">
              <a:rPr lang="en-US" smtClean="0"/>
              <a:pPr/>
              <a:t>14</a:t>
            </a:fld>
            <a:endParaRPr lang="en-US" dirty="0"/>
          </a:p>
        </p:txBody>
      </p:sp>
    </p:spTree>
    <p:extLst>
      <p:ext uri="{BB962C8B-B14F-4D97-AF65-F5344CB8AC3E}">
        <p14:creationId xmlns:p14="http://schemas.microsoft.com/office/powerpoint/2010/main" val="353053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 y="869698"/>
            <a:ext cx="4551218" cy="737755"/>
          </a:xfrm>
        </p:spPr>
        <p:txBody>
          <a:bodyPr/>
          <a:lstStyle/>
          <a:p>
            <a:r>
              <a:rPr lang="en-CA" sz="3200" b="1" dirty="0">
                <a:solidFill>
                  <a:schemeClr val="tx2"/>
                </a:solidFill>
                <a:latin typeface="Arial"/>
                <a:ea typeface="+mn-ea"/>
                <a:cs typeface="Arial"/>
              </a:rPr>
              <a:t>Problem Statement:</a:t>
            </a:r>
            <a:br>
              <a:rPr lang="en-CA" sz="3200" b="1" dirty="0">
                <a:solidFill>
                  <a:schemeClr val="tx2"/>
                </a:solidFill>
                <a:latin typeface="Arial"/>
                <a:ea typeface="+mn-ea"/>
                <a:cs typeface="Arial"/>
              </a:rPr>
            </a:br>
            <a:br>
              <a:rPr lang="en-CA" sz="3200" b="1" dirty="0">
                <a:solidFill>
                  <a:schemeClr val="tx2"/>
                </a:solidFill>
                <a:latin typeface="Arial"/>
                <a:ea typeface="+mn-ea"/>
                <a:cs typeface="Arial"/>
              </a:rPr>
            </a:br>
            <a:endParaRPr lang="en-US" sz="3200" b="1" dirty="0">
              <a:solidFill>
                <a:schemeClr val="tx2"/>
              </a:solidFill>
              <a:latin typeface="Arial"/>
              <a:ea typeface="+mn-ea"/>
              <a:cs typeface="Arial"/>
            </a:endParaRPr>
          </a:p>
        </p:txBody>
      </p:sp>
      <p:sp>
        <p:nvSpPr>
          <p:cNvPr id="5" name="TextBox 4">
            <a:extLst>
              <a:ext uri="{FF2B5EF4-FFF2-40B4-BE49-F238E27FC236}">
                <a16:creationId xmlns:a16="http://schemas.microsoft.com/office/drawing/2014/main" id="{313AF0FD-FDE5-E301-8514-7A22A8F29436}"/>
              </a:ext>
            </a:extLst>
          </p:cNvPr>
          <p:cNvSpPr txBox="1"/>
          <p:nvPr/>
        </p:nvSpPr>
        <p:spPr>
          <a:xfrm>
            <a:off x="270164" y="1266610"/>
            <a:ext cx="8603671" cy="5565947"/>
          </a:xfrm>
          <a:prstGeom prst="rect">
            <a:avLst/>
          </a:prstGeom>
          <a:noFill/>
        </p:spPr>
        <p:txBody>
          <a:bodyPr wrap="square" rtlCol="0">
            <a:spAutoFit/>
          </a:bodyPr>
          <a:lstStyle/>
          <a:p>
            <a:pPr indent="-285750" algn="just">
              <a:lnSpc>
                <a:spcPct val="15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Fast fashion dominance prioritizes price over ethical practices and 	sustainability.</a:t>
            </a:r>
          </a:p>
          <a:p>
            <a:pPr indent="-285750" algn="just">
              <a:lnSpc>
                <a:spcPct val="15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Environmental impact (textile waste, pollution, resource 	depletion).</a:t>
            </a:r>
          </a:p>
          <a:p>
            <a:pPr indent="-285750" algn="just">
              <a:lnSpc>
                <a:spcPct val="15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Lack of accessible ethical clothing options for consumers.</a:t>
            </a:r>
          </a:p>
          <a:p>
            <a:pPr indent="-285750" algn="just">
              <a:lnSpc>
                <a:spcPct val="15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Minimal awareness about the consequences of fast fashion on the 	planet and society.</a:t>
            </a:r>
          </a:p>
          <a:p>
            <a:pPr indent="-285750" algn="just">
              <a:lnSpc>
                <a:spcPct val="15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Overconsumption leads to a throwaway culture and frequent  	disposal of clothing.</a:t>
            </a:r>
          </a:p>
          <a:p>
            <a:pPr indent="-285750" algn="just">
              <a:lnSpc>
                <a:spcPct val="150000"/>
              </a:lnSpc>
              <a:buFont typeface="Arial" panose="020B0604020202020204" pitchFamily="34" charset="0"/>
              <a:buChar char="•"/>
            </a:pPr>
            <a:endParaRPr lang="en-CA" sz="2400" dirty="0">
              <a:solidFill>
                <a:schemeClr val="tx2"/>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724E200-53A3-2497-6488-E0B22249980D}"/>
              </a:ext>
            </a:extLst>
          </p:cNvPr>
          <p:cNvSpPr>
            <a:spLocks noGrp="1"/>
          </p:cNvSpPr>
          <p:nvPr>
            <p:ph type="sldNum" sz="quarter" idx="12"/>
          </p:nvPr>
        </p:nvSpPr>
        <p:spPr/>
        <p:txBody>
          <a:bodyPr/>
          <a:lstStyle/>
          <a:p>
            <a:pPr algn="ctr"/>
            <a:fld id="{9823AA3E-FC7A-B443-878C-622E06069C76}" type="slidenum">
              <a:rPr lang="en-US" smtClean="0"/>
              <a:pPr algn="ctr"/>
              <a:t>2</a:t>
            </a:fld>
            <a:endParaRPr lang="en-US" dirty="0"/>
          </a:p>
        </p:txBody>
      </p:sp>
      <p:pic>
        <p:nvPicPr>
          <p:cNvPr id="3" name="Picture 2" descr="House windows logo icon design illustration template 8805214 Vector Art ...">
            <a:extLst>
              <a:ext uri="{FF2B5EF4-FFF2-40B4-BE49-F238E27FC236}">
                <a16:creationId xmlns:a16="http://schemas.microsoft.com/office/drawing/2014/main" id="{A68F993A-0494-C645-0C86-ACB824FED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136" y="0"/>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F60778-8A63-DE09-DF3C-55326C2ECFC3}"/>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6087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ouse windows logo icon design illustration template 8805214 Vector Art ...">
            <a:extLst>
              <a:ext uri="{FF2B5EF4-FFF2-40B4-BE49-F238E27FC236}">
                <a16:creationId xmlns:a16="http://schemas.microsoft.com/office/drawing/2014/main" id="{08A2EC71-3864-CFD5-FDBA-44B3A448E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136" y="24437"/>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B2B11A-D178-8706-0D3E-A0914D75C568}"/>
              </a:ext>
            </a:extLst>
          </p:cNvPr>
          <p:cNvSpPr>
            <a:spLocks noGrp="1"/>
          </p:cNvSpPr>
          <p:nvPr>
            <p:ph type="title"/>
          </p:nvPr>
        </p:nvSpPr>
        <p:spPr>
          <a:xfrm>
            <a:off x="176645" y="797726"/>
            <a:ext cx="8624455" cy="617870"/>
          </a:xfrm>
        </p:spPr>
        <p:txBody>
          <a:bodyPr/>
          <a:lstStyle/>
          <a:p>
            <a:r>
              <a:rPr lang="en-US" sz="3200" b="1" dirty="0">
                <a:solidFill>
                  <a:schemeClr val="tx2"/>
                </a:solidFill>
                <a:latin typeface="Arial"/>
                <a:ea typeface="+mn-ea"/>
                <a:cs typeface="Arial"/>
              </a:rPr>
              <a:t>Impact of Second-Hand Clothing Exchange</a:t>
            </a:r>
            <a:endParaRPr lang="en-CA" sz="3200" b="1" dirty="0">
              <a:solidFill>
                <a:schemeClr val="tx2"/>
              </a:solidFill>
              <a:latin typeface="Arial"/>
              <a:ea typeface="+mn-ea"/>
              <a:cs typeface="Arial"/>
            </a:endParaRPr>
          </a:p>
        </p:txBody>
      </p:sp>
      <p:sp>
        <p:nvSpPr>
          <p:cNvPr id="3" name="Slide Number Placeholder 2">
            <a:extLst>
              <a:ext uri="{FF2B5EF4-FFF2-40B4-BE49-F238E27FC236}">
                <a16:creationId xmlns:a16="http://schemas.microsoft.com/office/drawing/2014/main" id="{79F54BAD-72E2-3568-B198-1D0BA4105681}"/>
              </a:ext>
            </a:extLst>
          </p:cNvPr>
          <p:cNvSpPr>
            <a:spLocks noGrp="1"/>
          </p:cNvSpPr>
          <p:nvPr>
            <p:ph type="sldNum" sz="quarter" idx="12"/>
          </p:nvPr>
        </p:nvSpPr>
        <p:spPr/>
        <p:txBody>
          <a:bodyPr/>
          <a:lstStyle/>
          <a:p>
            <a:pPr algn="ctr"/>
            <a:fld id="{9823AA3E-FC7A-B443-878C-622E06069C76}" type="slidenum">
              <a:rPr lang="en-US" smtClean="0"/>
              <a:pPr algn="ctr"/>
              <a:t>3</a:t>
            </a:fld>
            <a:endParaRPr lang="en-US" dirty="0"/>
          </a:p>
        </p:txBody>
      </p:sp>
      <p:sp>
        <p:nvSpPr>
          <p:cNvPr id="4" name="TextBox 3">
            <a:extLst>
              <a:ext uri="{FF2B5EF4-FFF2-40B4-BE49-F238E27FC236}">
                <a16:creationId xmlns:a16="http://schemas.microsoft.com/office/drawing/2014/main" id="{DBC51365-2A55-7477-3D66-41275C04BC83}"/>
              </a:ext>
            </a:extLst>
          </p:cNvPr>
          <p:cNvSpPr txBox="1"/>
          <p:nvPr/>
        </p:nvSpPr>
        <p:spPr>
          <a:xfrm>
            <a:off x="270164" y="1607453"/>
            <a:ext cx="8603671" cy="4273286"/>
          </a:xfrm>
          <a:prstGeom prst="rect">
            <a:avLst/>
          </a:prstGeom>
          <a:noFill/>
        </p:spPr>
        <p:txBody>
          <a:bodyPr wrap="square" rtlCol="0">
            <a:spAutoFit/>
          </a:bodyPr>
          <a:lstStyle/>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Reduced waste (extends clothing lifecycle)</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Lower carbon footprint (less production and transportation)</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Resource conservation (water, energy, raw materials)</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Affordability and accessibility (affordable options)</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Community building (engagement and connection)</a:t>
            </a:r>
          </a:p>
          <a:p>
            <a:pPr algn="just">
              <a:lnSpc>
                <a:spcPct val="150000"/>
              </a:lnSpc>
            </a:pPr>
            <a:endParaRPr lang="en-CA" sz="24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0105A2-6C49-639E-09E4-BE8624816AF6}"/>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126036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5BA5-6168-B130-4D77-27F27DB3D4BE}"/>
              </a:ext>
            </a:extLst>
          </p:cNvPr>
          <p:cNvSpPr>
            <a:spLocks noGrp="1"/>
          </p:cNvSpPr>
          <p:nvPr>
            <p:ph type="title"/>
          </p:nvPr>
        </p:nvSpPr>
        <p:spPr>
          <a:xfrm>
            <a:off x="-124692" y="817998"/>
            <a:ext cx="7460975" cy="556635"/>
          </a:xfrm>
        </p:spPr>
        <p:txBody>
          <a:bodyPr/>
          <a:lstStyle/>
          <a:p>
            <a:r>
              <a:rPr lang="en-CA" sz="3200" b="1" dirty="0">
                <a:solidFill>
                  <a:schemeClr val="tx2"/>
                </a:solidFill>
                <a:latin typeface="Arial"/>
                <a:ea typeface="+mn-ea"/>
                <a:cs typeface="Arial"/>
              </a:rPr>
              <a:t>Solution - </a:t>
            </a:r>
            <a:r>
              <a:rPr lang="en-CA" sz="3200" b="1" dirty="0">
                <a:solidFill>
                  <a:srgbClr val="009A46"/>
                </a:solidFill>
                <a:latin typeface="Arial"/>
                <a:cs typeface="Arial"/>
              </a:rPr>
              <a:t>Green _____</a:t>
            </a:r>
            <a:r>
              <a:rPr lang="en-US" sz="3200" b="0" i="0" dirty="0">
                <a:solidFill>
                  <a:srgbClr val="0F0F0F"/>
                </a:solidFill>
                <a:effectLst/>
                <a:latin typeface="Söhne"/>
              </a:rPr>
              <a:t> </a:t>
            </a:r>
            <a:r>
              <a:rPr lang="en-CA" sz="3200" b="1" dirty="0">
                <a:solidFill>
                  <a:schemeClr val="tx2"/>
                </a:solidFill>
                <a:latin typeface="Arial"/>
                <a:ea typeface="+mn-ea"/>
                <a:cs typeface="Arial"/>
              </a:rPr>
              <a:t>Overview</a:t>
            </a:r>
          </a:p>
        </p:txBody>
      </p:sp>
      <p:sp>
        <p:nvSpPr>
          <p:cNvPr id="8" name="Slide Number Placeholder 7">
            <a:extLst>
              <a:ext uri="{FF2B5EF4-FFF2-40B4-BE49-F238E27FC236}">
                <a16:creationId xmlns:a16="http://schemas.microsoft.com/office/drawing/2014/main" id="{41125054-B48C-A60A-D89F-B41B2BFC7769}"/>
              </a:ext>
            </a:extLst>
          </p:cNvPr>
          <p:cNvSpPr>
            <a:spLocks noGrp="1"/>
          </p:cNvSpPr>
          <p:nvPr>
            <p:ph type="sldNum" sz="quarter" idx="12"/>
          </p:nvPr>
        </p:nvSpPr>
        <p:spPr>
          <a:xfrm>
            <a:off x="7620000" y="6356350"/>
            <a:ext cx="973584" cy="365125"/>
          </a:xfrm>
        </p:spPr>
        <p:txBody>
          <a:bodyPr/>
          <a:lstStyle/>
          <a:p>
            <a:fld id="{9823AA3E-FC7A-B443-878C-622E06069C76}" type="slidenum">
              <a:rPr lang="en-US" smtClean="0"/>
              <a:pPr/>
              <a:t>4</a:t>
            </a:fld>
            <a:endParaRPr lang="en-US" dirty="0"/>
          </a:p>
        </p:txBody>
      </p:sp>
      <p:sp>
        <p:nvSpPr>
          <p:cNvPr id="5" name="TextBox 4">
            <a:extLst>
              <a:ext uri="{FF2B5EF4-FFF2-40B4-BE49-F238E27FC236}">
                <a16:creationId xmlns:a16="http://schemas.microsoft.com/office/drawing/2014/main" id="{95C7B228-47B9-408A-C408-8094C4A08C12}"/>
              </a:ext>
            </a:extLst>
          </p:cNvPr>
          <p:cNvSpPr txBox="1"/>
          <p:nvPr/>
        </p:nvSpPr>
        <p:spPr>
          <a:xfrm>
            <a:off x="706582" y="1488933"/>
            <a:ext cx="6515100" cy="4411785"/>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Sustainable fashion promotion</a:t>
            </a:r>
          </a:p>
          <a:p>
            <a:pPr marL="342900" indent="-34290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Circular economy advocacy</a:t>
            </a:r>
          </a:p>
          <a:p>
            <a:pPr marL="342900" indent="-34290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User empowerment (swap, sell, buy)</a:t>
            </a:r>
          </a:p>
          <a:p>
            <a:pPr marL="342900" indent="-342900" algn="just">
              <a:lnSpc>
                <a:spcPct val="200000"/>
              </a:lnSpc>
              <a:buFont typeface="Arial" panose="020B0604020202020204" pitchFamily="34" charset="0"/>
              <a:buChar char="•"/>
            </a:pPr>
            <a:r>
              <a:rPr lang="en-CA" sz="2400" dirty="0">
                <a:solidFill>
                  <a:schemeClr val="tx2"/>
                </a:solidFill>
                <a:latin typeface="Times New Roman" panose="02020603050405020304" pitchFamily="18" charset="0"/>
                <a:cs typeface="Times New Roman" panose="02020603050405020304" pitchFamily="18" charset="0"/>
              </a:rPr>
              <a:t>User-friendly interface</a:t>
            </a:r>
          </a:p>
          <a:p>
            <a:pPr marL="342900" indent="-34290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Item listing and search capabilities</a:t>
            </a:r>
          </a:p>
          <a:p>
            <a:pPr marL="342900" indent="-34290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Community engagement and social sharing</a:t>
            </a:r>
          </a:p>
        </p:txBody>
      </p:sp>
      <p:pic>
        <p:nvPicPr>
          <p:cNvPr id="3" name="Picture 2" descr="House windows logo icon design illustration template 8805214 Vector Art ...">
            <a:extLst>
              <a:ext uri="{FF2B5EF4-FFF2-40B4-BE49-F238E27FC236}">
                <a16:creationId xmlns:a16="http://schemas.microsoft.com/office/drawing/2014/main" id="{2BFF667A-7848-5C3F-AC8C-12F9AD91A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136" y="0"/>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8B442C-5972-3033-62E0-36B3BC608D01}"/>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194947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40B1-0F86-9B4A-338B-831118FEFA09}"/>
              </a:ext>
            </a:extLst>
          </p:cNvPr>
          <p:cNvSpPr>
            <a:spLocks noGrp="1"/>
          </p:cNvSpPr>
          <p:nvPr>
            <p:ph type="title"/>
          </p:nvPr>
        </p:nvSpPr>
        <p:spPr>
          <a:xfrm>
            <a:off x="292911" y="803120"/>
            <a:ext cx="8665817" cy="724792"/>
          </a:xfrm>
        </p:spPr>
        <p:txBody>
          <a:bodyPr/>
          <a:lstStyle/>
          <a:p>
            <a:pPr algn="l"/>
            <a:r>
              <a:rPr lang="en-US" sz="3200" b="1" dirty="0">
                <a:solidFill>
                  <a:schemeClr val="tx2"/>
                </a:solidFill>
                <a:latin typeface="Arial"/>
                <a:ea typeface="+mn-ea"/>
                <a:cs typeface="Arial"/>
              </a:rPr>
              <a:t>how users can exchange clothes</a:t>
            </a:r>
            <a:r>
              <a:rPr lang="en-CA" sz="3200" b="1" dirty="0">
                <a:solidFill>
                  <a:schemeClr val="tx2"/>
                </a:solidFill>
                <a:latin typeface="Arial"/>
                <a:ea typeface="+mn-ea"/>
                <a:cs typeface="Arial"/>
              </a:rPr>
              <a:t> </a:t>
            </a:r>
          </a:p>
        </p:txBody>
      </p:sp>
      <p:sp>
        <p:nvSpPr>
          <p:cNvPr id="4" name="TextBox 3">
            <a:extLst>
              <a:ext uri="{FF2B5EF4-FFF2-40B4-BE49-F238E27FC236}">
                <a16:creationId xmlns:a16="http://schemas.microsoft.com/office/drawing/2014/main" id="{B761E470-6E83-71ED-D9DB-6676CD07212A}"/>
              </a:ext>
            </a:extLst>
          </p:cNvPr>
          <p:cNvSpPr txBox="1"/>
          <p:nvPr/>
        </p:nvSpPr>
        <p:spPr>
          <a:xfrm>
            <a:off x="292911" y="1505123"/>
            <a:ext cx="8144508" cy="5224315"/>
          </a:xfrm>
          <a:prstGeom prst="rect">
            <a:avLst/>
          </a:prstGeom>
          <a:noFill/>
        </p:spPr>
        <p:txBody>
          <a:bodyPr wrap="square" rtlCol="0">
            <a:spAutoFit/>
          </a:bodyPr>
          <a:lstStyle/>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Sign-up process</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Listing items for exchange</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Initiating exchanges and transactions</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Drop the Clothes and get the rewards</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Using Rewards in online shopping </a:t>
            </a:r>
          </a:p>
          <a:p>
            <a:pPr indent="-285750" algn="just">
              <a:lnSpc>
                <a:spcPct val="200000"/>
              </a:lnSpc>
              <a:buFont typeface="Arial" panose="020B06040202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a:p>
            <a:pPr algn="just">
              <a:lnSpc>
                <a:spcPct val="200000"/>
              </a:lnSpc>
              <a:spcBef>
                <a:spcPct val="20000"/>
              </a:spcBef>
            </a:pPr>
            <a:endParaRPr lang="en-CA" sz="2400" dirty="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DDF66F0-C1C8-64CB-02CE-4B572817C276}"/>
              </a:ext>
            </a:extLst>
          </p:cNvPr>
          <p:cNvSpPr>
            <a:spLocks noGrp="1"/>
          </p:cNvSpPr>
          <p:nvPr>
            <p:ph type="sldNum" sz="quarter" idx="12"/>
          </p:nvPr>
        </p:nvSpPr>
        <p:spPr>
          <a:xfrm>
            <a:off x="7813830" y="6356350"/>
            <a:ext cx="744244" cy="365125"/>
          </a:xfrm>
        </p:spPr>
        <p:txBody>
          <a:bodyPr/>
          <a:lstStyle/>
          <a:p>
            <a:fld id="{9823AA3E-FC7A-B443-878C-622E06069C76}" type="slidenum">
              <a:rPr lang="en-US" smtClean="0"/>
              <a:pPr/>
              <a:t>5</a:t>
            </a:fld>
            <a:endParaRPr lang="en-US" dirty="0"/>
          </a:p>
        </p:txBody>
      </p:sp>
      <p:pic>
        <p:nvPicPr>
          <p:cNvPr id="3" name="Picture 2" descr="House windows logo icon design illustration template 8805214 Vector Art ...">
            <a:extLst>
              <a:ext uri="{FF2B5EF4-FFF2-40B4-BE49-F238E27FC236}">
                <a16:creationId xmlns:a16="http://schemas.microsoft.com/office/drawing/2014/main" id="{A297A1E0-5538-8F93-7B26-78381D73B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136" y="5538"/>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65EABD-C3AC-23C6-193F-6737FD74B768}"/>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231616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40B1-0F86-9B4A-338B-831118FEFA09}"/>
              </a:ext>
            </a:extLst>
          </p:cNvPr>
          <p:cNvSpPr>
            <a:spLocks noGrp="1"/>
          </p:cNvSpPr>
          <p:nvPr>
            <p:ph type="title"/>
          </p:nvPr>
        </p:nvSpPr>
        <p:spPr>
          <a:xfrm>
            <a:off x="197528" y="1025231"/>
            <a:ext cx="6857899" cy="660348"/>
          </a:xfrm>
        </p:spPr>
        <p:txBody>
          <a:bodyPr/>
          <a:lstStyle/>
          <a:p>
            <a:pPr algn="l"/>
            <a:r>
              <a:rPr lang="en-CA" sz="3200" b="1" dirty="0">
                <a:solidFill>
                  <a:schemeClr val="tx2"/>
                </a:solidFill>
                <a:latin typeface="Times New Roman" panose="02020603050405020304" pitchFamily="18" charset="0"/>
                <a:ea typeface="+mn-ea"/>
                <a:cs typeface="Times New Roman" panose="02020603050405020304" pitchFamily="18" charset="0"/>
              </a:rPr>
              <a:t>Benefits of </a:t>
            </a:r>
            <a:r>
              <a:rPr lang="en-US" sz="3200" b="0" i="0" dirty="0">
                <a:solidFill>
                  <a:srgbClr val="0F0F0F"/>
                </a:solidFill>
                <a:effectLst/>
                <a:latin typeface="Söhne"/>
              </a:rPr>
              <a:t> </a:t>
            </a:r>
            <a:r>
              <a:rPr lang="en-CA" sz="3200" b="1" dirty="0">
                <a:solidFill>
                  <a:srgbClr val="009A46"/>
                </a:solidFill>
                <a:latin typeface="Arial"/>
                <a:cs typeface="Arial"/>
              </a:rPr>
              <a:t>Green _____</a:t>
            </a:r>
            <a:r>
              <a:rPr lang="en-US" sz="3200" b="0" i="0" dirty="0">
                <a:solidFill>
                  <a:srgbClr val="0F0F0F"/>
                </a:solidFill>
                <a:effectLst/>
                <a:latin typeface="Söhne"/>
              </a:rPr>
              <a:t> </a:t>
            </a:r>
            <a:br>
              <a:rPr lang="en-US" sz="3200" b="0" i="0" dirty="0">
                <a:solidFill>
                  <a:srgbClr val="0F0F0F"/>
                </a:solidFill>
                <a:effectLst/>
                <a:latin typeface="Söhne"/>
              </a:rPr>
            </a:br>
            <a:endParaRPr lang="en-CA" sz="3200" b="1" dirty="0">
              <a:solidFill>
                <a:schemeClr val="tx2"/>
              </a:solidFill>
              <a:latin typeface="Times New Roman" panose="02020603050405020304" pitchFamily="18" charset="0"/>
              <a:ea typeface="+mn-ea"/>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4F99D9-28F7-FCE0-4351-F28D29116510}"/>
              </a:ext>
            </a:extLst>
          </p:cNvPr>
          <p:cNvSpPr>
            <a:spLocks noGrp="1"/>
          </p:cNvSpPr>
          <p:nvPr>
            <p:ph type="sldNum" sz="quarter" idx="12"/>
          </p:nvPr>
        </p:nvSpPr>
        <p:spPr/>
        <p:txBody>
          <a:bodyPr/>
          <a:lstStyle/>
          <a:p>
            <a:pPr algn="ctr"/>
            <a:fld id="{9823AA3E-FC7A-B443-878C-622E06069C76}" type="slidenum">
              <a:rPr lang="en-US" smtClean="0"/>
              <a:pPr algn="ctr"/>
              <a:t>6</a:t>
            </a:fld>
            <a:endParaRPr lang="en-US" dirty="0"/>
          </a:p>
        </p:txBody>
      </p:sp>
      <p:sp>
        <p:nvSpPr>
          <p:cNvPr id="6" name="TextBox 5">
            <a:extLst>
              <a:ext uri="{FF2B5EF4-FFF2-40B4-BE49-F238E27FC236}">
                <a16:creationId xmlns:a16="http://schemas.microsoft.com/office/drawing/2014/main" id="{0598CE3A-B0C2-7FEC-E1B8-DBA84365D84B}"/>
              </a:ext>
            </a:extLst>
          </p:cNvPr>
          <p:cNvSpPr txBox="1"/>
          <p:nvPr/>
        </p:nvSpPr>
        <p:spPr>
          <a:xfrm>
            <a:off x="197528" y="1695406"/>
            <a:ext cx="8323017" cy="3673121"/>
          </a:xfrm>
          <a:prstGeom prst="rect">
            <a:avLst/>
          </a:prstGeom>
          <a:noFill/>
        </p:spPr>
        <p:txBody>
          <a:bodyPr wrap="square" rtlCol="0">
            <a:spAutoFit/>
          </a:bodyPr>
          <a:lstStyle/>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Environmental benefits (reduced waste, lower carbon footprint)</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Economic benefits (saving money, affordable fashion)</a:t>
            </a:r>
          </a:p>
          <a:p>
            <a:pPr indent="-285750" algn="just">
              <a:lnSpc>
                <a:spcPct val="200000"/>
              </a:lnSpc>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Social benefits (community engagement, promoting ethical 	practices)</a:t>
            </a:r>
          </a:p>
          <a:p>
            <a:pPr indent="-285750" algn="just">
              <a:lnSpc>
                <a:spcPct val="200000"/>
              </a:lnSpc>
              <a:buFont typeface="Arial" panose="020B0604020202020204" pitchFamily="34" charset="0"/>
              <a:buChar char="•"/>
            </a:pPr>
            <a:endParaRPr lang="en-US" sz="2400" dirty="0">
              <a:solidFill>
                <a:schemeClr val="tx2"/>
              </a:solidFill>
              <a:latin typeface="Times New Roman" panose="02020603050405020304" pitchFamily="18" charset="0"/>
              <a:cs typeface="Times New Roman" panose="02020603050405020304" pitchFamily="18" charset="0"/>
            </a:endParaRPr>
          </a:p>
        </p:txBody>
      </p:sp>
      <p:pic>
        <p:nvPicPr>
          <p:cNvPr id="3" name="Picture 2" descr="House windows logo icon design illustration template 8805214 Vector Art ...">
            <a:extLst>
              <a:ext uri="{FF2B5EF4-FFF2-40B4-BE49-F238E27FC236}">
                <a16:creationId xmlns:a16="http://schemas.microsoft.com/office/drawing/2014/main" id="{55EED892-61C3-0F97-DBE3-6227DD46D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136" y="0"/>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C1EC19-BF23-E58D-C8D8-9EDFE80778F4}"/>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96435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5552-8D59-AF1F-ABCE-3BE8E41C0E54}"/>
              </a:ext>
            </a:extLst>
          </p:cNvPr>
          <p:cNvSpPr>
            <a:spLocks noGrp="1"/>
          </p:cNvSpPr>
          <p:nvPr>
            <p:ph type="title"/>
          </p:nvPr>
        </p:nvSpPr>
        <p:spPr>
          <a:xfrm>
            <a:off x="457200" y="940880"/>
            <a:ext cx="8353888" cy="607365"/>
          </a:xfrm>
        </p:spPr>
        <p:txBody>
          <a:bodyPr/>
          <a:lstStyle/>
          <a:p>
            <a:pPr algn="l"/>
            <a:r>
              <a:rPr lang="en-CA" sz="3200" b="1" dirty="0">
                <a:solidFill>
                  <a:schemeClr val="tx2"/>
                </a:solidFill>
                <a:latin typeface="Times New Roman" panose="02020603050405020304" pitchFamily="18" charset="0"/>
                <a:ea typeface="+mn-ea"/>
                <a:cs typeface="Times New Roman" panose="02020603050405020304" pitchFamily="18" charset="0"/>
              </a:rPr>
              <a:t>Xamarin &amp; Azure Mobile App Service</a:t>
            </a:r>
          </a:p>
        </p:txBody>
      </p:sp>
      <p:sp>
        <p:nvSpPr>
          <p:cNvPr id="4" name="TextBox 3">
            <a:extLst>
              <a:ext uri="{FF2B5EF4-FFF2-40B4-BE49-F238E27FC236}">
                <a16:creationId xmlns:a16="http://schemas.microsoft.com/office/drawing/2014/main" id="{8FA4A419-FCC6-D1A1-A968-4A266F205F04}"/>
              </a:ext>
            </a:extLst>
          </p:cNvPr>
          <p:cNvSpPr txBox="1"/>
          <p:nvPr/>
        </p:nvSpPr>
        <p:spPr>
          <a:xfrm>
            <a:off x="332912" y="1656554"/>
            <a:ext cx="8478176" cy="4418967"/>
          </a:xfrm>
          <a:prstGeom prst="rect">
            <a:avLst/>
          </a:prstGeom>
          <a:noFill/>
        </p:spPr>
        <p:txBody>
          <a:bodyPr wrap="square" rtlCol="0">
            <a:spAutoFit/>
          </a:bodyPr>
          <a:lstStyle/>
          <a:p>
            <a:pPr marL="0" lvl="1" indent="-285750" algn="just">
              <a:lnSpc>
                <a:spcPct val="200000"/>
              </a:lnSpc>
              <a:buFont typeface="Arial" panose="020B0604020202020204" pitchFamily="34" charset="0"/>
              <a:buChar char="•"/>
            </a:pPr>
            <a:r>
              <a:rPr lang="en-US" sz="2400" b="1" dirty="0">
                <a:solidFill>
                  <a:schemeClr val="tx2"/>
                </a:solidFill>
                <a:latin typeface="Times New Roman" panose="02020603050405020304" pitchFamily="18" charset="0"/>
                <a:cs typeface="Times New Roman" panose="02020603050405020304" pitchFamily="18" charset="0"/>
              </a:rPr>
              <a:t>C# Language: </a:t>
            </a:r>
            <a:r>
              <a:rPr lang="en-US" sz="2400" dirty="0">
                <a:solidFill>
                  <a:schemeClr val="tx2"/>
                </a:solidFill>
                <a:latin typeface="Times New Roman" panose="02020603050405020304" pitchFamily="18" charset="0"/>
                <a:cs typeface="Times New Roman" panose="02020603050405020304" pitchFamily="18" charset="0"/>
              </a:rPr>
              <a:t>Xamarin allows developers to use C#, a powerful and versatile programming language, for building mobile applications.</a:t>
            </a:r>
          </a:p>
          <a:p>
            <a:pPr marL="0" lvl="1" indent="-285750" algn="just">
              <a:lnSpc>
                <a:spcPct val="200000"/>
              </a:lnSpc>
              <a:buFont typeface="Arial" panose="020B0604020202020204" pitchFamily="34" charset="0"/>
              <a:buChar char="•"/>
            </a:pPr>
            <a:r>
              <a:rPr lang="en-CA" sz="2400" b="1" dirty="0" err="1">
                <a:solidFill>
                  <a:schemeClr val="tx2"/>
                </a:solidFill>
                <a:latin typeface="Times New Roman" panose="02020603050405020304" pitchFamily="18" charset="0"/>
                <a:cs typeface="Times New Roman" panose="02020603050405020304" pitchFamily="18" charset="0"/>
              </a:rPr>
              <a:t>Xamarin.Forms</a:t>
            </a:r>
            <a:r>
              <a:rPr lang="en-CA" sz="2400" b="1"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S</a:t>
            </a:r>
            <a:r>
              <a:rPr lang="en-US" sz="2400" dirty="0">
                <a:solidFill>
                  <a:schemeClr val="tx2"/>
                </a:solidFill>
                <a:latin typeface="Times New Roman" panose="02020603050405020304" pitchFamily="18" charset="0"/>
                <a:cs typeface="Times New Roman" panose="02020603050405020304" pitchFamily="18" charset="0"/>
              </a:rPr>
              <a:t>implifies UI development by using a single codebase and sharing a large portion of the UI logic across platforms.</a:t>
            </a:r>
            <a:endParaRPr lang="en-CA" sz="2400"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D6FAC32-2D37-3BB3-46CE-C0FC538AC250}"/>
              </a:ext>
            </a:extLst>
          </p:cNvPr>
          <p:cNvSpPr>
            <a:spLocks noGrp="1"/>
          </p:cNvSpPr>
          <p:nvPr>
            <p:ph type="sldNum" sz="quarter" idx="12"/>
          </p:nvPr>
        </p:nvSpPr>
        <p:spPr/>
        <p:txBody>
          <a:bodyPr/>
          <a:lstStyle/>
          <a:p>
            <a:pPr algn="ctr"/>
            <a:fld id="{9823AA3E-FC7A-B443-878C-622E06069C76}" type="slidenum">
              <a:rPr lang="en-US" smtClean="0"/>
              <a:pPr algn="ctr"/>
              <a:t>7</a:t>
            </a:fld>
            <a:endParaRPr lang="en-US" dirty="0"/>
          </a:p>
        </p:txBody>
      </p:sp>
      <p:pic>
        <p:nvPicPr>
          <p:cNvPr id="3" name="Picture 2" descr="House windows logo icon design illustration template 8805214 Vector Art ...">
            <a:extLst>
              <a:ext uri="{FF2B5EF4-FFF2-40B4-BE49-F238E27FC236}">
                <a16:creationId xmlns:a16="http://schemas.microsoft.com/office/drawing/2014/main" id="{5AA29504-EC59-3CE7-F8E3-83E1959E7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213" y="0"/>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7559DF-FA87-37F4-DC6F-9B36D6172B10}"/>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79288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762D7A-0EA4-36AF-205D-BAD9F1FCD323}"/>
              </a:ext>
            </a:extLst>
          </p:cNvPr>
          <p:cNvSpPr>
            <a:spLocks noGrp="1"/>
          </p:cNvSpPr>
          <p:nvPr>
            <p:ph type="sldNum" sz="quarter" idx="12"/>
          </p:nvPr>
        </p:nvSpPr>
        <p:spPr/>
        <p:txBody>
          <a:bodyPr/>
          <a:lstStyle/>
          <a:p>
            <a:pPr algn="ctr"/>
            <a:fld id="{9823AA3E-FC7A-B443-878C-622E06069C76}" type="slidenum">
              <a:rPr lang="en-US" smtClean="0"/>
              <a:pPr algn="ctr"/>
              <a:t>8</a:t>
            </a:fld>
            <a:endParaRPr lang="en-US" dirty="0"/>
          </a:p>
        </p:txBody>
      </p:sp>
      <p:sp>
        <p:nvSpPr>
          <p:cNvPr id="4" name="Title 1">
            <a:extLst>
              <a:ext uri="{FF2B5EF4-FFF2-40B4-BE49-F238E27FC236}">
                <a16:creationId xmlns:a16="http://schemas.microsoft.com/office/drawing/2014/main" id="{90E8D634-5732-4200-AFEF-3EC647E237EE}"/>
              </a:ext>
            </a:extLst>
          </p:cNvPr>
          <p:cNvSpPr>
            <a:spLocks noGrp="1"/>
          </p:cNvSpPr>
          <p:nvPr>
            <p:ph type="title"/>
          </p:nvPr>
        </p:nvSpPr>
        <p:spPr>
          <a:xfrm>
            <a:off x="379469" y="749151"/>
            <a:ext cx="8353888" cy="607365"/>
          </a:xfrm>
        </p:spPr>
        <p:txBody>
          <a:bodyPr/>
          <a:lstStyle/>
          <a:p>
            <a:pPr algn="l"/>
            <a:r>
              <a:rPr lang="en-CA" sz="3200" b="1" dirty="0">
                <a:solidFill>
                  <a:schemeClr val="tx2"/>
                </a:solidFill>
                <a:latin typeface="Times New Roman" panose="02020603050405020304" pitchFamily="18" charset="0"/>
                <a:ea typeface="+mn-ea"/>
                <a:cs typeface="Times New Roman" panose="02020603050405020304" pitchFamily="18" charset="0"/>
              </a:rPr>
              <a:t>Xamarin &amp; Azure Mobile App Service</a:t>
            </a:r>
          </a:p>
        </p:txBody>
      </p:sp>
      <p:sp>
        <p:nvSpPr>
          <p:cNvPr id="6" name="TextBox 5">
            <a:extLst>
              <a:ext uri="{FF2B5EF4-FFF2-40B4-BE49-F238E27FC236}">
                <a16:creationId xmlns:a16="http://schemas.microsoft.com/office/drawing/2014/main" id="{6EE6E9A9-D99D-C8E1-60C7-429A1ACD4851}"/>
              </a:ext>
            </a:extLst>
          </p:cNvPr>
          <p:cNvSpPr txBox="1"/>
          <p:nvPr/>
        </p:nvSpPr>
        <p:spPr>
          <a:xfrm>
            <a:off x="145472" y="1350818"/>
            <a:ext cx="8795907" cy="2241960"/>
          </a:xfrm>
          <a:prstGeom prst="rect">
            <a:avLst/>
          </a:prstGeom>
          <a:noFill/>
        </p:spPr>
        <p:txBody>
          <a:bodyPr wrap="square">
            <a:spAutoFit/>
          </a:bodyPr>
          <a:lstStyle/>
          <a:p>
            <a:pPr marL="0" lvl="1" indent="-285750" algn="just">
              <a:lnSpc>
                <a:spcPct val="150000"/>
              </a:lnSpc>
              <a:buFont typeface="Arial" panose="020B0604020202020204" pitchFamily="34" charset="0"/>
              <a:buChar char="•"/>
            </a:pPr>
            <a:r>
              <a:rPr lang="en-US" sz="2400" b="1" dirty="0" err="1">
                <a:solidFill>
                  <a:schemeClr val="tx2"/>
                </a:solidFill>
                <a:latin typeface="Times New Roman" panose="02020603050405020304" pitchFamily="18" charset="0"/>
                <a:cs typeface="Times New Roman" panose="02020603050405020304" pitchFamily="18" charset="0"/>
              </a:rPr>
              <a:t>Xamarin.iOS</a:t>
            </a:r>
            <a:r>
              <a:rPr lang="en-US" sz="2400" b="1" dirty="0">
                <a:solidFill>
                  <a:schemeClr val="tx2"/>
                </a:solidFill>
                <a:latin typeface="Times New Roman" panose="02020603050405020304" pitchFamily="18" charset="0"/>
                <a:cs typeface="Times New Roman" panose="02020603050405020304" pitchFamily="18" charset="0"/>
              </a:rPr>
              <a:t> and </a:t>
            </a:r>
            <a:r>
              <a:rPr lang="en-US" sz="2400" b="1" dirty="0" err="1">
                <a:solidFill>
                  <a:schemeClr val="tx2"/>
                </a:solidFill>
                <a:latin typeface="Times New Roman" panose="02020603050405020304" pitchFamily="18" charset="0"/>
                <a:cs typeface="Times New Roman" panose="02020603050405020304" pitchFamily="18" charset="0"/>
              </a:rPr>
              <a:t>Xamarin.Android</a:t>
            </a:r>
            <a:r>
              <a:rPr lang="en-US" sz="2400" b="1" dirty="0">
                <a:solidFill>
                  <a:schemeClr val="tx2"/>
                </a:solidFill>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These are platform-specific 	libraries provided by Xamarin that allow developers to access 	native APIs and functionalities of iOS and Android devices 	directly from C#.</a:t>
            </a:r>
            <a:endParaRPr lang="en-CA" sz="2400"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6DDC368-A90F-C95E-3E2F-DC83BB8F05D4}"/>
              </a:ext>
            </a:extLst>
          </p:cNvPr>
          <p:cNvSpPr txBox="1"/>
          <p:nvPr/>
        </p:nvSpPr>
        <p:spPr>
          <a:xfrm>
            <a:off x="189633" y="3806234"/>
            <a:ext cx="8707584" cy="113396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dirty="0">
                <a:solidFill>
                  <a:schemeClr val="tx2"/>
                </a:solidFill>
                <a:latin typeface="Times New Roman" panose="02020603050405020304" pitchFamily="18" charset="0"/>
                <a:cs typeface="Times New Roman" panose="02020603050405020304" pitchFamily="18" charset="0"/>
              </a:rPr>
              <a:t>Xamarin Test Cloud: </a:t>
            </a:r>
            <a:r>
              <a:rPr lang="en-US" sz="2400" dirty="0">
                <a:solidFill>
                  <a:schemeClr val="tx2"/>
                </a:solidFill>
                <a:latin typeface="Times New Roman" panose="02020603050405020304" pitchFamily="18" charset="0"/>
                <a:cs typeface="Times New Roman" panose="02020603050405020304" pitchFamily="18" charset="0"/>
              </a:rPr>
              <a:t>This is a cloud-based service for testing mobile apps developed with Xamarin.</a:t>
            </a:r>
            <a:endParaRPr lang="en-CA" sz="2400" dirty="0">
              <a:solidFill>
                <a:schemeClr val="tx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203AA49-ECB6-58FE-8EFF-AABC2F2A1113}"/>
              </a:ext>
            </a:extLst>
          </p:cNvPr>
          <p:cNvSpPr txBox="1"/>
          <p:nvPr/>
        </p:nvSpPr>
        <p:spPr>
          <a:xfrm>
            <a:off x="124890" y="4940199"/>
            <a:ext cx="8608467" cy="113396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dirty="0">
                <a:solidFill>
                  <a:schemeClr val="tx2"/>
                </a:solidFill>
                <a:latin typeface="Times New Roman" panose="02020603050405020304" pitchFamily="18" charset="0"/>
                <a:cs typeface="Times New Roman" panose="02020603050405020304" pitchFamily="18" charset="0"/>
              </a:rPr>
              <a:t>Azure Mobile App Service: </a:t>
            </a:r>
            <a:r>
              <a:rPr lang="en-US" sz="2400" dirty="0">
                <a:solidFill>
                  <a:schemeClr val="tx2"/>
                </a:solidFill>
                <a:latin typeface="Times New Roman" panose="02020603050405020304" pitchFamily="18" charset="0"/>
                <a:cs typeface="Times New Roman" panose="02020603050405020304" pitchFamily="18" charset="0"/>
              </a:rPr>
              <a:t>For backend development, Xamarin apps can leverage Azure Mobile App Service.</a:t>
            </a:r>
            <a:endParaRPr lang="en-CA" sz="2400" dirty="0">
              <a:solidFill>
                <a:schemeClr val="tx2"/>
              </a:solidFill>
              <a:latin typeface="Times New Roman" panose="02020603050405020304" pitchFamily="18" charset="0"/>
              <a:cs typeface="Times New Roman" panose="02020603050405020304" pitchFamily="18" charset="0"/>
            </a:endParaRPr>
          </a:p>
        </p:txBody>
      </p:sp>
      <p:pic>
        <p:nvPicPr>
          <p:cNvPr id="11" name="Picture 10" descr="House windows logo icon design illustration template 8805214 Vector Art ...">
            <a:extLst>
              <a:ext uri="{FF2B5EF4-FFF2-40B4-BE49-F238E27FC236}">
                <a16:creationId xmlns:a16="http://schemas.microsoft.com/office/drawing/2014/main" id="{2982A375-C0B6-B032-E9C4-066876AF0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136" y="0"/>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0D57DC5-96AD-4964-B297-9A09557A3B0E}"/>
              </a:ext>
            </a:extLst>
          </p:cNvPr>
          <p:cNvSpPr txBox="1"/>
          <p:nvPr/>
        </p:nvSpPr>
        <p:spPr>
          <a:xfrm>
            <a:off x="2847109" y="470304"/>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139729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with medium confidence">
            <a:extLst>
              <a:ext uri="{FF2B5EF4-FFF2-40B4-BE49-F238E27FC236}">
                <a16:creationId xmlns:a16="http://schemas.microsoft.com/office/drawing/2014/main" id="{EA6CBBF4-9F84-E075-D7EF-90513C742167}"/>
              </a:ext>
            </a:extLst>
          </p:cNvPr>
          <p:cNvPicPr>
            <a:picLocks noChangeAspect="1"/>
          </p:cNvPicPr>
          <p:nvPr/>
        </p:nvPicPr>
        <p:blipFill>
          <a:blip r:embed="rId2"/>
          <a:stretch>
            <a:fillRect/>
          </a:stretch>
        </p:blipFill>
        <p:spPr>
          <a:xfrm>
            <a:off x="3048436" y="693889"/>
            <a:ext cx="5777344" cy="5769909"/>
          </a:xfrm>
          <a:prstGeom prst="rect">
            <a:avLst/>
          </a:prstGeom>
        </p:spPr>
      </p:pic>
      <p:sp>
        <p:nvSpPr>
          <p:cNvPr id="2" name="Title 1">
            <a:extLst>
              <a:ext uri="{FF2B5EF4-FFF2-40B4-BE49-F238E27FC236}">
                <a16:creationId xmlns:a16="http://schemas.microsoft.com/office/drawing/2014/main" id="{FBD3C79A-34AD-5050-A5FC-7FBC12DCFBDE}"/>
              </a:ext>
            </a:extLst>
          </p:cNvPr>
          <p:cNvSpPr>
            <a:spLocks noGrp="1"/>
          </p:cNvSpPr>
          <p:nvPr>
            <p:ph type="title"/>
          </p:nvPr>
        </p:nvSpPr>
        <p:spPr>
          <a:xfrm>
            <a:off x="415636" y="4451783"/>
            <a:ext cx="4229100" cy="951489"/>
          </a:xfrm>
        </p:spPr>
        <p:txBody>
          <a:bodyPr/>
          <a:lstStyle/>
          <a:p>
            <a:pPr algn="l"/>
            <a:r>
              <a:rPr lang="en-CA" sz="2400" b="1" dirty="0">
                <a:solidFill>
                  <a:schemeClr val="tx2"/>
                </a:solidFill>
                <a:latin typeface="Times New Roman" panose="02020603050405020304" pitchFamily="18" charset="0"/>
                <a:ea typeface="+mn-ea"/>
                <a:cs typeface="Times New Roman" panose="02020603050405020304" pitchFamily="18" charset="0"/>
              </a:rPr>
              <a:t>Implemented Backed</a:t>
            </a:r>
            <a:br>
              <a:rPr lang="en-CA" sz="2400" b="1" dirty="0">
                <a:solidFill>
                  <a:schemeClr val="tx2"/>
                </a:solidFill>
                <a:latin typeface="Times New Roman" panose="02020603050405020304" pitchFamily="18" charset="0"/>
                <a:ea typeface="+mn-ea"/>
                <a:cs typeface="Times New Roman" panose="02020603050405020304" pitchFamily="18" charset="0"/>
              </a:rPr>
            </a:br>
            <a:r>
              <a:rPr lang="en-CA" sz="2400" b="1" dirty="0">
                <a:solidFill>
                  <a:schemeClr val="tx2"/>
                </a:solidFill>
                <a:latin typeface="Times New Roman" panose="02020603050405020304" pitchFamily="18" charset="0"/>
                <a:ea typeface="+mn-ea"/>
                <a:cs typeface="Times New Roman" panose="02020603050405020304" pitchFamily="18" charset="0"/>
              </a:rPr>
              <a:t>Model By leveraging MVVM</a:t>
            </a:r>
          </a:p>
        </p:txBody>
      </p:sp>
      <p:sp>
        <p:nvSpPr>
          <p:cNvPr id="3" name="Slide Number Placeholder 2">
            <a:extLst>
              <a:ext uri="{FF2B5EF4-FFF2-40B4-BE49-F238E27FC236}">
                <a16:creationId xmlns:a16="http://schemas.microsoft.com/office/drawing/2014/main" id="{BB44D12D-6BF5-2CE7-B0CC-E96FE3FB8EB4}"/>
              </a:ext>
            </a:extLst>
          </p:cNvPr>
          <p:cNvSpPr>
            <a:spLocks noGrp="1"/>
          </p:cNvSpPr>
          <p:nvPr>
            <p:ph type="sldNum" sz="quarter" idx="12"/>
          </p:nvPr>
        </p:nvSpPr>
        <p:spPr/>
        <p:txBody>
          <a:bodyPr/>
          <a:lstStyle/>
          <a:p>
            <a:pPr algn="ctr"/>
            <a:fld id="{9823AA3E-FC7A-B443-878C-622E06069C76}" type="slidenum">
              <a:rPr lang="en-US" smtClean="0"/>
              <a:pPr algn="ctr"/>
              <a:t>9</a:t>
            </a:fld>
            <a:endParaRPr lang="en-US" dirty="0"/>
          </a:p>
        </p:txBody>
      </p:sp>
      <p:pic>
        <p:nvPicPr>
          <p:cNvPr id="6" name="Picture 5" descr="House windows logo icon design illustration template 8805214 Vector Art ...">
            <a:extLst>
              <a:ext uri="{FF2B5EF4-FFF2-40B4-BE49-F238E27FC236}">
                <a16:creationId xmlns:a16="http://schemas.microsoft.com/office/drawing/2014/main" id="{C924A9B6-3B36-82AF-C05D-06A0CE8D6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136" y="-38299"/>
            <a:ext cx="1298864" cy="1298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C11AB0-28C1-BD30-DD9D-33F3D14A6E2A}"/>
              </a:ext>
            </a:extLst>
          </p:cNvPr>
          <p:cNvSpPr txBox="1"/>
          <p:nvPr/>
        </p:nvSpPr>
        <p:spPr>
          <a:xfrm>
            <a:off x="2938032" y="432005"/>
            <a:ext cx="5569528" cy="369332"/>
          </a:xfrm>
          <a:prstGeom prst="rect">
            <a:avLst/>
          </a:prstGeom>
          <a:noFill/>
        </p:spPr>
        <p:txBody>
          <a:bodyPr wrap="square">
            <a:spAutoFit/>
          </a:bodyPr>
          <a:lstStyle/>
          <a:p>
            <a:r>
              <a:rPr lang="en-CA" dirty="0">
                <a:solidFill>
                  <a:srgbClr val="009E47"/>
                </a:solidFill>
              </a:rPr>
              <a:t>(っ◔◡◔)っ  𝓖𝓲𝓿𝓮 𝓼𝓮𝓬𝓸𝓷𝓭 𝓱𝓪𝓷𝓭𝓼, 𝓪 𝓼𝓮𝓬𝓸𝓷𝓭 𝓵𝓸𝓸𝓴</a:t>
            </a:r>
          </a:p>
        </p:txBody>
      </p:sp>
    </p:spTree>
    <p:extLst>
      <p:ext uri="{BB962C8B-B14F-4D97-AF65-F5344CB8AC3E}">
        <p14:creationId xmlns:p14="http://schemas.microsoft.com/office/powerpoint/2010/main" val="3579331159"/>
      </p:ext>
    </p:extLst>
  </p:cSld>
  <p:clrMapOvr>
    <a:masterClrMapping/>
  </p:clrMapOvr>
</p:sld>
</file>

<file path=ppt/theme/theme1.xml><?xml version="1.0" encoding="utf-8"?>
<a:theme xmlns:a="http://schemas.openxmlformats.org/drawingml/2006/main" name="Lakehead-NewBrandPPT 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Lakehead-NewBrandPPT V2.thmx</Template>
  <TotalTime>17970</TotalTime>
  <Words>630</Words>
  <Application>Microsoft Office PowerPoint</Application>
  <PresentationFormat>On-screen Show (4:3)</PresentationFormat>
  <Paragraphs>80</Paragraphs>
  <Slides>14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Söhne</vt:lpstr>
      <vt:lpstr>Times New Roman</vt:lpstr>
      <vt:lpstr>Lakehead-NewBrandPPT V2</vt:lpstr>
      <vt:lpstr>Office Theme</vt:lpstr>
      <vt:lpstr>PowerPoint Presentation</vt:lpstr>
      <vt:lpstr>Problem Statement:  </vt:lpstr>
      <vt:lpstr>Impact of Second-Hand Clothing Exchange</vt:lpstr>
      <vt:lpstr>Solution - Green _____ Overview</vt:lpstr>
      <vt:lpstr>how users can exchange clothes </vt:lpstr>
      <vt:lpstr>Benefits of  Green _____  </vt:lpstr>
      <vt:lpstr>Xamarin &amp; Azure Mobile App Service</vt:lpstr>
      <vt:lpstr>Xamarin &amp; Azure Mobile App Service</vt:lpstr>
      <vt:lpstr>Implemented Backed Model By leveraging MVVM</vt:lpstr>
      <vt:lpstr>How did we test the backend on the Local Machine</vt:lpstr>
      <vt:lpstr>Business Logic</vt:lpstr>
      <vt:lpstr>User Interface Designed</vt:lpstr>
      <vt:lpstr>App Mock up Designed on Figma </vt:lpstr>
      <vt:lpstr>Q/A</vt:lpstr>
    </vt:vector>
  </TitlesOfParts>
  <Manager/>
  <Company>Lakehead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Option 3</dc:title>
  <dc:subject>Option 3</dc:subject>
  <dc:creator>Gail Zanette</dc:creator>
  <cp:keywords>Powerpoint, option 3, template, Lakehead University</cp:keywords>
  <dc:description/>
  <cp:lastModifiedBy>ehsan sobhani</cp:lastModifiedBy>
  <cp:revision>82</cp:revision>
  <cp:lastPrinted>2013-11-04T22:12:35Z</cp:lastPrinted>
  <dcterms:created xsi:type="dcterms:W3CDTF">2013-08-22T18:50:15Z</dcterms:created>
  <dcterms:modified xsi:type="dcterms:W3CDTF">2023-11-23T18:03:32Z</dcterms:modified>
  <cp:category/>
</cp:coreProperties>
</file>