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0" r:id="rId2"/>
    <p:sldId id="373" r:id="rId3"/>
    <p:sldId id="374" r:id="rId4"/>
    <p:sldId id="375" r:id="rId5"/>
    <p:sldId id="376" r:id="rId6"/>
    <p:sldId id="377" r:id="rId7"/>
    <p:sldId id="356" r:id="rId8"/>
    <p:sldId id="378" r:id="rId9"/>
    <p:sldId id="379" r:id="rId10"/>
    <p:sldId id="380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46" r:id="rId19"/>
    <p:sldId id="348" r:id="rId20"/>
    <p:sldId id="365" r:id="rId21"/>
    <p:sldId id="353" r:id="rId22"/>
    <p:sldId id="366" r:id="rId23"/>
    <p:sldId id="367" r:id="rId24"/>
    <p:sldId id="368" r:id="rId25"/>
    <p:sldId id="369" r:id="rId26"/>
    <p:sldId id="370" r:id="rId27"/>
    <p:sldId id="371" r:id="rId28"/>
    <p:sldId id="37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00"/>
    <a:srgbClr val="000066"/>
    <a:srgbClr val="DCDCD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FD1AB1A-5456-4B81-8E0C-58175EAC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4AC31-93F8-4E49-AD3D-447C99742A7D}" type="slidenum">
              <a:rPr lang="en-US" b="0"/>
              <a:pPr/>
              <a:t>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1982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E6A57C-EDE0-487A-B236-979F19F90AB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220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C98352-A492-4375-90C3-D3CD3DCD26A8}" type="slidenum">
              <a:rPr lang="en-US" b="0"/>
              <a:pPr/>
              <a:t>18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256969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80EAD-407C-4A58-BEEB-4F36E0CEDA7C}" type="slidenum">
              <a:rPr lang="en-US" b="0" smtClean="0"/>
              <a:pPr/>
              <a:t>19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1160300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80EAD-407C-4A58-BEEB-4F36E0CEDA7C}" type="slidenum">
              <a:rPr lang="en-US" b="0" smtClean="0"/>
              <a:pPr/>
              <a:t>20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3840477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BBF5F-477E-4A66-BB48-DB2D66B7BB9D}" type="slidenum">
              <a:rPr lang="en-US" b="0" smtClean="0"/>
              <a:pPr/>
              <a:t>21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485305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80EAD-407C-4A58-BEEB-4F36E0CEDA7C}" type="slidenum">
              <a:rPr lang="en-US" b="0" smtClean="0"/>
              <a:pPr/>
              <a:t>22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2229271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BBF5F-477E-4A66-BB48-DB2D66B7BB9D}" type="slidenum">
              <a:rPr lang="en-US" b="0" smtClean="0"/>
              <a:pPr/>
              <a:t>23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327161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BBF5F-477E-4A66-BB48-DB2D66B7BB9D}" type="slidenum">
              <a:rPr lang="en-US" b="0" smtClean="0"/>
              <a:pPr/>
              <a:t>24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794575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BBF5F-477E-4A66-BB48-DB2D66B7BB9D}" type="slidenum">
              <a:rPr lang="en-US" b="0" smtClean="0"/>
              <a:pPr/>
              <a:t>25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1352739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BBF5F-477E-4A66-BB48-DB2D66B7BB9D}" type="slidenum">
              <a:rPr lang="en-US" b="0" smtClean="0"/>
              <a:pPr/>
              <a:t>26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414362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F12C8-9B53-4549-9968-19067E1D7E8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907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BBF5F-477E-4A66-BB48-DB2D66B7BB9D}" type="slidenum">
              <a:rPr lang="en-US" b="0" smtClean="0"/>
              <a:pPr/>
              <a:t>27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2303017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BBF5F-477E-4A66-BB48-DB2D66B7BB9D}" type="slidenum">
              <a:rPr lang="en-US" b="0" smtClean="0"/>
              <a:pPr/>
              <a:t>28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2755320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31D53-BF55-44D8-BD65-AEF93FECE76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329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D0C63-E999-4E69-9F89-FB0B2233176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244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39479-376E-45FB-ACD3-E5FB903A9F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203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B5B56-000F-4395-8815-B9641AD18BD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563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D90670-8C40-440E-819A-BEF87E62810A}" type="slidenum">
              <a:rPr lang="en-US" b="0"/>
              <a:pPr/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0673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D31C5F-0189-4BFE-87D2-031F9254D39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8915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A91768-2AB4-46BA-A5EC-48F0CC6F90B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48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C831-D5FB-4231-9B1E-C59827A0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D086-4BD4-4F68-8A3B-50A2A5E2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4FD2-4F99-48DF-B625-ABC3009BB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7B93102-6947-41F4-9188-12A86DB5FE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399897"/>
      </p:ext>
    </p:extLst>
  </p:cSld>
  <p:clrMapOvr>
    <a:masterClrMapping/>
  </p:clrMapOvr>
  <p:transition advTm="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EB39-D235-478B-BCE5-AFC60CD8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8520-BEE5-4BB2-9761-5ACF6176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A01C-DA24-4C97-8A84-00E9DF70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B1DE-E50E-4418-B315-98F837B9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A0AB-6768-4C39-9054-3109E347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7EE-411F-42DA-A47C-B106F96CE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383D-B8F2-4577-AA2C-A38C0BCB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B3C-AC97-459B-9BFD-6F7A6F55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BB49402-B3BB-4C7D-AEC2-05DBDFB36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99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99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400" dirty="0" smtClean="0"/>
              <a:t>CMSC 330</a:t>
            </a:r>
            <a:br>
              <a:rPr lang="en-US" sz="4400" dirty="0" smtClean="0"/>
            </a:br>
            <a:r>
              <a:rPr lang="en-US" sz="4400" dirty="0" smtClean="0"/>
              <a:t>Advanced Programming Languages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Week 1</a:t>
            </a:r>
            <a:br>
              <a:rPr lang="en-US" sz="3200" dirty="0" smtClean="0"/>
            </a:br>
            <a:r>
              <a:rPr lang="en-US" sz="3200" dirty="0" smtClean="0"/>
              <a:t>Language Translation and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66"/>
                </a:solidFill>
              </a:rPr>
              <a:t>Hybrid Implementations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276600"/>
            <a:ext cx="8229600" cy="32004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A50021"/>
                </a:solidFill>
              </a:rPr>
              <a:t>The compiler in a hybrid implementation consists of the first pass of a full compiler</a:t>
            </a:r>
          </a:p>
          <a:p>
            <a:pPr eaLnBrk="1" hangingPunct="1"/>
            <a:r>
              <a:rPr lang="en-US" altLang="en-US" sz="2800" smtClean="0">
                <a:solidFill>
                  <a:srgbClr val="A50021"/>
                </a:solidFill>
              </a:rPr>
              <a:t>The interpreter performs the second pass and executes the program</a:t>
            </a:r>
          </a:p>
          <a:p>
            <a:pPr eaLnBrk="1" hangingPunct="1"/>
            <a:r>
              <a:rPr lang="en-US" altLang="en-US" sz="2800" smtClean="0">
                <a:solidFill>
                  <a:srgbClr val="A50021"/>
                </a:solidFill>
              </a:rPr>
              <a:t>Just-in-time compilers are an alternative to the interpreter</a:t>
            </a:r>
          </a:p>
        </p:txBody>
      </p:sp>
      <p:graphicFrame>
        <p:nvGraphicFramePr>
          <p:cNvPr id="8196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1981200"/>
          <a:ext cx="82296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4" imgW="10349484" imgH="880491" progId="Visio.Drawing.6">
                  <p:embed/>
                </p:oleObj>
              </mc:Choice>
              <mc:Fallback>
                <p:oleObj name="Visio" r:id="rId4" imgW="10349484" imgH="88049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82296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174732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Language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Evaluation criteria</a:t>
            </a:r>
          </a:p>
          <a:p>
            <a:pPr lvl="1"/>
            <a:r>
              <a:rPr lang="en-US" altLang="en-US" dirty="0" err="1"/>
              <a:t>Readabilty</a:t>
            </a:r>
            <a:endParaRPr lang="en-US" altLang="en-US" dirty="0"/>
          </a:p>
          <a:p>
            <a:pPr lvl="1"/>
            <a:r>
              <a:rPr lang="en-US" altLang="en-US" dirty="0" err="1"/>
              <a:t>Writability</a:t>
            </a:r>
            <a:endParaRPr lang="en-US" altLang="en-US" dirty="0"/>
          </a:p>
          <a:p>
            <a:pPr lvl="1"/>
            <a:r>
              <a:rPr lang="en-US" altLang="en-US" dirty="0" err="1"/>
              <a:t>Reliabilty</a:t>
            </a:r>
            <a:endParaRPr lang="en-US" altLang="en-US" dirty="0"/>
          </a:p>
          <a:p>
            <a:r>
              <a:rPr lang="en-US" altLang="en-US" dirty="0"/>
              <a:t>Language characteristics</a:t>
            </a:r>
          </a:p>
          <a:p>
            <a:pPr lvl="1"/>
            <a:r>
              <a:rPr lang="en-US" altLang="en-US" dirty="0"/>
              <a:t>Simplicity</a:t>
            </a:r>
          </a:p>
          <a:p>
            <a:pPr lvl="1"/>
            <a:r>
              <a:rPr lang="en-US" altLang="en-US" dirty="0"/>
              <a:t>Expressivity</a:t>
            </a:r>
          </a:p>
          <a:p>
            <a:pPr lvl="1"/>
            <a:r>
              <a:rPr lang="en-US" altLang="en-US" dirty="0"/>
              <a:t>Orthogonality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Orthogonal Language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Orthogonal means “perpendicular”</a:t>
            </a:r>
          </a:p>
          <a:p>
            <a:r>
              <a:rPr lang="en-US" altLang="en-US" dirty="0"/>
              <a:t>With language features, orthogonal features can be arranged along different axes</a:t>
            </a:r>
          </a:p>
          <a:p>
            <a:r>
              <a:rPr lang="en-US" altLang="en-US" dirty="0"/>
              <a:t>When the features are orthogonal, all combinations are valid</a:t>
            </a:r>
          </a:p>
          <a:p>
            <a:r>
              <a:rPr lang="en-US" altLang="en-US" dirty="0"/>
              <a:t>Orthogonality makes a language easier to understand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Two Orthogonal Features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709882"/>
              </p:ext>
            </p:extLst>
          </p:nvPr>
        </p:nvGraphicFramePr>
        <p:xfrm>
          <a:off x="1398871" y="1839763"/>
          <a:ext cx="6346257" cy="319758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15419"/>
                <a:gridCol w="2115419"/>
                <a:gridCol w="2115419"/>
              </a:tblGrid>
              <a:tr h="564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Scalar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Array</a:t>
                      </a:r>
                      <a:endParaRPr lang="en-US" sz="2400" dirty="0"/>
                    </a:p>
                  </a:txBody>
                  <a:tcPr/>
                </a:tc>
              </a:tr>
              <a:tr h="1195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/>
                      </a:r>
                      <a:b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/>
                      </a:r>
                      <a:b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[]</a:t>
                      </a:r>
                    </a:p>
                  </a:txBody>
                  <a:tcPr horzOverflow="overflow"/>
                </a:tc>
              </a:tr>
              <a:tr h="1437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Floating Point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/>
                      </a:r>
                      <a:b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/>
                      </a:r>
                      <a:b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float[]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3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 </a:t>
            </a:r>
            <a:r>
              <a:rPr lang="en-US" altLang="en-US" dirty="0" err="1"/>
              <a:t>Nonorthogonal</a:t>
            </a:r>
            <a:r>
              <a:rPr lang="en-US" altLang="en-US" dirty="0"/>
              <a:t>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838761"/>
              </p:ext>
            </p:extLst>
          </p:nvPr>
        </p:nvGraphicFramePr>
        <p:xfrm>
          <a:off x="457200" y="1600200"/>
          <a:ext cx="8229600" cy="359054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43200"/>
                <a:gridCol w="2743200"/>
                <a:gridCol w="2743200"/>
              </a:tblGrid>
              <a:tr h="1173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Local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Global</a:t>
                      </a:r>
                    </a:p>
                  </a:txBody>
                  <a:tcPr horzOverflow="overflow"/>
                </a:tc>
              </a:tr>
              <a:tr h="1173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auto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allocate on the stack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default-local variables are usually allocated on the stack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Results in a compilation error, global variables cannot be allocated on the stack</a:t>
                      </a:r>
                    </a:p>
                  </a:txBody>
                  <a:tcPr horzOverflow="overflow"/>
                </a:tc>
              </a:tr>
              <a:tr h="1173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allocate from the static region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Unlike ordinary locals, static local variables have permanent lifetimes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default-global variables must be allocated in the static region. Specifying static changes their scope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2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Tradeoff of Many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Adding more features to a language can increase its expressivity</a:t>
            </a:r>
          </a:p>
          <a:p>
            <a:pPr lvl="1"/>
            <a:r>
              <a:rPr lang="en-US" altLang="en-US" dirty="0"/>
              <a:t>Enhances the </a:t>
            </a:r>
            <a:r>
              <a:rPr lang="en-US" altLang="en-US" dirty="0" err="1"/>
              <a:t>writability</a:t>
            </a:r>
            <a:endParaRPr lang="en-US" altLang="en-US" dirty="0"/>
          </a:p>
          <a:p>
            <a:r>
              <a:rPr lang="en-US" altLang="en-US" dirty="0"/>
              <a:t>Too many features can cause undesirable interactions</a:t>
            </a:r>
          </a:p>
          <a:p>
            <a:pPr lvl="1"/>
            <a:r>
              <a:rPr lang="en-US" altLang="en-US" dirty="0"/>
              <a:t>In the best case, they only cause ambiguity that compilers can detect</a:t>
            </a:r>
          </a:p>
          <a:p>
            <a:pPr lvl="1"/>
            <a:r>
              <a:rPr lang="en-US" altLang="en-US" dirty="0"/>
              <a:t>In the worst case, they can cause logic errors that compromise </a:t>
            </a:r>
            <a:r>
              <a:rPr lang="en-US" altLang="en-US" dirty="0" err="1"/>
              <a:t>reliabilty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Interactions Causing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Interacting features</a:t>
            </a:r>
          </a:p>
          <a:p>
            <a:pPr lvl="1"/>
            <a:r>
              <a:rPr lang="en-US" altLang="en-US" dirty="0"/>
              <a:t>Type coercion of parameters</a:t>
            </a:r>
          </a:p>
          <a:p>
            <a:pPr lvl="1"/>
            <a:r>
              <a:rPr lang="en-US" altLang="en-US" dirty="0"/>
              <a:t>Method overloading</a:t>
            </a:r>
          </a:p>
          <a:p>
            <a:r>
              <a:rPr lang="en-US" altLang="en-US" dirty="0"/>
              <a:t>Overloaded method signatures</a:t>
            </a:r>
          </a:p>
          <a:p>
            <a:pPr lvl="1"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void m(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x, double y)</a:t>
            </a:r>
          </a:p>
          <a:p>
            <a:pPr lvl="1"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void m(double x,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y)</a:t>
            </a:r>
          </a:p>
          <a:p>
            <a:r>
              <a:rPr lang="en-US" altLang="en-US" dirty="0"/>
              <a:t>Ambiguous call produces compilation error</a:t>
            </a:r>
          </a:p>
          <a:p>
            <a:pPr lvl="1"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m(1, 1)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18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Interactions Causing Misinterpretation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Interacting features</a:t>
            </a:r>
          </a:p>
          <a:p>
            <a:pPr lvl="1"/>
            <a:r>
              <a:rPr lang="en-US" altLang="en-US" dirty="0"/>
              <a:t>Assignments are expressions</a:t>
            </a:r>
          </a:p>
          <a:p>
            <a:pPr lvl="1"/>
            <a:r>
              <a:rPr lang="en-US" altLang="en-US" dirty="0"/>
              <a:t>No Boolean data type, </a:t>
            </a:r>
            <a:r>
              <a:rPr lang="en-US" altLang="en-US" dirty="0" err="1"/>
              <a:t>ints</a:t>
            </a:r>
            <a:r>
              <a:rPr lang="en-US" altLang="en-US" dirty="0"/>
              <a:t> are used</a:t>
            </a:r>
          </a:p>
          <a:p>
            <a:r>
              <a:rPr lang="en-US" altLang="en-US" dirty="0"/>
              <a:t>Other contributing design issue</a:t>
            </a:r>
          </a:p>
          <a:p>
            <a:pPr lvl="1"/>
            <a:r>
              <a:rPr lang="en-US" altLang="en-US" dirty="0"/>
              <a:t>Assignment and relational equality operator are easily confused</a:t>
            </a:r>
          </a:p>
          <a:p>
            <a:r>
              <a:rPr lang="en-US" altLang="en-US" dirty="0"/>
              <a:t>Misinterpreted code</a:t>
            </a:r>
          </a:p>
          <a:p>
            <a:pPr lvl="1"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x;</a:t>
            </a:r>
          </a:p>
          <a:p>
            <a:pPr lvl="1"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if (x = 10) </a:t>
            </a:r>
            <a:r>
              <a:rPr lang="en-US" alt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71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Backus-Naur Form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Backus </a:t>
            </a:r>
            <a:r>
              <a:rPr lang="en-US" u="sng" dirty="0" err="1"/>
              <a:t>Naur</a:t>
            </a:r>
            <a:r>
              <a:rPr lang="en-US" u="sng" dirty="0"/>
              <a:t> Form (</a:t>
            </a:r>
            <a:r>
              <a:rPr lang="en-US" u="sng" dirty="0" smtClean="0"/>
              <a:t>BNF)</a:t>
            </a:r>
            <a:r>
              <a:rPr lang="en-US" dirty="0" smtClean="0"/>
              <a:t> is </a:t>
            </a:r>
            <a:r>
              <a:rPr lang="en-US" dirty="0"/>
              <a:t>a</a:t>
            </a:r>
            <a:r>
              <a:rPr lang="en-US" dirty="0" smtClean="0"/>
              <a:t> metalanguage which is used to describe the syntax of languages</a:t>
            </a:r>
          </a:p>
          <a:p>
            <a:pPr eaLnBrk="1" hangingPunct="1"/>
            <a:r>
              <a:rPr lang="en-US" dirty="0" smtClean="0"/>
              <a:t>BNF statements are called productions</a:t>
            </a:r>
          </a:p>
          <a:p>
            <a:pPr eaLnBrk="1" hangingPunct="1"/>
            <a:r>
              <a:rPr lang="en-US" dirty="0" smtClean="0"/>
              <a:t>A group of productions constitute a context-free grammar</a:t>
            </a:r>
          </a:p>
          <a:p>
            <a:pPr eaLnBrk="1" hangingPunct="1"/>
            <a:r>
              <a:rPr lang="en-US" dirty="0" smtClean="0"/>
              <a:t>Parser generators accept a grammar defined in BNF as input</a:t>
            </a:r>
          </a:p>
        </p:txBody>
      </p:sp>
    </p:spTree>
    <p:extLst>
      <p:ext uri="{BB962C8B-B14F-4D97-AF65-F5344CB8AC3E}">
        <p14:creationId xmlns:p14="http://schemas.microsoft.com/office/powerpoint/2010/main" val="4940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BNF Components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 symbols or tokens</a:t>
            </a:r>
          </a:p>
          <a:p>
            <a:r>
              <a:rPr lang="en-US" dirty="0" err="1" smtClean="0"/>
              <a:t>Nonterminals</a:t>
            </a:r>
            <a:endParaRPr lang="en-US" dirty="0" smtClean="0"/>
          </a:p>
          <a:p>
            <a:r>
              <a:rPr lang="en-US" dirty="0"/>
              <a:t>Punctuation s</a:t>
            </a:r>
            <a:r>
              <a:rPr lang="en-US" dirty="0" smtClean="0"/>
              <a:t>ymbols</a:t>
            </a:r>
          </a:p>
          <a:p>
            <a:pPr lvl="1"/>
            <a:r>
              <a:rPr lang="en-US" dirty="0" smtClean="0"/>
              <a:t>  ::=</a:t>
            </a:r>
            <a:r>
              <a:rPr lang="en-US" dirty="0"/>
              <a:t>	</a:t>
            </a:r>
            <a:r>
              <a:rPr lang="en-US" dirty="0" smtClean="0"/>
              <a:t>Defines or “Can be replaced by”</a:t>
            </a:r>
          </a:p>
          <a:p>
            <a:pPr lvl="1"/>
            <a:r>
              <a:rPr lang="en-US" dirty="0" smtClean="0"/>
              <a:t>  |	Choice separator</a:t>
            </a:r>
          </a:p>
          <a:p>
            <a:pPr lvl="1"/>
            <a:r>
              <a:rPr lang="en-US" dirty="0" smtClean="0"/>
              <a:t>  []	Optional</a:t>
            </a:r>
          </a:p>
          <a:p>
            <a:pPr lvl="1"/>
            <a:r>
              <a:rPr lang="en-US" dirty="0" smtClean="0"/>
              <a:t>  {}	Zero or more repetitions</a:t>
            </a:r>
          </a:p>
          <a:p>
            <a:r>
              <a:rPr lang="en-US" dirty="0" smtClean="0"/>
              <a:t>Last two punctuation symbols are Extended BNF (EBNF)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66"/>
                </a:solidFill>
              </a:rPr>
              <a:t>Full Compilers</a:t>
            </a:r>
          </a:p>
        </p:txBody>
      </p:sp>
      <p:pic>
        <p:nvPicPr>
          <p:cNvPr id="3076" name="Picture 4" descr="lect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47800"/>
            <a:ext cx="24479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90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 with two productions</a:t>
            </a:r>
          </a:p>
          <a:p>
            <a:pPr marL="457200" lvl="1" indent="0">
              <a:buNone/>
            </a:pPr>
            <a:r>
              <a:rPr lang="en-US" dirty="0" smtClean="0"/>
              <a:t>S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{</a:t>
            </a:r>
            <a:r>
              <a:rPr lang="en-US" dirty="0" smtClean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 T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dirty="0" smtClean="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T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66"/>
                </a:solidFill>
                <a:sym typeface="Symbol" panose="05050102010706020507" pitchFamily="18" charset="2"/>
              </a:rPr>
              <a:t>d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|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66"/>
                </a:solidFill>
                <a:sym typeface="Symbol" panose="05050102010706020507" pitchFamily="18" charset="2"/>
              </a:rPr>
              <a:t>e</a:t>
            </a:r>
          </a:p>
          <a:p>
            <a:pPr marL="346075" indent="-288925"/>
            <a:r>
              <a:rPr lang="en-US" dirty="0" smtClean="0">
                <a:sym typeface="Symbol" panose="05050102010706020507" pitchFamily="18" charset="2"/>
              </a:rPr>
              <a:t>Sentences of this language start with zero or more a’s followed by one b, then either a d or e followed by an optional c</a:t>
            </a:r>
          </a:p>
          <a:p>
            <a:pPr marL="346075" indent="-288925"/>
            <a:r>
              <a:rPr lang="en-US" dirty="0" smtClean="0">
                <a:sym typeface="Symbol" panose="05050102010706020507" pitchFamily="18" charset="2"/>
              </a:rPr>
              <a:t>Valid sentences: </a:t>
            </a:r>
            <a:r>
              <a:rPr lang="en-US" dirty="0" err="1" smtClean="0">
                <a:sym typeface="Symbol" panose="05050102010706020507" pitchFamily="18" charset="2"/>
              </a:rPr>
              <a:t>aabd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bec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abdc</a:t>
            </a:r>
            <a:endParaRPr lang="en-US" dirty="0" smtClean="0">
              <a:sym typeface="Symbol" panose="05050102010706020507" pitchFamily="18" charset="2"/>
            </a:endParaRPr>
          </a:p>
          <a:p>
            <a:pPr marL="346075" indent="-288925"/>
            <a:r>
              <a:rPr lang="en-US" dirty="0" smtClean="0">
                <a:sym typeface="Symbol" panose="05050102010706020507" pitchFamily="18" charset="2"/>
              </a:rPr>
              <a:t>Invalid sentences: dc, </a:t>
            </a:r>
            <a:r>
              <a:rPr lang="en-US" dirty="0" err="1" smtClean="0">
                <a:sym typeface="Symbol" panose="05050102010706020507" pitchFamily="18" charset="2"/>
              </a:rPr>
              <a:t>abdec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baec</a:t>
            </a:r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Grammar Example</a:t>
            </a:r>
          </a:p>
        </p:txBody>
      </p:sp>
    </p:spTree>
    <p:extLst>
      <p:ext uri="{BB962C8B-B14F-4D97-AF65-F5344CB8AC3E}">
        <p14:creationId xmlns:p14="http://schemas.microsoft.com/office/powerpoint/2010/main" val="38185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Productions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dirty="0" smtClean="0"/>
              <a:t>Recursive production</a:t>
            </a:r>
            <a:r>
              <a:rPr lang="en-US" dirty="0" smtClean="0"/>
              <a:t>: a production in which the symbol being defined also appears on the right side</a:t>
            </a:r>
          </a:p>
          <a:p>
            <a:pPr eaLnBrk="1" hangingPunct="1"/>
            <a:r>
              <a:rPr lang="en-US" u="sng" dirty="0" smtClean="0"/>
              <a:t>Left or head recursive</a:t>
            </a:r>
            <a:r>
              <a:rPr lang="en-US" dirty="0" smtClean="0"/>
              <a:t>: the symbol being defined appears as the left most symbol in one of the choices</a:t>
            </a:r>
          </a:p>
          <a:p>
            <a:pPr eaLnBrk="1" hangingPunct="1"/>
            <a:r>
              <a:rPr lang="en-US" u="sng" dirty="0" smtClean="0"/>
              <a:t>Right or tail recursive</a:t>
            </a:r>
            <a:r>
              <a:rPr lang="en-US" dirty="0" smtClean="0"/>
              <a:t>: the symbol being defined appears as the right most symbol in one of the choices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recursive production</a:t>
            </a:r>
          </a:p>
          <a:p>
            <a:pPr marL="457200" lvl="1" indent="0">
              <a:buNone/>
            </a:pPr>
            <a:r>
              <a:rPr lang="en-US" dirty="0" smtClean="0"/>
              <a:t>S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 S </a:t>
            </a:r>
            <a:r>
              <a:rPr lang="en-US" dirty="0" smtClean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| </a:t>
            </a:r>
            <a:r>
              <a:rPr lang="en-US" dirty="0" smtClean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</a:p>
          <a:p>
            <a:pPr marL="346075" indent="-288925"/>
            <a:r>
              <a:rPr lang="en-US" dirty="0" smtClean="0">
                <a:sym typeface="Symbol" panose="05050102010706020507" pitchFamily="18" charset="2"/>
              </a:rPr>
              <a:t>A left recursive production</a:t>
            </a:r>
          </a:p>
          <a:p>
            <a:pPr marL="457200" lvl="1" indent="0">
              <a:buNone/>
            </a:pPr>
            <a:r>
              <a:rPr lang="en-US" dirty="0"/>
              <a:t>S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 </a:t>
            </a:r>
            <a:r>
              <a:rPr lang="en-US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| </a:t>
            </a:r>
            <a:r>
              <a:rPr lang="en-US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</a:p>
          <a:p>
            <a:pPr marL="346075" indent="-288925"/>
            <a:r>
              <a:rPr lang="en-US" dirty="0" smtClean="0">
                <a:sym typeface="Symbol" panose="05050102010706020507" pitchFamily="18" charset="2"/>
              </a:rPr>
              <a:t>A right recursive production</a:t>
            </a:r>
          </a:p>
          <a:p>
            <a:pPr marL="457200" lvl="1" indent="0">
              <a:buNone/>
            </a:pPr>
            <a:r>
              <a:rPr lang="en-US" dirty="0"/>
              <a:t>S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66"/>
                </a:solidFill>
                <a:sym typeface="Symbol" panose="05050102010706020507" pitchFamily="18" charset="2"/>
              </a:rPr>
              <a:t>a </a:t>
            </a:r>
            <a:r>
              <a:rPr lang="en-US" dirty="0" smtClean="0">
                <a:sym typeface="Symbol" panose="05050102010706020507" pitchFamily="18" charset="2"/>
              </a:rPr>
              <a:t>S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| </a:t>
            </a:r>
            <a:r>
              <a:rPr lang="en-US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</a:p>
          <a:p>
            <a:pPr marL="346075" indent="-288925"/>
            <a:r>
              <a:rPr lang="en-US" dirty="0" smtClean="0">
                <a:sym typeface="Symbol" panose="05050102010706020507" pitchFamily="18" charset="2"/>
              </a:rPr>
              <a:t>Recursion can always replace iteration</a:t>
            </a:r>
          </a:p>
          <a:p>
            <a:pPr marL="457200" lvl="1" indent="0">
              <a:buNone/>
            </a:pPr>
            <a:r>
              <a:rPr lang="en-US" dirty="0"/>
              <a:t>S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{</a:t>
            </a:r>
            <a:r>
              <a:rPr lang="en-US" dirty="0" smtClean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} </a:t>
            </a:r>
            <a:r>
              <a:rPr lang="en-US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Production Examples</a:t>
            </a:r>
          </a:p>
        </p:txBody>
      </p:sp>
    </p:spTree>
    <p:extLst>
      <p:ext uri="{BB962C8B-B14F-4D97-AF65-F5344CB8AC3E}">
        <p14:creationId xmlns:p14="http://schemas.microsoft.com/office/powerpoint/2010/main" val="7295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ability to construct a derivation or a parse tree demonstrates that a sentence belongs to the language defined by a grammar</a:t>
            </a:r>
          </a:p>
          <a:p>
            <a:r>
              <a:rPr lang="en-US" dirty="0" smtClean="0"/>
              <a:t>Example Grammar</a:t>
            </a:r>
          </a:p>
          <a:p>
            <a:pPr marL="457200" lvl="1" indent="0">
              <a:buNone/>
            </a:pPr>
            <a:r>
              <a:rPr lang="en-US" dirty="0"/>
              <a:t>S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 S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|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T </a:t>
            </a:r>
            <a:endParaRPr lang="en-US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T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|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66"/>
                </a:solidFill>
                <a:sym typeface="Symbol" panose="05050102010706020507" pitchFamily="18" charset="2"/>
              </a:rPr>
              <a:t>d</a:t>
            </a:r>
            <a:endParaRPr lang="en-US" dirty="0" smtClean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r>
              <a:rPr lang="en-US" dirty="0" smtClean="0"/>
              <a:t>Language defined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Derivation - </a:t>
            </a:r>
            <a:r>
              <a:rPr lang="en-US" dirty="0"/>
              <a:t>Parse Tree</a:t>
            </a:r>
            <a:r>
              <a:rPr lang="en-US" dirty="0" smtClean="0"/>
              <a:t> Purpose</a:t>
            </a:r>
          </a:p>
        </p:txBody>
      </p:sp>
    </p:spTree>
    <p:extLst>
      <p:ext uri="{BB962C8B-B14F-4D97-AF65-F5344CB8AC3E}">
        <p14:creationId xmlns:p14="http://schemas.microsoft.com/office/powerpoint/2010/main" val="28014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142" y="2854600"/>
            <a:ext cx="2062688" cy="3343360"/>
          </a:xfrm>
          <a:prstGeom prst="rect">
            <a:avLst/>
          </a:prstGeom>
        </p:spPr>
      </p:pic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Derivation of </a:t>
            </a:r>
            <a:r>
              <a:rPr lang="en-US" dirty="0" err="1" smtClean="0">
                <a:solidFill>
                  <a:srgbClr val="000066"/>
                </a:solidFill>
              </a:rPr>
              <a:t>aabd</a:t>
            </a:r>
            <a:endParaRPr lang="en-US" dirty="0" smtClean="0">
              <a:solidFill>
                <a:srgbClr val="000066"/>
              </a:solidFill>
            </a:endParaRPr>
          </a:p>
          <a:p>
            <a:pPr marL="457200" lvl="1" indent="0">
              <a:buNone/>
              <a:tabLst>
                <a:tab pos="798513" algn="l"/>
              </a:tabLst>
            </a:pPr>
            <a:r>
              <a:rPr lang="en-US" dirty="0" smtClean="0"/>
              <a:t>S	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 S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 S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dirty="0">
                <a:sym typeface="Symbol" panose="05050102010706020507" pitchFamily="18" charset="2"/>
              </a:rPr>
              <a:t> 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66"/>
                </a:solidFill>
                <a:sym typeface="Symbol" panose="05050102010706020507" pitchFamily="18" charset="2"/>
              </a:rPr>
              <a:t>b d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/>
              <a:t>Parse tree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Derivation - Parse Tree Example</a:t>
            </a:r>
          </a:p>
        </p:txBody>
      </p:sp>
    </p:spTree>
    <p:extLst>
      <p:ext uri="{BB962C8B-B14F-4D97-AF65-F5344CB8AC3E}">
        <p14:creationId xmlns:p14="http://schemas.microsoft.com/office/powerpoint/2010/main" val="42785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 primary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Left Associative Grammar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82" y="3352588"/>
            <a:ext cx="4146751" cy="26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addop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</a:p>
          <a:p>
            <a:pPr marL="0" indent="0" eaLnBrk="1" hangingPunct="1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multop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</a:p>
          <a:p>
            <a:pPr marL="0" indent="0" eaLnBrk="1" hangingPunct="1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factor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</a:p>
          <a:p>
            <a:pPr marL="0" indent="0" eaLnBrk="1" hangingPunct="1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IDENTIFIER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addop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multop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Precedence Expression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201" y="3182291"/>
            <a:ext cx="4114688" cy="26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primary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IDENTIFIER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Parenthesized Expression Grammar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68" y="2057400"/>
            <a:ext cx="4991063" cy="464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parse trees for the preceding expressions and grammars are unique</a:t>
            </a:r>
          </a:p>
          <a:p>
            <a:r>
              <a:rPr lang="en-US" dirty="0"/>
              <a:t>U</a:t>
            </a:r>
            <a:r>
              <a:rPr lang="en-US" dirty="0" smtClean="0"/>
              <a:t>niqueness depends on the grammar</a:t>
            </a:r>
          </a:p>
          <a:p>
            <a:r>
              <a:rPr lang="en-US" dirty="0" smtClean="0"/>
              <a:t>Ambiguous grammar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primary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sz="2000" b="1" dirty="0" smtClean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dirty="0" smtClean="0"/>
              <a:t>Produces left-most and right-most trees 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Parse Tree Uniqueness</a:t>
            </a:r>
          </a:p>
        </p:txBody>
      </p:sp>
    </p:spTree>
    <p:extLst>
      <p:ext uri="{BB962C8B-B14F-4D97-AF65-F5344CB8AC3E}">
        <p14:creationId xmlns:p14="http://schemas.microsoft.com/office/powerpoint/2010/main" val="41777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66"/>
                </a:solidFill>
              </a:rPr>
              <a:t>Lexical Analyzer or Scanner</a:t>
            </a:r>
          </a:p>
        </p:txBody>
      </p:sp>
      <p:pic>
        <p:nvPicPr>
          <p:cNvPr id="5128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488" y="1905000"/>
            <a:ext cx="8967787" cy="1087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A50021"/>
                </a:solidFill>
              </a:rPr>
              <a:t>The scanner is the first phase of a compiler</a:t>
            </a:r>
          </a:p>
          <a:p>
            <a:r>
              <a:rPr lang="en-US" altLang="en-US" sz="2800">
                <a:solidFill>
                  <a:srgbClr val="A50021"/>
                </a:solidFill>
              </a:rPr>
              <a:t>It breaks the character stream into "words" called lexemes, categorizes them into tokens</a:t>
            </a:r>
          </a:p>
          <a:p>
            <a:r>
              <a:rPr lang="en-US" altLang="en-US" sz="2800">
                <a:solidFill>
                  <a:srgbClr val="A50021"/>
                </a:solidFill>
              </a:rPr>
              <a:t>Detects lexical errors</a:t>
            </a:r>
          </a:p>
        </p:txBody>
      </p:sp>
    </p:spTree>
    <p:extLst>
      <p:ext uri="{BB962C8B-B14F-4D97-AF65-F5344CB8AC3E}">
        <p14:creationId xmlns:p14="http://schemas.microsoft.com/office/powerpoint/2010/main" val="585677261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66"/>
                </a:solidFill>
              </a:rPr>
              <a:t>Syntactic Analyzer or Parser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A50021"/>
                </a:solidFill>
              </a:rPr>
              <a:t>The parser is the second phase of a compiler</a:t>
            </a:r>
          </a:p>
          <a:p>
            <a:r>
              <a:rPr lang="en-US" altLang="en-US" sz="2800">
                <a:solidFill>
                  <a:srgbClr val="A50021"/>
                </a:solidFill>
              </a:rPr>
              <a:t>It verifies that the syntax is correct and detects syntax errors</a:t>
            </a:r>
          </a:p>
          <a:p>
            <a:r>
              <a:rPr lang="en-US" altLang="en-US" sz="2800">
                <a:solidFill>
                  <a:srgbClr val="A50021"/>
                </a:solidFill>
              </a:rPr>
              <a:t>It also generates the parse tree</a:t>
            </a:r>
          </a:p>
          <a:p>
            <a:endParaRPr lang="en-US" altLang="en-US" sz="2800"/>
          </a:p>
        </p:txBody>
      </p:sp>
      <p:pic>
        <p:nvPicPr>
          <p:cNvPr id="10246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488" y="1981200"/>
            <a:ext cx="8940800" cy="1087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136587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rgbClr val="000066"/>
                </a:solidFill>
              </a:rPr>
              <a:t>Semantic Analyzer and Intermediate Code Generator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276600"/>
            <a:ext cx="8229600" cy="2971800"/>
          </a:xfrm>
        </p:spPr>
        <p:txBody>
          <a:bodyPr/>
          <a:lstStyle/>
          <a:p>
            <a:r>
              <a:rPr lang="en-US" altLang="en-US" sz="2800">
                <a:solidFill>
                  <a:srgbClr val="A50021"/>
                </a:solidFill>
              </a:rPr>
              <a:t>The semantic analyzer and intermediate code generator is the third phase of A compiler</a:t>
            </a:r>
          </a:p>
          <a:p>
            <a:r>
              <a:rPr lang="en-US" altLang="en-US" sz="2800">
                <a:solidFill>
                  <a:srgbClr val="A50021"/>
                </a:solidFill>
              </a:rPr>
              <a:t>The semantic analyzer detects static semantic</a:t>
            </a:r>
          </a:p>
          <a:p>
            <a:r>
              <a:rPr lang="en-US" altLang="en-US" sz="2800">
                <a:solidFill>
                  <a:srgbClr val="A50021"/>
                </a:solidFill>
              </a:rPr>
              <a:t>The intermediate code generator generates intermediate code</a:t>
            </a:r>
          </a:p>
          <a:p>
            <a:r>
              <a:rPr lang="en-US" altLang="en-US" sz="2800">
                <a:solidFill>
                  <a:srgbClr val="A50021"/>
                </a:solidFill>
              </a:rPr>
              <a:t>Production compilers include an optimizer</a:t>
            </a:r>
          </a:p>
        </p:txBody>
      </p:sp>
      <p:graphicFrame>
        <p:nvGraphicFramePr>
          <p:cNvPr id="12311" name="Object 23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1752600"/>
          <a:ext cx="8229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9499854" imgH="1496187" progId="Visio.Drawing.6">
                  <p:embed/>
                </p:oleObj>
              </mc:Choice>
              <mc:Fallback>
                <p:oleObj name="Visio" r:id="rId4" imgW="9499854" imgH="1496187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8229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507602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66"/>
                </a:solidFill>
              </a:rPr>
              <a:t>Final Code Generator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733800"/>
            <a:ext cx="8229600" cy="2362200"/>
          </a:xfrm>
        </p:spPr>
        <p:txBody>
          <a:bodyPr/>
          <a:lstStyle/>
          <a:p>
            <a:r>
              <a:rPr lang="en-US" altLang="en-US" sz="2800">
                <a:solidFill>
                  <a:srgbClr val="A50021"/>
                </a:solidFill>
              </a:rPr>
              <a:t>The final code generator is fourth phase and the second pass of the compiler</a:t>
            </a:r>
          </a:p>
          <a:p>
            <a:r>
              <a:rPr lang="en-US" altLang="en-US" sz="2800">
                <a:solidFill>
                  <a:srgbClr val="A50021"/>
                </a:solidFill>
              </a:rPr>
              <a:t>It generates machine code, so is machine dependent</a:t>
            </a:r>
          </a:p>
          <a:p>
            <a:r>
              <a:rPr lang="en-US" altLang="en-US" sz="2800">
                <a:solidFill>
                  <a:srgbClr val="A50021"/>
                </a:solidFill>
              </a:rPr>
              <a:t>No errors are detected in the second pass</a:t>
            </a:r>
          </a:p>
          <a:p>
            <a:endParaRPr lang="en-US" altLang="en-US" sz="2800">
              <a:solidFill>
                <a:srgbClr val="A50021"/>
              </a:solidFill>
            </a:endParaRPr>
          </a:p>
        </p:txBody>
      </p:sp>
      <p:graphicFrame>
        <p:nvGraphicFramePr>
          <p:cNvPr id="16391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2143125"/>
          <a:ext cx="82296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4" imgW="6191250" imgH="827151" progId="Visio.Drawing.6">
                  <p:embed/>
                </p:oleObj>
              </mc:Choice>
              <mc:Fallback>
                <p:oleObj name="Visio" r:id="rId4" imgW="6191250" imgH="82715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43125"/>
                        <a:ext cx="8229600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207402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Language Translators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Fully compiled languages</a:t>
            </a:r>
          </a:p>
          <a:p>
            <a:pPr lvl="1" eaLnBrk="1" hangingPunct="1"/>
            <a:r>
              <a:rPr lang="en-US" dirty="0" smtClean="0"/>
              <a:t>C, C++, Ada</a:t>
            </a:r>
          </a:p>
          <a:p>
            <a:pPr eaLnBrk="1" hangingPunct="1"/>
            <a:r>
              <a:rPr lang="en-US" dirty="0" smtClean="0"/>
              <a:t>Interpreted languages</a:t>
            </a:r>
          </a:p>
          <a:p>
            <a:pPr lvl="1" eaLnBrk="1" hangingPunct="1"/>
            <a:r>
              <a:rPr lang="en-US" dirty="0" smtClean="0"/>
              <a:t>Perl, Python, LISP</a:t>
            </a:r>
          </a:p>
          <a:p>
            <a:pPr eaLnBrk="1" hangingPunct="1"/>
            <a:r>
              <a:rPr lang="en-US" dirty="0" smtClean="0"/>
              <a:t>Hybrid Languages</a:t>
            </a:r>
          </a:p>
          <a:p>
            <a:pPr lvl="1" eaLnBrk="1" hangingPunct="1"/>
            <a:r>
              <a:rPr lang="en-US" dirty="0" smtClean="0"/>
              <a:t>Compiler and interpreter or JIT compiler</a:t>
            </a:r>
          </a:p>
          <a:p>
            <a:pPr lvl="1" eaLnBrk="1" hangingPunct="1"/>
            <a:r>
              <a:rPr lang="en-US" dirty="0" smtClean="0"/>
              <a:t>Java, C#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9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66"/>
                </a:solidFill>
              </a:rPr>
              <a:t>Linkers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A50021"/>
                </a:solidFill>
              </a:rPr>
              <a:t>The linker links together multiple object files produced by multiple source files</a:t>
            </a:r>
          </a:p>
          <a:p>
            <a:pPr eaLnBrk="1" hangingPunct="1"/>
            <a:r>
              <a:rPr lang="en-US" altLang="en-US" sz="2800" smtClean="0">
                <a:solidFill>
                  <a:srgbClr val="A50021"/>
                </a:solidFill>
              </a:rPr>
              <a:t>It also links in object libraries</a:t>
            </a:r>
          </a:p>
          <a:p>
            <a:pPr eaLnBrk="1" hangingPunct="1"/>
            <a:r>
              <a:rPr lang="en-US" altLang="en-US" sz="2800" smtClean="0">
                <a:solidFill>
                  <a:srgbClr val="A50021"/>
                </a:solidFill>
              </a:rPr>
              <a:t>The generates are external reference errors</a:t>
            </a:r>
          </a:p>
        </p:txBody>
      </p:sp>
      <p:graphicFrame>
        <p:nvGraphicFramePr>
          <p:cNvPr id="410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" y="1905000"/>
          <a:ext cx="8720138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6249162" imgH="1074039" progId="Visio.Drawing.6">
                  <p:embed/>
                </p:oleObj>
              </mc:Choice>
              <mc:Fallback>
                <p:oleObj name="Visio" r:id="rId4" imgW="6249162" imgH="1074039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05000"/>
                        <a:ext cx="8720138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936745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66"/>
                </a:solidFill>
              </a:rPr>
              <a:t>Full Interpreters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A50021"/>
                </a:solidFill>
              </a:rPr>
              <a:t>Interpreters of fully interpreted languages translate, then execute the program</a:t>
            </a:r>
          </a:p>
          <a:p>
            <a:pPr eaLnBrk="1" hangingPunct="1"/>
            <a:r>
              <a:rPr lang="en-US" altLang="en-US" sz="2800" smtClean="0">
                <a:solidFill>
                  <a:srgbClr val="A50021"/>
                </a:solidFill>
              </a:rPr>
              <a:t>Interpreted programs are slower</a:t>
            </a:r>
          </a:p>
          <a:p>
            <a:pPr eaLnBrk="1" hangingPunct="1"/>
            <a:r>
              <a:rPr lang="en-US" altLang="en-US" sz="2800" smtClean="0">
                <a:solidFill>
                  <a:srgbClr val="A50021"/>
                </a:solidFill>
              </a:rPr>
              <a:t>All errors are run-time errors</a:t>
            </a:r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6148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2103438"/>
          <a:ext cx="82296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4" imgW="5926836" imgH="848868" progId="Visio.Drawing.6">
                  <p:embed/>
                </p:oleObj>
              </mc:Choice>
              <mc:Fallback>
                <p:oleObj name="Visio" r:id="rId4" imgW="5926836" imgH="84886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03438"/>
                        <a:ext cx="8229600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592908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</TotalTime>
  <Words>877</Words>
  <Application>Microsoft Office PowerPoint</Application>
  <PresentationFormat>On-screen Show (4:3)</PresentationFormat>
  <Paragraphs>186</Paragraphs>
  <Slides>28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Symbol</vt:lpstr>
      <vt:lpstr>Default Design</vt:lpstr>
      <vt:lpstr>Visio</vt:lpstr>
      <vt:lpstr>CMSC 330 Advanced Programming Languages</vt:lpstr>
      <vt:lpstr>Full Compilers</vt:lpstr>
      <vt:lpstr>Lexical Analyzer or Scanner</vt:lpstr>
      <vt:lpstr>Syntactic Analyzer or Parser</vt:lpstr>
      <vt:lpstr>Semantic Analyzer and Intermediate Code Generator</vt:lpstr>
      <vt:lpstr>Final Code Generator</vt:lpstr>
      <vt:lpstr>Language Translators</vt:lpstr>
      <vt:lpstr>Linkers</vt:lpstr>
      <vt:lpstr>Full Interpreters</vt:lpstr>
      <vt:lpstr>Hybrid Implementations</vt:lpstr>
      <vt:lpstr>Language Design</vt:lpstr>
      <vt:lpstr>Orthogonal Language Features</vt:lpstr>
      <vt:lpstr>Two Orthogonal Features</vt:lpstr>
      <vt:lpstr>Two Nonorthogonal Features</vt:lpstr>
      <vt:lpstr>Tradeoff of Many Features</vt:lpstr>
      <vt:lpstr>Interactions Causing Ambiguity</vt:lpstr>
      <vt:lpstr>Interactions Causing Misinterpretation</vt:lpstr>
      <vt:lpstr>Backus-Naur Form</vt:lpstr>
      <vt:lpstr>BNF Components</vt:lpstr>
      <vt:lpstr>Grammar Example</vt:lpstr>
      <vt:lpstr>Recursive Productions</vt:lpstr>
      <vt:lpstr>Recursive Production Examples</vt:lpstr>
      <vt:lpstr>Derivation - Parse Tree Purpose</vt:lpstr>
      <vt:lpstr>Derivation - Parse Tree Example</vt:lpstr>
      <vt:lpstr>Left Associative Grammar</vt:lpstr>
      <vt:lpstr>Precedence Expression Syntax</vt:lpstr>
      <vt:lpstr>Parenthesized Expression Grammar</vt:lpstr>
      <vt:lpstr>Parse Tree Uniqueness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DD</dc:creator>
  <cp:lastModifiedBy>Duane Jarc</cp:lastModifiedBy>
  <cp:revision>272</cp:revision>
  <dcterms:created xsi:type="dcterms:W3CDTF">2011-06-20T18:28:14Z</dcterms:created>
  <dcterms:modified xsi:type="dcterms:W3CDTF">2018-05-25T13:03:02Z</dcterms:modified>
</cp:coreProperties>
</file>