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71" r:id="rId3"/>
    <p:sldId id="265" r:id="rId4"/>
    <p:sldId id="268" r:id="rId5"/>
    <p:sldId id="270" r:id="rId6"/>
    <p:sldId id="269"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70782" autoAdjust="0"/>
  </p:normalViewPr>
  <p:slideViewPr>
    <p:cSldViewPr>
      <p:cViewPr varScale="1">
        <p:scale>
          <a:sx n="45" d="100"/>
          <a:sy n="45" d="100"/>
        </p:scale>
        <p:origin x="72" y="20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E2CC2E-D4E5-4403-AA8A-94EBB1DBF746}"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D5392961-DA1A-49BC-8AEA-255AA4C5AD66}">
      <dgm:prSet/>
      <dgm:spPr/>
      <dgm:t>
        <a:bodyPr/>
        <a:lstStyle/>
        <a:p>
          <a:r>
            <a:rPr lang="en-US" b="1" dirty="0">
              <a:solidFill>
                <a:schemeClr val="bg1"/>
              </a:solidFill>
            </a:rPr>
            <a:t>"What correlations or patterns exist between variables such as genre, platform, release year, global sales, and ratings concerning sales performance, and how can these insights inform future game development and marketing strategies?"</a:t>
          </a:r>
        </a:p>
      </dgm:t>
    </dgm:pt>
    <dgm:pt modelId="{9A58B8E5-596C-4415-B666-664BB98D3684}" type="parTrans" cxnId="{9E98E861-DDC1-4803-A056-97696B8BCAE3}">
      <dgm:prSet/>
      <dgm:spPr/>
      <dgm:t>
        <a:bodyPr/>
        <a:lstStyle/>
        <a:p>
          <a:endParaRPr lang="en-US"/>
        </a:p>
      </dgm:t>
    </dgm:pt>
    <dgm:pt modelId="{E498D9F1-29AA-42B5-AA46-4B3761B2F0AF}" type="sibTrans" cxnId="{9E98E861-DDC1-4803-A056-97696B8BCAE3}">
      <dgm:prSet/>
      <dgm:spPr/>
      <dgm:t>
        <a:bodyPr/>
        <a:lstStyle/>
        <a:p>
          <a:endParaRPr lang="en-US"/>
        </a:p>
      </dgm:t>
    </dgm:pt>
    <dgm:pt modelId="{AE54ED1B-C68D-44D4-B799-0D87176182CC}">
      <dgm:prSet/>
      <dgm:spPr/>
      <dgm:t>
        <a:bodyPr/>
        <a:lstStyle/>
        <a:p>
          <a:r>
            <a:rPr lang="en-US" b="1" dirty="0">
              <a:solidFill>
                <a:schemeClr val="bg1"/>
              </a:solidFill>
            </a:rPr>
            <a:t>"What are the most common behaviors or patterns observed in the dataset, and how do they vary across platforms?"</a:t>
          </a:r>
        </a:p>
      </dgm:t>
    </dgm:pt>
    <dgm:pt modelId="{251808C8-40A0-4C86-BC0A-B9775BD039E5}" type="parTrans" cxnId="{914A291C-F30D-459B-9BCB-C33A2A2AB682}">
      <dgm:prSet/>
      <dgm:spPr/>
      <dgm:t>
        <a:bodyPr/>
        <a:lstStyle/>
        <a:p>
          <a:endParaRPr lang="en-US"/>
        </a:p>
      </dgm:t>
    </dgm:pt>
    <dgm:pt modelId="{FEC530E9-0A83-4D52-824A-33B5CB483D56}" type="sibTrans" cxnId="{914A291C-F30D-459B-9BCB-C33A2A2AB682}">
      <dgm:prSet/>
      <dgm:spPr/>
      <dgm:t>
        <a:bodyPr/>
        <a:lstStyle/>
        <a:p>
          <a:endParaRPr lang="en-US"/>
        </a:p>
      </dgm:t>
    </dgm:pt>
    <dgm:pt modelId="{23BE43E9-C272-4A86-A13F-94FA445820F6}" type="pres">
      <dgm:prSet presAssocID="{24E2CC2E-D4E5-4403-AA8A-94EBB1DBF746}" presName="diagram" presStyleCnt="0">
        <dgm:presLayoutVars>
          <dgm:dir/>
          <dgm:resizeHandles val="exact"/>
        </dgm:presLayoutVars>
      </dgm:prSet>
      <dgm:spPr/>
    </dgm:pt>
    <dgm:pt modelId="{0728A51A-99F6-4EF3-8A90-3740C255AE89}" type="pres">
      <dgm:prSet presAssocID="{D5392961-DA1A-49BC-8AEA-255AA4C5AD66}" presName="node" presStyleLbl="node1" presStyleIdx="0" presStyleCnt="2">
        <dgm:presLayoutVars>
          <dgm:bulletEnabled val="1"/>
        </dgm:presLayoutVars>
      </dgm:prSet>
      <dgm:spPr/>
    </dgm:pt>
    <dgm:pt modelId="{7D63FD28-CF07-4AEB-95FC-6416F0DEB68C}" type="pres">
      <dgm:prSet presAssocID="{E498D9F1-29AA-42B5-AA46-4B3761B2F0AF}" presName="sibTrans" presStyleCnt="0"/>
      <dgm:spPr/>
    </dgm:pt>
    <dgm:pt modelId="{22618D83-9FBC-4D0B-B8B9-AFE777806982}" type="pres">
      <dgm:prSet presAssocID="{AE54ED1B-C68D-44D4-B799-0D87176182CC}" presName="node" presStyleLbl="node1" presStyleIdx="1" presStyleCnt="2">
        <dgm:presLayoutVars>
          <dgm:bulletEnabled val="1"/>
        </dgm:presLayoutVars>
      </dgm:prSet>
      <dgm:spPr/>
    </dgm:pt>
  </dgm:ptLst>
  <dgm:cxnLst>
    <dgm:cxn modelId="{C3E2091A-83C6-4521-8CA3-E63D753FEC64}" type="presOf" srcId="{24E2CC2E-D4E5-4403-AA8A-94EBB1DBF746}" destId="{23BE43E9-C272-4A86-A13F-94FA445820F6}" srcOrd="0" destOrd="0" presId="urn:microsoft.com/office/officeart/2005/8/layout/default"/>
    <dgm:cxn modelId="{914A291C-F30D-459B-9BCB-C33A2A2AB682}" srcId="{24E2CC2E-D4E5-4403-AA8A-94EBB1DBF746}" destId="{AE54ED1B-C68D-44D4-B799-0D87176182CC}" srcOrd="1" destOrd="0" parTransId="{251808C8-40A0-4C86-BC0A-B9775BD039E5}" sibTransId="{FEC530E9-0A83-4D52-824A-33B5CB483D56}"/>
    <dgm:cxn modelId="{72B10129-87D3-4778-8198-1407BB254E4C}" type="presOf" srcId="{AE54ED1B-C68D-44D4-B799-0D87176182CC}" destId="{22618D83-9FBC-4D0B-B8B9-AFE777806982}" srcOrd="0" destOrd="0" presId="urn:microsoft.com/office/officeart/2005/8/layout/default"/>
    <dgm:cxn modelId="{9E98E861-DDC1-4803-A056-97696B8BCAE3}" srcId="{24E2CC2E-D4E5-4403-AA8A-94EBB1DBF746}" destId="{D5392961-DA1A-49BC-8AEA-255AA4C5AD66}" srcOrd="0" destOrd="0" parTransId="{9A58B8E5-596C-4415-B666-664BB98D3684}" sibTransId="{E498D9F1-29AA-42B5-AA46-4B3761B2F0AF}"/>
    <dgm:cxn modelId="{875138AF-2F27-4527-8DE9-B78CC3D6AF41}" type="presOf" srcId="{D5392961-DA1A-49BC-8AEA-255AA4C5AD66}" destId="{0728A51A-99F6-4EF3-8A90-3740C255AE89}" srcOrd="0" destOrd="0" presId="urn:microsoft.com/office/officeart/2005/8/layout/default"/>
    <dgm:cxn modelId="{B6D65930-B1C5-4176-B404-69D78DFC851F}" type="presParOf" srcId="{23BE43E9-C272-4A86-A13F-94FA445820F6}" destId="{0728A51A-99F6-4EF3-8A90-3740C255AE89}" srcOrd="0" destOrd="0" presId="urn:microsoft.com/office/officeart/2005/8/layout/default"/>
    <dgm:cxn modelId="{D6BBB957-66BC-4F5A-A5C8-EF5ADA4FA71B}" type="presParOf" srcId="{23BE43E9-C272-4A86-A13F-94FA445820F6}" destId="{7D63FD28-CF07-4AEB-95FC-6416F0DEB68C}" srcOrd="1" destOrd="0" presId="urn:microsoft.com/office/officeart/2005/8/layout/default"/>
    <dgm:cxn modelId="{9240CA75-CAF2-4FAB-8417-3470502F0CEA}" type="presParOf" srcId="{23BE43E9-C272-4A86-A13F-94FA445820F6}" destId="{22618D83-9FBC-4D0B-B8B9-AFE777806982}"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0547F9-101F-4AF1-AF1D-C6DFAEDD838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8483FC7-DAA0-45AF-BE18-E2EC5CCD7A62}">
      <dgm:prSet custT="1"/>
      <dgm:spPr/>
      <dgm:t>
        <a:bodyPr/>
        <a:lstStyle/>
        <a:p>
          <a:r>
            <a:rPr lang="en-US" sz="2000" b="1" dirty="0"/>
            <a:t>Cross-reference the data and find correlations and accuracy between both datasets.</a:t>
          </a:r>
          <a:endParaRPr lang="en-US" sz="2000" dirty="0"/>
        </a:p>
      </dgm:t>
    </dgm:pt>
    <dgm:pt modelId="{15E81A19-F418-49A9-BF2B-2EBC5908604D}" type="parTrans" cxnId="{5B489A3F-2B75-4021-B333-E77CA50410CC}">
      <dgm:prSet/>
      <dgm:spPr/>
      <dgm:t>
        <a:bodyPr/>
        <a:lstStyle/>
        <a:p>
          <a:endParaRPr lang="en-US"/>
        </a:p>
      </dgm:t>
    </dgm:pt>
    <dgm:pt modelId="{8BC25CFB-1AE9-4F13-8202-F004BF53346F}" type="sibTrans" cxnId="{5B489A3F-2B75-4021-B333-E77CA50410CC}">
      <dgm:prSet/>
      <dgm:spPr/>
      <dgm:t>
        <a:bodyPr/>
        <a:lstStyle/>
        <a:p>
          <a:endParaRPr lang="en-US"/>
        </a:p>
      </dgm:t>
    </dgm:pt>
    <dgm:pt modelId="{EAEE452F-6224-45E0-BEE9-AD049071493C}">
      <dgm:prSet custT="1"/>
      <dgm:spPr/>
      <dgm:t>
        <a:bodyPr/>
        <a:lstStyle/>
        <a:p>
          <a:r>
            <a:rPr lang="en-US" sz="2000" b="1" dirty="0"/>
            <a:t>Continue research to find more insight into why the games were so popular in the year they were released.</a:t>
          </a:r>
          <a:endParaRPr lang="en-US" sz="2000" dirty="0"/>
        </a:p>
      </dgm:t>
    </dgm:pt>
    <dgm:pt modelId="{24AF6E38-159F-4D51-89DE-6FDEA0DA2126}" type="parTrans" cxnId="{9E0CEC26-133F-4EA8-AD03-FD6BA20D1AD6}">
      <dgm:prSet/>
      <dgm:spPr/>
      <dgm:t>
        <a:bodyPr/>
        <a:lstStyle/>
        <a:p>
          <a:endParaRPr lang="en-US"/>
        </a:p>
      </dgm:t>
    </dgm:pt>
    <dgm:pt modelId="{DA9CA945-60D7-4467-9251-24E236ADA835}" type="sibTrans" cxnId="{9E0CEC26-133F-4EA8-AD03-FD6BA20D1AD6}">
      <dgm:prSet/>
      <dgm:spPr/>
      <dgm:t>
        <a:bodyPr/>
        <a:lstStyle/>
        <a:p>
          <a:endParaRPr lang="en-US"/>
        </a:p>
      </dgm:t>
    </dgm:pt>
    <dgm:pt modelId="{402095F9-6891-4CA3-A330-E9583A2E378E}">
      <dgm:prSet/>
      <dgm:spPr/>
      <dgm:t>
        <a:bodyPr/>
        <a:lstStyle/>
        <a:p>
          <a:r>
            <a:rPr lang="en-US" b="1" dirty="0"/>
            <a:t>Create visualizations to show trends in the demographics, year, and sales performance.</a:t>
          </a:r>
          <a:endParaRPr lang="en-US" dirty="0"/>
        </a:p>
      </dgm:t>
    </dgm:pt>
    <dgm:pt modelId="{75CC49C7-BF89-4B6D-9E25-BF45E8D7EDA7}" type="parTrans" cxnId="{CBEF2389-6E9C-4925-A049-9272B0946DAD}">
      <dgm:prSet/>
      <dgm:spPr/>
      <dgm:t>
        <a:bodyPr/>
        <a:lstStyle/>
        <a:p>
          <a:endParaRPr lang="en-US"/>
        </a:p>
      </dgm:t>
    </dgm:pt>
    <dgm:pt modelId="{B69CEA5C-F41B-40BF-9343-F4AE467254AA}" type="sibTrans" cxnId="{CBEF2389-6E9C-4925-A049-9272B0946DAD}">
      <dgm:prSet/>
      <dgm:spPr/>
      <dgm:t>
        <a:bodyPr/>
        <a:lstStyle/>
        <a:p>
          <a:endParaRPr lang="en-US"/>
        </a:p>
      </dgm:t>
    </dgm:pt>
    <dgm:pt modelId="{F2F78C64-128E-43B0-99F2-C04EE4BABA72}" type="pres">
      <dgm:prSet presAssocID="{EE0547F9-101F-4AF1-AF1D-C6DFAEDD8386}" presName="root" presStyleCnt="0">
        <dgm:presLayoutVars>
          <dgm:dir/>
          <dgm:resizeHandles val="exact"/>
        </dgm:presLayoutVars>
      </dgm:prSet>
      <dgm:spPr/>
    </dgm:pt>
    <dgm:pt modelId="{4350727B-688F-4BD3-8A95-9A4ED31838B3}" type="pres">
      <dgm:prSet presAssocID="{78483FC7-DAA0-45AF-BE18-E2EC5CCD7A62}" presName="compNode" presStyleCnt="0"/>
      <dgm:spPr/>
    </dgm:pt>
    <dgm:pt modelId="{17AE06E8-415A-4AED-AC2E-BBB19289F278}" type="pres">
      <dgm:prSet presAssocID="{78483FC7-DAA0-45AF-BE18-E2EC5CCD7A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49F6EB1A-4EE0-4B35-BBBA-BE7723075243}" type="pres">
      <dgm:prSet presAssocID="{78483FC7-DAA0-45AF-BE18-E2EC5CCD7A62}" presName="spaceRect" presStyleCnt="0"/>
      <dgm:spPr/>
    </dgm:pt>
    <dgm:pt modelId="{23E37AD9-CE83-472B-AF34-2FBAE37064BB}" type="pres">
      <dgm:prSet presAssocID="{78483FC7-DAA0-45AF-BE18-E2EC5CCD7A62}" presName="textRect" presStyleLbl="revTx" presStyleIdx="0" presStyleCnt="3">
        <dgm:presLayoutVars>
          <dgm:chMax val="1"/>
          <dgm:chPref val="1"/>
        </dgm:presLayoutVars>
      </dgm:prSet>
      <dgm:spPr/>
    </dgm:pt>
    <dgm:pt modelId="{82ED5429-C150-4062-BF97-4B2F938A91CC}" type="pres">
      <dgm:prSet presAssocID="{8BC25CFB-1AE9-4F13-8202-F004BF53346F}" presName="sibTrans" presStyleCnt="0"/>
      <dgm:spPr/>
    </dgm:pt>
    <dgm:pt modelId="{985278CD-84EB-4995-A33F-44B66F8FC415}" type="pres">
      <dgm:prSet presAssocID="{EAEE452F-6224-45E0-BEE9-AD049071493C}" presName="compNode" presStyleCnt="0"/>
      <dgm:spPr/>
    </dgm:pt>
    <dgm:pt modelId="{77DE2C41-D076-46D3-A449-06C2A6937BC2}" type="pres">
      <dgm:prSet presAssocID="{EAEE452F-6224-45E0-BEE9-AD04907149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me controller"/>
        </a:ext>
      </dgm:extLst>
    </dgm:pt>
    <dgm:pt modelId="{E2BF094F-CE2B-4A5D-A36A-6CA7B37CE475}" type="pres">
      <dgm:prSet presAssocID="{EAEE452F-6224-45E0-BEE9-AD049071493C}" presName="spaceRect" presStyleCnt="0"/>
      <dgm:spPr/>
    </dgm:pt>
    <dgm:pt modelId="{CF338624-5DE2-421C-9585-A108CE234486}" type="pres">
      <dgm:prSet presAssocID="{EAEE452F-6224-45E0-BEE9-AD049071493C}" presName="textRect" presStyleLbl="revTx" presStyleIdx="1" presStyleCnt="3">
        <dgm:presLayoutVars>
          <dgm:chMax val="1"/>
          <dgm:chPref val="1"/>
        </dgm:presLayoutVars>
      </dgm:prSet>
      <dgm:spPr/>
    </dgm:pt>
    <dgm:pt modelId="{584A8A09-8DDA-459F-9E8F-1E42A7AF05B6}" type="pres">
      <dgm:prSet presAssocID="{DA9CA945-60D7-4467-9251-24E236ADA835}" presName="sibTrans" presStyleCnt="0"/>
      <dgm:spPr/>
    </dgm:pt>
    <dgm:pt modelId="{97F77DE4-F940-4A33-8DC1-FCE35E147217}" type="pres">
      <dgm:prSet presAssocID="{402095F9-6891-4CA3-A330-E9583A2E378E}" presName="compNode" presStyleCnt="0"/>
      <dgm:spPr/>
    </dgm:pt>
    <dgm:pt modelId="{825035D0-A9BB-406F-B849-9DA0FADDF9BB}" type="pres">
      <dgm:prSet presAssocID="{402095F9-6891-4CA3-A330-E9583A2E378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5BEF09D4-6EFA-4A9E-983F-1D368228EF7E}" type="pres">
      <dgm:prSet presAssocID="{402095F9-6891-4CA3-A330-E9583A2E378E}" presName="spaceRect" presStyleCnt="0"/>
      <dgm:spPr/>
    </dgm:pt>
    <dgm:pt modelId="{011F7962-2BB0-4668-8F9C-6E6A5E386E09}" type="pres">
      <dgm:prSet presAssocID="{402095F9-6891-4CA3-A330-E9583A2E378E}" presName="textRect" presStyleLbl="revTx" presStyleIdx="2" presStyleCnt="3">
        <dgm:presLayoutVars>
          <dgm:chMax val="1"/>
          <dgm:chPref val="1"/>
        </dgm:presLayoutVars>
      </dgm:prSet>
      <dgm:spPr/>
    </dgm:pt>
  </dgm:ptLst>
  <dgm:cxnLst>
    <dgm:cxn modelId="{616D1112-20B5-4D1C-A5CD-59B3435DDE72}" type="presOf" srcId="{78483FC7-DAA0-45AF-BE18-E2EC5CCD7A62}" destId="{23E37AD9-CE83-472B-AF34-2FBAE37064BB}" srcOrd="0" destOrd="0" presId="urn:microsoft.com/office/officeart/2018/2/layout/IconLabelList"/>
    <dgm:cxn modelId="{9E0CEC26-133F-4EA8-AD03-FD6BA20D1AD6}" srcId="{EE0547F9-101F-4AF1-AF1D-C6DFAEDD8386}" destId="{EAEE452F-6224-45E0-BEE9-AD049071493C}" srcOrd="1" destOrd="0" parTransId="{24AF6E38-159F-4D51-89DE-6FDEA0DA2126}" sibTransId="{DA9CA945-60D7-4467-9251-24E236ADA835}"/>
    <dgm:cxn modelId="{5B489A3F-2B75-4021-B333-E77CA50410CC}" srcId="{EE0547F9-101F-4AF1-AF1D-C6DFAEDD8386}" destId="{78483FC7-DAA0-45AF-BE18-E2EC5CCD7A62}" srcOrd="0" destOrd="0" parTransId="{15E81A19-F418-49A9-BF2B-2EBC5908604D}" sibTransId="{8BC25CFB-1AE9-4F13-8202-F004BF53346F}"/>
    <dgm:cxn modelId="{8EB0B85F-F484-49A7-9B62-01D405BEAE3C}" type="presOf" srcId="{402095F9-6891-4CA3-A330-E9583A2E378E}" destId="{011F7962-2BB0-4668-8F9C-6E6A5E386E09}" srcOrd="0" destOrd="0" presId="urn:microsoft.com/office/officeart/2018/2/layout/IconLabelList"/>
    <dgm:cxn modelId="{CBEF2389-6E9C-4925-A049-9272B0946DAD}" srcId="{EE0547F9-101F-4AF1-AF1D-C6DFAEDD8386}" destId="{402095F9-6891-4CA3-A330-E9583A2E378E}" srcOrd="2" destOrd="0" parTransId="{75CC49C7-BF89-4B6D-9E25-BF45E8D7EDA7}" sibTransId="{B69CEA5C-F41B-40BF-9343-F4AE467254AA}"/>
    <dgm:cxn modelId="{F1F828B9-D432-4BCF-8827-0B28F4F4EF9F}" type="presOf" srcId="{EAEE452F-6224-45E0-BEE9-AD049071493C}" destId="{CF338624-5DE2-421C-9585-A108CE234486}" srcOrd="0" destOrd="0" presId="urn:microsoft.com/office/officeart/2018/2/layout/IconLabelList"/>
    <dgm:cxn modelId="{5D9943D6-DF76-43F5-93D2-BA336AFD0A65}" type="presOf" srcId="{EE0547F9-101F-4AF1-AF1D-C6DFAEDD8386}" destId="{F2F78C64-128E-43B0-99F2-C04EE4BABA72}" srcOrd="0" destOrd="0" presId="urn:microsoft.com/office/officeart/2018/2/layout/IconLabelList"/>
    <dgm:cxn modelId="{A73917CD-8978-433A-AE72-A6D2959EFFBE}" type="presParOf" srcId="{F2F78C64-128E-43B0-99F2-C04EE4BABA72}" destId="{4350727B-688F-4BD3-8A95-9A4ED31838B3}" srcOrd="0" destOrd="0" presId="urn:microsoft.com/office/officeart/2018/2/layout/IconLabelList"/>
    <dgm:cxn modelId="{0EB3F422-C80C-407A-A891-B8A6A502506D}" type="presParOf" srcId="{4350727B-688F-4BD3-8A95-9A4ED31838B3}" destId="{17AE06E8-415A-4AED-AC2E-BBB19289F278}" srcOrd="0" destOrd="0" presId="urn:microsoft.com/office/officeart/2018/2/layout/IconLabelList"/>
    <dgm:cxn modelId="{135F4D0A-FD26-4B8A-BABC-19C6AA8700A2}" type="presParOf" srcId="{4350727B-688F-4BD3-8A95-9A4ED31838B3}" destId="{49F6EB1A-4EE0-4B35-BBBA-BE7723075243}" srcOrd="1" destOrd="0" presId="urn:microsoft.com/office/officeart/2018/2/layout/IconLabelList"/>
    <dgm:cxn modelId="{0AC44EB7-4F0F-4A97-8192-070834F97736}" type="presParOf" srcId="{4350727B-688F-4BD3-8A95-9A4ED31838B3}" destId="{23E37AD9-CE83-472B-AF34-2FBAE37064BB}" srcOrd="2" destOrd="0" presId="urn:microsoft.com/office/officeart/2018/2/layout/IconLabelList"/>
    <dgm:cxn modelId="{06C21625-DB6A-41A2-95AA-503366397E3D}" type="presParOf" srcId="{F2F78C64-128E-43B0-99F2-C04EE4BABA72}" destId="{82ED5429-C150-4062-BF97-4B2F938A91CC}" srcOrd="1" destOrd="0" presId="urn:microsoft.com/office/officeart/2018/2/layout/IconLabelList"/>
    <dgm:cxn modelId="{A3FCC988-74FC-4B4F-A9A3-6ADA6FDBC710}" type="presParOf" srcId="{F2F78C64-128E-43B0-99F2-C04EE4BABA72}" destId="{985278CD-84EB-4995-A33F-44B66F8FC415}" srcOrd="2" destOrd="0" presId="urn:microsoft.com/office/officeart/2018/2/layout/IconLabelList"/>
    <dgm:cxn modelId="{1EB6498F-DE9B-4C8C-9F3D-E525F201E434}" type="presParOf" srcId="{985278CD-84EB-4995-A33F-44B66F8FC415}" destId="{77DE2C41-D076-46D3-A449-06C2A6937BC2}" srcOrd="0" destOrd="0" presId="urn:microsoft.com/office/officeart/2018/2/layout/IconLabelList"/>
    <dgm:cxn modelId="{62892B12-389F-42E7-A184-03572D234014}" type="presParOf" srcId="{985278CD-84EB-4995-A33F-44B66F8FC415}" destId="{E2BF094F-CE2B-4A5D-A36A-6CA7B37CE475}" srcOrd="1" destOrd="0" presId="urn:microsoft.com/office/officeart/2018/2/layout/IconLabelList"/>
    <dgm:cxn modelId="{44D926D8-4169-4AC8-91CA-11FF0C05E814}" type="presParOf" srcId="{985278CD-84EB-4995-A33F-44B66F8FC415}" destId="{CF338624-5DE2-421C-9585-A108CE234486}" srcOrd="2" destOrd="0" presId="urn:microsoft.com/office/officeart/2018/2/layout/IconLabelList"/>
    <dgm:cxn modelId="{BDA5B2DD-B4DF-4D34-AB72-7332A71247FE}" type="presParOf" srcId="{F2F78C64-128E-43B0-99F2-C04EE4BABA72}" destId="{584A8A09-8DDA-459F-9E8F-1E42A7AF05B6}" srcOrd="3" destOrd="0" presId="urn:microsoft.com/office/officeart/2018/2/layout/IconLabelList"/>
    <dgm:cxn modelId="{4F5699A3-F1E2-4436-A63A-68588C4DFDD0}" type="presParOf" srcId="{F2F78C64-128E-43B0-99F2-C04EE4BABA72}" destId="{97F77DE4-F940-4A33-8DC1-FCE35E147217}" srcOrd="4" destOrd="0" presId="urn:microsoft.com/office/officeart/2018/2/layout/IconLabelList"/>
    <dgm:cxn modelId="{3C0FDF40-CDAA-4A34-94A8-C5B797BA5471}" type="presParOf" srcId="{97F77DE4-F940-4A33-8DC1-FCE35E147217}" destId="{825035D0-A9BB-406F-B849-9DA0FADDF9BB}" srcOrd="0" destOrd="0" presId="urn:microsoft.com/office/officeart/2018/2/layout/IconLabelList"/>
    <dgm:cxn modelId="{494920E2-7B1E-462C-BA43-A5578BF05598}" type="presParOf" srcId="{97F77DE4-F940-4A33-8DC1-FCE35E147217}" destId="{5BEF09D4-6EFA-4A9E-983F-1D368228EF7E}" srcOrd="1" destOrd="0" presId="urn:microsoft.com/office/officeart/2018/2/layout/IconLabelList"/>
    <dgm:cxn modelId="{1120FDBA-E87B-4038-B94C-F73CFED3DC32}" type="presParOf" srcId="{97F77DE4-F940-4A33-8DC1-FCE35E147217}" destId="{011F7962-2BB0-4668-8F9C-6E6A5E386E0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0547F9-101F-4AF1-AF1D-C6DFAEDD8386}"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8483FC7-DAA0-45AF-BE18-E2EC5CCD7A62}">
      <dgm:prSet/>
      <dgm:spPr/>
      <dgm:t>
        <a:bodyPr/>
        <a:lstStyle/>
        <a:p>
          <a:pPr>
            <a:defRPr cap="all"/>
          </a:pPr>
          <a:r>
            <a:rPr lang="en-US"/>
            <a:t>Market Analysis</a:t>
          </a:r>
        </a:p>
      </dgm:t>
    </dgm:pt>
    <dgm:pt modelId="{15E81A19-F418-49A9-BF2B-2EBC5908604D}" type="parTrans" cxnId="{5B489A3F-2B75-4021-B333-E77CA50410CC}">
      <dgm:prSet/>
      <dgm:spPr/>
      <dgm:t>
        <a:bodyPr/>
        <a:lstStyle/>
        <a:p>
          <a:endParaRPr lang="en-US"/>
        </a:p>
      </dgm:t>
    </dgm:pt>
    <dgm:pt modelId="{8BC25CFB-1AE9-4F13-8202-F004BF53346F}" type="sibTrans" cxnId="{5B489A3F-2B75-4021-B333-E77CA50410CC}">
      <dgm:prSet/>
      <dgm:spPr/>
      <dgm:t>
        <a:bodyPr/>
        <a:lstStyle/>
        <a:p>
          <a:endParaRPr lang="en-US"/>
        </a:p>
      </dgm:t>
    </dgm:pt>
    <dgm:pt modelId="{EAEE452F-6224-45E0-BEE9-AD049071493C}">
      <dgm:prSet/>
      <dgm:spPr/>
      <dgm:t>
        <a:bodyPr/>
        <a:lstStyle/>
        <a:p>
          <a:pPr>
            <a:defRPr cap="all"/>
          </a:pPr>
          <a:r>
            <a:rPr lang="en-US" b="1" dirty="0"/>
            <a:t>Ranking</a:t>
          </a:r>
          <a:endParaRPr lang="en-US" dirty="0"/>
        </a:p>
      </dgm:t>
    </dgm:pt>
    <dgm:pt modelId="{24AF6E38-159F-4D51-89DE-6FDEA0DA2126}" type="parTrans" cxnId="{9E0CEC26-133F-4EA8-AD03-FD6BA20D1AD6}">
      <dgm:prSet/>
      <dgm:spPr/>
      <dgm:t>
        <a:bodyPr/>
        <a:lstStyle/>
        <a:p>
          <a:endParaRPr lang="en-US"/>
        </a:p>
      </dgm:t>
    </dgm:pt>
    <dgm:pt modelId="{DA9CA945-60D7-4467-9251-24E236ADA835}" type="sibTrans" cxnId="{9E0CEC26-133F-4EA8-AD03-FD6BA20D1AD6}">
      <dgm:prSet/>
      <dgm:spPr/>
      <dgm:t>
        <a:bodyPr/>
        <a:lstStyle/>
        <a:p>
          <a:endParaRPr lang="en-US"/>
        </a:p>
      </dgm:t>
    </dgm:pt>
    <dgm:pt modelId="{402095F9-6891-4CA3-A330-E9583A2E378E}">
      <dgm:prSet/>
      <dgm:spPr/>
      <dgm:t>
        <a:bodyPr/>
        <a:lstStyle/>
        <a:p>
          <a:pPr>
            <a:defRPr cap="all"/>
          </a:pPr>
          <a:r>
            <a:rPr lang="en-US" b="1"/>
            <a:t>System Recommendation</a:t>
          </a:r>
          <a:endParaRPr lang="en-US"/>
        </a:p>
      </dgm:t>
    </dgm:pt>
    <dgm:pt modelId="{75CC49C7-BF89-4B6D-9E25-BF45E8D7EDA7}" type="parTrans" cxnId="{CBEF2389-6E9C-4925-A049-9272B0946DAD}">
      <dgm:prSet/>
      <dgm:spPr/>
      <dgm:t>
        <a:bodyPr/>
        <a:lstStyle/>
        <a:p>
          <a:endParaRPr lang="en-US"/>
        </a:p>
      </dgm:t>
    </dgm:pt>
    <dgm:pt modelId="{B69CEA5C-F41B-40BF-9343-F4AE467254AA}" type="sibTrans" cxnId="{CBEF2389-6E9C-4925-A049-9272B0946DAD}">
      <dgm:prSet/>
      <dgm:spPr/>
      <dgm:t>
        <a:bodyPr/>
        <a:lstStyle/>
        <a:p>
          <a:endParaRPr lang="en-US"/>
        </a:p>
      </dgm:t>
    </dgm:pt>
    <dgm:pt modelId="{1242ED17-FDA9-42EF-8A49-21FCB15DBFE8}" type="pres">
      <dgm:prSet presAssocID="{EE0547F9-101F-4AF1-AF1D-C6DFAEDD8386}" presName="root" presStyleCnt="0">
        <dgm:presLayoutVars>
          <dgm:dir/>
          <dgm:resizeHandles val="exact"/>
        </dgm:presLayoutVars>
      </dgm:prSet>
      <dgm:spPr/>
    </dgm:pt>
    <dgm:pt modelId="{2438F0F3-99CF-4539-B12B-65B3E652C5C1}" type="pres">
      <dgm:prSet presAssocID="{78483FC7-DAA0-45AF-BE18-E2EC5CCD7A62}" presName="compNode" presStyleCnt="0"/>
      <dgm:spPr/>
    </dgm:pt>
    <dgm:pt modelId="{9C1D2981-1405-4F8F-B4A4-7B0B0A8F791E}" type="pres">
      <dgm:prSet presAssocID="{78483FC7-DAA0-45AF-BE18-E2EC5CCD7A62}" presName="iconBgRect" presStyleLbl="bgShp" presStyleIdx="0" presStyleCnt="3"/>
      <dgm:spPr/>
    </dgm:pt>
    <dgm:pt modelId="{C6A89EB0-97D0-418A-8BD9-4770678FF289}" type="pres">
      <dgm:prSet presAssocID="{78483FC7-DAA0-45AF-BE18-E2EC5CCD7A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AC17B565-0FB2-47C1-8405-0033F6DDE142}" type="pres">
      <dgm:prSet presAssocID="{78483FC7-DAA0-45AF-BE18-E2EC5CCD7A62}" presName="spaceRect" presStyleCnt="0"/>
      <dgm:spPr/>
    </dgm:pt>
    <dgm:pt modelId="{C55FA7CC-E93C-479E-896D-CE25CB4486B9}" type="pres">
      <dgm:prSet presAssocID="{78483FC7-DAA0-45AF-BE18-E2EC5CCD7A62}" presName="textRect" presStyleLbl="revTx" presStyleIdx="0" presStyleCnt="3">
        <dgm:presLayoutVars>
          <dgm:chMax val="1"/>
          <dgm:chPref val="1"/>
        </dgm:presLayoutVars>
      </dgm:prSet>
      <dgm:spPr/>
    </dgm:pt>
    <dgm:pt modelId="{F81AAED9-2D1B-4306-99C5-7D26B5D9BF59}" type="pres">
      <dgm:prSet presAssocID="{8BC25CFB-1AE9-4F13-8202-F004BF53346F}" presName="sibTrans" presStyleCnt="0"/>
      <dgm:spPr/>
    </dgm:pt>
    <dgm:pt modelId="{37F8BDF9-F608-4A9E-B044-64F3E24E4E88}" type="pres">
      <dgm:prSet presAssocID="{EAEE452F-6224-45E0-BEE9-AD049071493C}" presName="compNode" presStyleCnt="0"/>
      <dgm:spPr/>
    </dgm:pt>
    <dgm:pt modelId="{573B7197-304E-44CE-9939-242F3709D783}" type="pres">
      <dgm:prSet presAssocID="{EAEE452F-6224-45E0-BEE9-AD049071493C}" presName="iconBgRect" presStyleLbl="bgShp" presStyleIdx="1" presStyleCnt="3"/>
      <dgm:spPr/>
    </dgm:pt>
    <dgm:pt modelId="{49A2A4D9-2C73-4ABD-859A-9A6E4C7FF828}" type="pres">
      <dgm:prSet presAssocID="{EAEE452F-6224-45E0-BEE9-AD04907149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ium"/>
        </a:ext>
      </dgm:extLst>
    </dgm:pt>
    <dgm:pt modelId="{86E43710-D357-4E2B-96F1-2D0A1A1C29E4}" type="pres">
      <dgm:prSet presAssocID="{EAEE452F-6224-45E0-BEE9-AD049071493C}" presName="spaceRect" presStyleCnt="0"/>
      <dgm:spPr/>
    </dgm:pt>
    <dgm:pt modelId="{11AD94E9-7492-412D-A425-52BBA1B683FF}" type="pres">
      <dgm:prSet presAssocID="{EAEE452F-6224-45E0-BEE9-AD049071493C}" presName="textRect" presStyleLbl="revTx" presStyleIdx="1" presStyleCnt="3">
        <dgm:presLayoutVars>
          <dgm:chMax val="1"/>
          <dgm:chPref val="1"/>
        </dgm:presLayoutVars>
      </dgm:prSet>
      <dgm:spPr/>
    </dgm:pt>
    <dgm:pt modelId="{4012858B-B9E0-45B9-AF78-41B0ABC30886}" type="pres">
      <dgm:prSet presAssocID="{DA9CA945-60D7-4467-9251-24E236ADA835}" presName="sibTrans" presStyleCnt="0"/>
      <dgm:spPr/>
    </dgm:pt>
    <dgm:pt modelId="{5ACF144E-72A8-4B55-B5E1-AACF0357301D}" type="pres">
      <dgm:prSet presAssocID="{402095F9-6891-4CA3-A330-E9583A2E378E}" presName="compNode" presStyleCnt="0"/>
      <dgm:spPr/>
    </dgm:pt>
    <dgm:pt modelId="{37F60F30-9606-44F2-8046-7764CC2DBBE8}" type="pres">
      <dgm:prSet presAssocID="{402095F9-6891-4CA3-A330-E9583A2E378E}" presName="iconBgRect" presStyleLbl="bgShp" presStyleIdx="2" presStyleCnt="3"/>
      <dgm:spPr/>
    </dgm:pt>
    <dgm:pt modelId="{9BFD513E-69B9-4BBA-BC84-852078FF86AB}" type="pres">
      <dgm:prSet presAssocID="{402095F9-6891-4CA3-A330-E9583A2E378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031D97C-16E6-4BF1-9CE4-AF28648A21B6}" type="pres">
      <dgm:prSet presAssocID="{402095F9-6891-4CA3-A330-E9583A2E378E}" presName="spaceRect" presStyleCnt="0"/>
      <dgm:spPr/>
    </dgm:pt>
    <dgm:pt modelId="{960185B9-B4EB-4684-87A1-ED3A465B8D70}" type="pres">
      <dgm:prSet presAssocID="{402095F9-6891-4CA3-A330-E9583A2E378E}" presName="textRect" presStyleLbl="revTx" presStyleIdx="2" presStyleCnt="3">
        <dgm:presLayoutVars>
          <dgm:chMax val="1"/>
          <dgm:chPref val="1"/>
        </dgm:presLayoutVars>
      </dgm:prSet>
      <dgm:spPr/>
    </dgm:pt>
  </dgm:ptLst>
  <dgm:cxnLst>
    <dgm:cxn modelId="{9E0CEC26-133F-4EA8-AD03-FD6BA20D1AD6}" srcId="{EE0547F9-101F-4AF1-AF1D-C6DFAEDD8386}" destId="{EAEE452F-6224-45E0-BEE9-AD049071493C}" srcOrd="1" destOrd="0" parTransId="{24AF6E38-159F-4D51-89DE-6FDEA0DA2126}" sibTransId="{DA9CA945-60D7-4467-9251-24E236ADA835}"/>
    <dgm:cxn modelId="{5B489A3F-2B75-4021-B333-E77CA50410CC}" srcId="{EE0547F9-101F-4AF1-AF1D-C6DFAEDD8386}" destId="{78483FC7-DAA0-45AF-BE18-E2EC5CCD7A62}" srcOrd="0" destOrd="0" parTransId="{15E81A19-F418-49A9-BF2B-2EBC5908604D}" sibTransId="{8BC25CFB-1AE9-4F13-8202-F004BF53346F}"/>
    <dgm:cxn modelId="{81480D48-DA11-4283-8368-A8EBDF1BC14F}" type="presOf" srcId="{78483FC7-DAA0-45AF-BE18-E2EC5CCD7A62}" destId="{C55FA7CC-E93C-479E-896D-CE25CB4486B9}" srcOrd="0" destOrd="0" presId="urn:microsoft.com/office/officeart/2018/5/layout/IconCircleLabelList"/>
    <dgm:cxn modelId="{8C7A084E-2C58-4AF6-ABB0-3C7378FCCE45}" type="presOf" srcId="{402095F9-6891-4CA3-A330-E9583A2E378E}" destId="{960185B9-B4EB-4684-87A1-ED3A465B8D70}" srcOrd="0" destOrd="0" presId="urn:microsoft.com/office/officeart/2018/5/layout/IconCircleLabelList"/>
    <dgm:cxn modelId="{CBEF2389-6E9C-4925-A049-9272B0946DAD}" srcId="{EE0547F9-101F-4AF1-AF1D-C6DFAEDD8386}" destId="{402095F9-6891-4CA3-A330-E9583A2E378E}" srcOrd="2" destOrd="0" parTransId="{75CC49C7-BF89-4B6D-9E25-BF45E8D7EDA7}" sibTransId="{B69CEA5C-F41B-40BF-9343-F4AE467254AA}"/>
    <dgm:cxn modelId="{4A4828DD-7BA4-4BF2-A8C7-45211F44ED09}" type="presOf" srcId="{EE0547F9-101F-4AF1-AF1D-C6DFAEDD8386}" destId="{1242ED17-FDA9-42EF-8A49-21FCB15DBFE8}" srcOrd="0" destOrd="0" presId="urn:microsoft.com/office/officeart/2018/5/layout/IconCircleLabelList"/>
    <dgm:cxn modelId="{262401EC-75BD-4CDC-93FD-ECE019F91C79}" type="presOf" srcId="{EAEE452F-6224-45E0-BEE9-AD049071493C}" destId="{11AD94E9-7492-412D-A425-52BBA1B683FF}" srcOrd="0" destOrd="0" presId="urn:microsoft.com/office/officeart/2018/5/layout/IconCircleLabelList"/>
    <dgm:cxn modelId="{C8D579B9-A807-442F-901C-BF870D25A451}" type="presParOf" srcId="{1242ED17-FDA9-42EF-8A49-21FCB15DBFE8}" destId="{2438F0F3-99CF-4539-B12B-65B3E652C5C1}" srcOrd="0" destOrd="0" presId="urn:microsoft.com/office/officeart/2018/5/layout/IconCircleLabelList"/>
    <dgm:cxn modelId="{0C00F7C1-048B-41C4-8512-2CD2DB5D192E}" type="presParOf" srcId="{2438F0F3-99CF-4539-B12B-65B3E652C5C1}" destId="{9C1D2981-1405-4F8F-B4A4-7B0B0A8F791E}" srcOrd="0" destOrd="0" presId="urn:microsoft.com/office/officeart/2018/5/layout/IconCircleLabelList"/>
    <dgm:cxn modelId="{74A19614-886E-47E7-8100-BC9B77D47663}" type="presParOf" srcId="{2438F0F3-99CF-4539-B12B-65B3E652C5C1}" destId="{C6A89EB0-97D0-418A-8BD9-4770678FF289}" srcOrd="1" destOrd="0" presId="urn:microsoft.com/office/officeart/2018/5/layout/IconCircleLabelList"/>
    <dgm:cxn modelId="{6F7171C8-704B-4EE1-B794-E1D0174A30C0}" type="presParOf" srcId="{2438F0F3-99CF-4539-B12B-65B3E652C5C1}" destId="{AC17B565-0FB2-47C1-8405-0033F6DDE142}" srcOrd="2" destOrd="0" presId="urn:microsoft.com/office/officeart/2018/5/layout/IconCircleLabelList"/>
    <dgm:cxn modelId="{E22D51B1-7256-4AD2-B353-8E58DD187377}" type="presParOf" srcId="{2438F0F3-99CF-4539-B12B-65B3E652C5C1}" destId="{C55FA7CC-E93C-479E-896D-CE25CB4486B9}" srcOrd="3" destOrd="0" presId="urn:microsoft.com/office/officeart/2018/5/layout/IconCircleLabelList"/>
    <dgm:cxn modelId="{323D8C6B-D401-4965-B8FC-E2EB34CD3C00}" type="presParOf" srcId="{1242ED17-FDA9-42EF-8A49-21FCB15DBFE8}" destId="{F81AAED9-2D1B-4306-99C5-7D26B5D9BF59}" srcOrd="1" destOrd="0" presId="urn:microsoft.com/office/officeart/2018/5/layout/IconCircleLabelList"/>
    <dgm:cxn modelId="{D250FB83-26D7-482F-B9B5-1931312F9CA4}" type="presParOf" srcId="{1242ED17-FDA9-42EF-8A49-21FCB15DBFE8}" destId="{37F8BDF9-F608-4A9E-B044-64F3E24E4E88}" srcOrd="2" destOrd="0" presId="urn:microsoft.com/office/officeart/2018/5/layout/IconCircleLabelList"/>
    <dgm:cxn modelId="{1512DC41-4E7F-4D53-9B54-C9905B30DF11}" type="presParOf" srcId="{37F8BDF9-F608-4A9E-B044-64F3E24E4E88}" destId="{573B7197-304E-44CE-9939-242F3709D783}" srcOrd="0" destOrd="0" presId="urn:microsoft.com/office/officeart/2018/5/layout/IconCircleLabelList"/>
    <dgm:cxn modelId="{6DC2DB47-C4FC-4B32-8360-02DCAB67DC86}" type="presParOf" srcId="{37F8BDF9-F608-4A9E-B044-64F3E24E4E88}" destId="{49A2A4D9-2C73-4ABD-859A-9A6E4C7FF828}" srcOrd="1" destOrd="0" presId="urn:microsoft.com/office/officeart/2018/5/layout/IconCircleLabelList"/>
    <dgm:cxn modelId="{857B35F9-0F54-4109-852E-1BEE13590539}" type="presParOf" srcId="{37F8BDF9-F608-4A9E-B044-64F3E24E4E88}" destId="{86E43710-D357-4E2B-96F1-2D0A1A1C29E4}" srcOrd="2" destOrd="0" presId="urn:microsoft.com/office/officeart/2018/5/layout/IconCircleLabelList"/>
    <dgm:cxn modelId="{4CAB910F-8CCB-4ADD-90B4-7CEFDBDCD6E2}" type="presParOf" srcId="{37F8BDF9-F608-4A9E-B044-64F3E24E4E88}" destId="{11AD94E9-7492-412D-A425-52BBA1B683FF}" srcOrd="3" destOrd="0" presId="urn:microsoft.com/office/officeart/2018/5/layout/IconCircleLabelList"/>
    <dgm:cxn modelId="{48C435AC-CDCB-451C-AF76-80C24A885992}" type="presParOf" srcId="{1242ED17-FDA9-42EF-8A49-21FCB15DBFE8}" destId="{4012858B-B9E0-45B9-AF78-41B0ABC30886}" srcOrd="3" destOrd="0" presId="urn:microsoft.com/office/officeart/2018/5/layout/IconCircleLabelList"/>
    <dgm:cxn modelId="{13695B88-697C-4ACF-9FA2-F0BB22ED588A}" type="presParOf" srcId="{1242ED17-FDA9-42EF-8A49-21FCB15DBFE8}" destId="{5ACF144E-72A8-4B55-B5E1-AACF0357301D}" srcOrd="4" destOrd="0" presId="urn:microsoft.com/office/officeart/2018/5/layout/IconCircleLabelList"/>
    <dgm:cxn modelId="{0A3C6DA4-5BCD-4CBC-A65F-64643B5E10A0}" type="presParOf" srcId="{5ACF144E-72A8-4B55-B5E1-AACF0357301D}" destId="{37F60F30-9606-44F2-8046-7764CC2DBBE8}" srcOrd="0" destOrd="0" presId="urn:microsoft.com/office/officeart/2018/5/layout/IconCircleLabelList"/>
    <dgm:cxn modelId="{A1BDC988-D083-484E-B8D7-8BAB30E2AE52}" type="presParOf" srcId="{5ACF144E-72A8-4B55-B5E1-AACF0357301D}" destId="{9BFD513E-69B9-4BBA-BC84-852078FF86AB}" srcOrd="1" destOrd="0" presId="urn:microsoft.com/office/officeart/2018/5/layout/IconCircleLabelList"/>
    <dgm:cxn modelId="{B34E7145-0F07-43CB-9B0D-6ED342EFCD15}" type="presParOf" srcId="{5ACF144E-72A8-4B55-B5E1-AACF0357301D}" destId="{5031D97C-16E6-4BF1-9CE4-AF28648A21B6}" srcOrd="2" destOrd="0" presId="urn:microsoft.com/office/officeart/2018/5/layout/IconCircleLabelList"/>
    <dgm:cxn modelId="{B59C2754-FC7C-4618-AB10-EB3CD5CEFF18}" type="presParOf" srcId="{5ACF144E-72A8-4B55-B5E1-AACF0357301D}" destId="{960185B9-B4EB-4684-87A1-ED3A465B8D7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8A51A-99F6-4EF3-8A90-3740C255AE89}">
      <dsp:nvSpPr>
        <dsp:cNvPr id="0" name=""/>
        <dsp:cNvSpPr/>
      </dsp:nvSpPr>
      <dsp:spPr>
        <a:xfrm>
          <a:off x="1116" y="827633"/>
          <a:ext cx="4353222" cy="26119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bg1"/>
              </a:solidFill>
            </a:rPr>
            <a:t>"What correlations or patterns exist between variables such as genre, platform, release year, global sales, and ratings concerning sales performance, and how can these insights inform future game development and marketing strategies?"</a:t>
          </a:r>
        </a:p>
      </dsp:txBody>
      <dsp:txXfrm>
        <a:off x="1116" y="827633"/>
        <a:ext cx="4353222" cy="2611933"/>
      </dsp:txXfrm>
    </dsp:sp>
    <dsp:sp modelId="{22618D83-9FBC-4D0B-B8B9-AFE777806982}">
      <dsp:nvSpPr>
        <dsp:cNvPr id="0" name=""/>
        <dsp:cNvSpPr/>
      </dsp:nvSpPr>
      <dsp:spPr>
        <a:xfrm>
          <a:off x="4789661" y="827633"/>
          <a:ext cx="4353222" cy="26119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bg1"/>
              </a:solidFill>
            </a:rPr>
            <a:t>"What are the most common behaviors or patterns observed in the dataset, and how do they vary across platforms?"</a:t>
          </a:r>
        </a:p>
      </dsp:txBody>
      <dsp:txXfrm>
        <a:off x="4789661" y="827633"/>
        <a:ext cx="4353222" cy="2611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E06E8-415A-4AED-AC2E-BBB19289F278}">
      <dsp:nvSpPr>
        <dsp:cNvPr id="0" name=""/>
        <dsp:cNvSpPr/>
      </dsp:nvSpPr>
      <dsp:spPr>
        <a:xfrm>
          <a:off x="916987" y="622198"/>
          <a:ext cx="1444246" cy="1444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E37AD9-CE83-472B-AF34-2FBAE37064BB}">
      <dsp:nvSpPr>
        <dsp:cNvPr id="0" name=""/>
        <dsp:cNvSpPr/>
      </dsp:nvSpPr>
      <dsp:spPr>
        <a:xfrm>
          <a:off x="34392" y="2520001"/>
          <a:ext cx="3209437"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1" kern="1200" dirty="0"/>
            <a:t>Cross-reference the data and find correlations and accuracy between both datasets.</a:t>
          </a:r>
          <a:endParaRPr lang="en-US" sz="2000" kern="1200" dirty="0"/>
        </a:p>
      </dsp:txBody>
      <dsp:txXfrm>
        <a:off x="34392" y="2520001"/>
        <a:ext cx="3209437" cy="1125000"/>
      </dsp:txXfrm>
    </dsp:sp>
    <dsp:sp modelId="{77DE2C41-D076-46D3-A449-06C2A6937BC2}">
      <dsp:nvSpPr>
        <dsp:cNvPr id="0" name=""/>
        <dsp:cNvSpPr/>
      </dsp:nvSpPr>
      <dsp:spPr>
        <a:xfrm>
          <a:off x="4688076" y="622198"/>
          <a:ext cx="1444246" cy="1444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338624-5DE2-421C-9585-A108CE234486}">
      <dsp:nvSpPr>
        <dsp:cNvPr id="0" name=""/>
        <dsp:cNvSpPr/>
      </dsp:nvSpPr>
      <dsp:spPr>
        <a:xfrm>
          <a:off x="3805481" y="2520001"/>
          <a:ext cx="3209437"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1" kern="1200" dirty="0"/>
            <a:t>Continue research to find more insight into why the games were so popular in the year they were released.</a:t>
          </a:r>
          <a:endParaRPr lang="en-US" sz="2000" kern="1200" dirty="0"/>
        </a:p>
      </dsp:txBody>
      <dsp:txXfrm>
        <a:off x="3805481" y="2520001"/>
        <a:ext cx="3209437" cy="1125000"/>
      </dsp:txXfrm>
    </dsp:sp>
    <dsp:sp modelId="{825035D0-A9BB-406F-B849-9DA0FADDF9BB}">
      <dsp:nvSpPr>
        <dsp:cNvPr id="0" name=""/>
        <dsp:cNvSpPr/>
      </dsp:nvSpPr>
      <dsp:spPr>
        <a:xfrm>
          <a:off x="8459165" y="622198"/>
          <a:ext cx="1444246" cy="1444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1F7962-2BB0-4668-8F9C-6E6A5E386E09}">
      <dsp:nvSpPr>
        <dsp:cNvPr id="0" name=""/>
        <dsp:cNvSpPr/>
      </dsp:nvSpPr>
      <dsp:spPr>
        <a:xfrm>
          <a:off x="7576570" y="2520001"/>
          <a:ext cx="3209437"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1" kern="1200" dirty="0"/>
            <a:t>Create visualizations to show trends in the demographics, year, and sales performance.</a:t>
          </a:r>
          <a:endParaRPr lang="en-US" sz="2000" kern="1200" dirty="0"/>
        </a:p>
      </dsp:txBody>
      <dsp:txXfrm>
        <a:off x="7576570" y="2520001"/>
        <a:ext cx="3209437" cy="112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D2981-1405-4F8F-B4A4-7B0B0A8F791E}">
      <dsp:nvSpPr>
        <dsp:cNvPr id="0" name=""/>
        <dsp:cNvSpPr/>
      </dsp:nvSpPr>
      <dsp:spPr>
        <a:xfrm>
          <a:off x="575999" y="693600"/>
          <a:ext cx="1647000" cy="1647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A89EB0-97D0-418A-8BD9-4770678FF289}">
      <dsp:nvSpPr>
        <dsp:cNvPr id="0" name=""/>
        <dsp:cNvSpPr/>
      </dsp:nvSpPr>
      <dsp:spPr>
        <a:xfrm>
          <a:off x="927000" y="1044600"/>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5FA7CC-E93C-479E-896D-CE25CB4486B9}">
      <dsp:nvSpPr>
        <dsp:cNvPr id="0" name=""/>
        <dsp:cNvSpPr/>
      </dsp:nvSpPr>
      <dsp:spPr>
        <a:xfrm>
          <a:off x="49500" y="2853600"/>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Market Analysis</a:t>
          </a:r>
        </a:p>
      </dsp:txBody>
      <dsp:txXfrm>
        <a:off x="49500" y="2853600"/>
        <a:ext cx="2700000" cy="720000"/>
      </dsp:txXfrm>
    </dsp:sp>
    <dsp:sp modelId="{573B7197-304E-44CE-9939-242F3709D783}">
      <dsp:nvSpPr>
        <dsp:cNvPr id="0" name=""/>
        <dsp:cNvSpPr/>
      </dsp:nvSpPr>
      <dsp:spPr>
        <a:xfrm>
          <a:off x="3748500" y="693600"/>
          <a:ext cx="1647000" cy="1647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A2A4D9-2C73-4ABD-859A-9A6E4C7FF828}">
      <dsp:nvSpPr>
        <dsp:cNvPr id="0" name=""/>
        <dsp:cNvSpPr/>
      </dsp:nvSpPr>
      <dsp:spPr>
        <a:xfrm>
          <a:off x="4099500" y="1044600"/>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AD94E9-7492-412D-A425-52BBA1B683FF}">
      <dsp:nvSpPr>
        <dsp:cNvPr id="0" name=""/>
        <dsp:cNvSpPr/>
      </dsp:nvSpPr>
      <dsp:spPr>
        <a:xfrm>
          <a:off x="3222000" y="2853600"/>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b="1" kern="1200" dirty="0"/>
            <a:t>Ranking</a:t>
          </a:r>
          <a:endParaRPr lang="en-US" sz="2400" kern="1200" dirty="0"/>
        </a:p>
      </dsp:txBody>
      <dsp:txXfrm>
        <a:off x="3222000" y="2853600"/>
        <a:ext cx="2700000" cy="720000"/>
      </dsp:txXfrm>
    </dsp:sp>
    <dsp:sp modelId="{37F60F30-9606-44F2-8046-7764CC2DBBE8}">
      <dsp:nvSpPr>
        <dsp:cNvPr id="0" name=""/>
        <dsp:cNvSpPr/>
      </dsp:nvSpPr>
      <dsp:spPr>
        <a:xfrm>
          <a:off x="6921000" y="693600"/>
          <a:ext cx="1647000" cy="1647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FD513E-69B9-4BBA-BC84-852078FF86AB}">
      <dsp:nvSpPr>
        <dsp:cNvPr id="0" name=""/>
        <dsp:cNvSpPr/>
      </dsp:nvSpPr>
      <dsp:spPr>
        <a:xfrm>
          <a:off x="7272000" y="1044600"/>
          <a:ext cx="945000" cy="945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0185B9-B4EB-4684-87A1-ED3A465B8D70}">
      <dsp:nvSpPr>
        <dsp:cNvPr id="0" name=""/>
        <dsp:cNvSpPr/>
      </dsp:nvSpPr>
      <dsp:spPr>
        <a:xfrm>
          <a:off x="6394500" y="2853600"/>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b="1" kern="1200"/>
            <a:t>System Recommendation</a:t>
          </a:r>
          <a:endParaRPr lang="en-US" sz="2400" kern="1200"/>
        </a:p>
      </dsp:txBody>
      <dsp:txXfrm>
        <a:off x="6394500" y="2853600"/>
        <a:ext cx="27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4/15/2024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4/15/2024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games have influenced culture and society in numerous ways</a:t>
            </a:r>
          </a:p>
        </p:txBody>
      </p:sp>
      <p:sp>
        <p:nvSpPr>
          <p:cNvPr id="4" name="Slide Number Placeholder 3"/>
          <p:cNvSpPr>
            <a:spLocks noGrp="1"/>
          </p:cNvSpPr>
          <p:nvPr>
            <p:ph type="sldNum" sz="quarter" idx="5"/>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3540430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Cross-reference the data and find correlations and accuracy between both datasets and the data provided in the dataset to see which dataset will give better results.</a:t>
            </a:r>
            <a:endParaRPr lang="en-US"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Continue research to find more insight into why the games were so popular in the year they were released and see if it had to do anything with platform releases or what the gaming environment was like at the time.</a:t>
            </a:r>
            <a:endParaRPr lang="en-US" sz="1200" dirty="0"/>
          </a:p>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2427349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sng" kern="0" dirty="0">
                <a:solidFill>
                  <a:srgbClr val="26262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Market analysis</a:t>
            </a:r>
            <a:r>
              <a:rPr lang="en-US" sz="1800" kern="0" dirty="0">
                <a:solidFill>
                  <a:srgbClr val="26262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If your objective is to analyze the video game market trends, the outcome could be insights into which genres, platforms, publishers, or developers are most successful in terms of sales or critical reception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sng" kern="0" dirty="0">
                <a:solidFill>
                  <a:srgbClr val="26262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Ranking</a:t>
            </a:r>
            <a:r>
              <a:rPr lang="en-US" sz="1800" kern="0" dirty="0">
                <a:solidFill>
                  <a:srgbClr val="26262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If your focus is on analyzing ranking trends, the outcome could involve visualizations showing how game rankings have changed over time and identifying any patterns or trends in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sng" kern="0" dirty="0">
                <a:solidFill>
                  <a:srgbClr val="26262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System recommendation: </a:t>
            </a:r>
            <a:r>
              <a:rPr lang="en-US" sz="1800" kern="0" dirty="0">
                <a:solidFill>
                  <a:srgbClr val="26262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Another potential outcome could be the development of a recommendation system that suggests games to users based on their preferences, historical sales data, or user ratings.</a:t>
            </a:r>
            <a:endParaRPr lang="en-US"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3644621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4/15/2024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4/15/2024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4/15/2024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4/15/2024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4/15/2024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4/15/2024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4/15/2024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4/15/2024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4/15/2024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4/15/2024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gregorut/videogamesal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vgchartz.com/gamed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Game Sales</a:t>
            </a:r>
            <a:endParaRPr dirty="0"/>
          </a:p>
        </p:txBody>
      </p:sp>
      <p:sp>
        <p:nvSpPr>
          <p:cNvPr id="3" name="Subtitle 2"/>
          <p:cNvSpPr>
            <a:spLocks noGrp="1"/>
          </p:cNvSpPr>
          <p:nvPr>
            <p:ph type="subTitle" idx="1"/>
          </p:nvPr>
        </p:nvSpPr>
        <p:spPr/>
        <p:txBody>
          <a:bodyPr/>
          <a:lstStyle/>
          <a:p>
            <a:r>
              <a:rPr lang="en-US" dirty="0"/>
              <a:t>Jade Nguyen</a:t>
            </a:r>
          </a:p>
          <a:p>
            <a:r>
              <a:rPr lang="en-US" dirty="0"/>
              <a:t>CIS Final Project Proposal</a:t>
            </a:r>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56C9-3F60-82E1-CDA4-52583EA65E29}"/>
              </a:ext>
            </a:extLst>
          </p:cNvPr>
          <p:cNvSpPr>
            <a:spLocks noGrp="1"/>
          </p:cNvSpPr>
          <p:nvPr>
            <p:ph type="title"/>
          </p:nvPr>
        </p:nvSpPr>
        <p:spPr>
          <a:xfrm>
            <a:off x="3962400" y="228600"/>
            <a:ext cx="9144000" cy="1143000"/>
          </a:xfrm>
        </p:spPr>
        <p:txBody>
          <a:bodyPr/>
          <a:lstStyle/>
          <a:p>
            <a:r>
              <a:rPr lang="en-US" dirty="0"/>
              <a:t>Why video games?</a:t>
            </a:r>
          </a:p>
        </p:txBody>
      </p:sp>
      <p:pic>
        <p:nvPicPr>
          <p:cNvPr id="1026" name="Picture 2" descr="What Was The First Video Game? | Mental Floss">
            <a:extLst>
              <a:ext uri="{FF2B5EF4-FFF2-40B4-BE49-F238E27FC236}">
                <a16:creationId xmlns:a16="http://schemas.microsoft.com/office/drawing/2014/main" id="{A9149FDD-AA89-9F1D-0A35-D9809D90CEDE}"/>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999387"/>
            <a:ext cx="3928533" cy="220980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95B84EC5-9478-51E8-30A3-1123E9A048D7}"/>
              </a:ext>
            </a:extLst>
          </p:cNvPr>
          <p:cNvSpPr/>
          <p:nvPr/>
        </p:nvSpPr>
        <p:spPr>
          <a:xfrm>
            <a:off x="4648200" y="2819400"/>
            <a:ext cx="1981200" cy="685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etup Refresh for 2024 🎉 : r/battlestations">
            <a:extLst>
              <a:ext uri="{FF2B5EF4-FFF2-40B4-BE49-F238E27FC236}">
                <a16:creationId xmlns:a16="http://schemas.microsoft.com/office/drawing/2014/main" id="{7537D127-FBC7-AB76-89BA-45D4FBFDF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0435" y="1960771"/>
            <a:ext cx="5062965" cy="22455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FFAE3A6-6B22-821A-A18F-A9C8730CA1E6}"/>
              </a:ext>
            </a:extLst>
          </p:cNvPr>
          <p:cNvSpPr txBox="1"/>
          <p:nvPr/>
        </p:nvSpPr>
        <p:spPr>
          <a:xfrm>
            <a:off x="2133970" y="4938852"/>
            <a:ext cx="7009660" cy="1569660"/>
          </a:xfrm>
          <a:prstGeom prst="rect">
            <a:avLst/>
          </a:prstGeom>
          <a:noFill/>
        </p:spPr>
        <p:txBody>
          <a:bodyPr wrap="square">
            <a:spAutoFit/>
          </a:bodyPr>
          <a:lstStyle/>
          <a:p>
            <a:pPr marL="285750" indent="-285750" algn="ctr">
              <a:buFont typeface="Arial" panose="020B0604020202020204" pitchFamily="34" charset="0"/>
              <a:buChar char="•"/>
            </a:pPr>
            <a:r>
              <a:rPr lang="en-US" sz="2400" dirty="0"/>
              <a:t>They've introduced innovative storytelling techniques, promoted teamwork and problem-solving through multiplayer modes, and even spurred the growth of competitive esports.</a:t>
            </a:r>
          </a:p>
        </p:txBody>
      </p:sp>
    </p:spTree>
    <p:extLst>
      <p:ext uri="{BB962C8B-B14F-4D97-AF65-F5344CB8AC3E}">
        <p14:creationId xmlns:p14="http://schemas.microsoft.com/office/powerpoint/2010/main" val="37805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1143000"/>
          </a:xfrm>
        </p:spPr>
        <p:txBody>
          <a:bodyPr anchor="b">
            <a:normAutofit/>
          </a:bodyPr>
          <a:lstStyle/>
          <a:p>
            <a:r>
              <a:rPr lang="en-US" sz="4000" dirty="0"/>
              <a:t>To start ...</a:t>
            </a:r>
          </a:p>
        </p:txBody>
      </p:sp>
      <p:graphicFrame>
        <p:nvGraphicFramePr>
          <p:cNvPr id="16" name="Content Placeholder 13">
            <a:extLst>
              <a:ext uri="{FF2B5EF4-FFF2-40B4-BE49-F238E27FC236}">
                <a16:creationId xmlns:a16="http://schemas.microsoft.com/office/drawing/2014/main" id="{DE5940CC-391B-6D39-75E3-4D1CB3F495D5}"/>
              </a:ext>
            </a:extLst>
          </p:cNvPr>
          <p:cNvGraphicFramePr>
            <a:graphicFrameLocks noGrp="1"/>
          </p:cNvGraphicFramePr>
          <p:nvPr>
            <p:ph idx="1"/>
            <p:extLst>
              <p:ext uri="{D42A27DB-BD31-4B8C-83A1-F6EECF244321}">
                <p14:modId xmlns:p14="http://schemas.microsoft.com/office/powerpoint/2010/main" val="3711003322"/>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8115491-0C65-D282-4F87-CD31FF9FEDDF}"/>
              </a:ext>
            </a:extLst>
          </p:cNvPr>
          <p:cNvSpPr>
            <a:spLocks noGrp="1"/>
          </p:cNvSpPr>
          <p:nvPr>
            <p:ph type="title"/>
          </p:nvPr>
        </p:nvSpPr>
        <p:spPr>
          <a:xfrm>
            <a:off x="1524000" y="457200"/>
            <a:ext cx="9144000" cy="1143000"/>
          </a:xfrm>
        </p:spPr>
        <p:txBody>
          <a:bodyPr>
            <a:normAutofit/>
          </a:bodyPr>
          <a:lstStyle/>
          <a:p>
            <a:pPr algn="ctr"/>
            <a:r>
              <a:rPr lang="en-US" sz="5000" dirty="0"/>
              <a:t>Dataset 1</a:t>
            </a:r>
          </a:p>
        </p:txBody>
      </p:sp>
      <p:graphicFrame>
        <p:nvGraphicFramePr>
          <p:cNvPr id="3" name="Table 2">
            <a:extLst>
              <a:ext uri="{FF2B5EF4-FFF2-40B4-BE49-F238E27FC236}">
                <a16:creationId xmlns:a16="http://schemas.microsoft.com/office/drawing/2014/main" id="{3B2C597B-E7D3-68A6-63B7-57EDD768C1F9}"/>
              </a:ext>
            </a:extLst>
          </p:cNvPr>
          <p:cNvGraphicFramePr>
            <a:graphicFrameLocks noGrp="1"/>
          </p:cNvGraphicFramePr>
          <p:nvPr>
            <p:extLst>
              <p:ext uri="{D42A27DB-BD31-4B8C-83A1-F6EECF244321}">
                <p14:modId xmlns:p14="http://schemas.microsoft.com/office/powerpoint/2010/main" val="694709511"/>
              </p:ext>
            </p:extLst>
          </p:nvPr>
        </p:nvGraphicFramePr>
        <p:xfrm>
          <a:off x="1524000" y="1873972"/>
          <a:ext cx="9144000" cy="4176864"/>
        </p:xfrm>
        <a:graphic>
          <a:graphicData uri="http://schemas.openxmlformats.org/drawingml/2006/table">
            <a:tbl>
              <a:tblPr firstRow="1" firstCol="1" bandRow="1">
                <a:tableStyleId>{5C22544A-7EE6-4342-B048-85BDC9FD1C3A}</a:tableStyleId>
              </a:tblPr>
              <a:tblGrid>
                <a:gridCol w="2685726">
                  <a:extLst>
                    <a:ext uri="{9D8B030D-6E8A-4147-A177-3AD203B41FA5}">
                      <a16:colId xmlns:a16="http://schemas.microsoft.com/office/drawing/2014/main" val="2799582138"/>
                    </a:ext>
                  </a:extLst>
                </a:gridCol>
                <a:gridCol w="6458274">
                  <a:extLst>
                    <a:ext uri="{9D8B030D-6E8A-4147-A177-3AD203B41FA5}">
                      <a16:colId xmlns:a16="http://schemas.microsoft.com/office/drawing/2014/main" val="3257220226"/>
                    </a:ext>
                  </a:extLst>
                </a:gridCol>
              </a:tblGrid>
              <a:tr h="348072">
                <a:tc>
                  <a:txBody>
                    <a:bodyPr/>
                    <a:lstStyle/>
                    <a:p>
                      <a:pPr marL="0" marR="0">
                        <a:lnSpc>
                          <a:spcPct val="107000"/>
                        </a:lnSpc>
                        <a:spcBef>
                          <a:spcPts val="0"/>
                        </a:spcBef>
                        <a:spcAft>
                          <a:spcPts val="0"/>
                        </a:spcAft>
                      </a:pPr>
                      <a:r>
                        <a:rPr lang="en-US" sz="1900" kern="0">
                          <a:solidFill>
                            <a:schemeClr val="bg1"/>
                          </a:solidFill>
                          <a:effectLst/>
                        </a:rPr>
                        <a:t>Dataset 1</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tc>
                  <a:txBody>
                    <a:bodyPr/>
                    <a:lstStyle/>
                    <a:p>
                      <a:pPr marL="0" marR="0">
                        <a:lnSpc>
                          <a:spcPct val="107000"/>
                        </a:lnSpc>
                        <a:spcBef>
                          <a:spcPts val="0"/>
                        </a:spcBef>
                        <a:spcAft>
                          <a:spcPts val="0"/>
                        </a:spcAft>
                      </a:pPr>
                      <a:r>
                        <a:rPr lang="en-US" sz="1900" u="sng" kern="100">
                          <a:solidFill>
                            <a:schemeClr val="bg1"/>
                          </a:solidFill>
                          <a:effectLst/>
                          <a:hlinkClick r:id="rId2">
                            <a:extLst>
                              <a:ext uri="{A12FA001-AC4F-418D-AE19-62706E023703}">
                                <ahyp:hlinkClr xmlns:ahyp="http://schemas.microsoft.com/office/drawing/2018/hyperlinkcolor" val="tx"/>
                              </a:ext>
                            </a:extLst>
                          </a:hlinkClick>
                        </a:rPr>
                        <a:t>https://www.kaggle.com/datasets/gregorut/videogamesales</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extLst>
                  <a:ext uri="{0D108BD9-81ED-4DB2-BD59-A6C34878D82A}">
                    <a16:rowId xmlns:a16="http://schemas.microsoft.com/office/drawing/2014/main" val="1843879965"/>
                  </a:ext>
                </a:extLst>
              </a:tr>
              <a:tr h="348072">
                <a:tc>
                  <a:txBody>
                    <a:bodyPr/>
                    <a:lstStyle/>
                    <a:p>
                      <a:pPr marL="0" marR="0">
                        <a:lnSpc>
                          <a:spcPct val="107000"/>
                        </a:lnSpc>
                        <a:spcBef>
                          <a:spcPts val="0"/>
                        </a:spcBef>
                        <a:spcAft>
                          <a:spcPts val="0"/>
                        </a:spcAft>
                      </a:pPr>
                      <a:r>
                        <a:rPr lang="en-US" sz="1900" kern="0">
                          <a:solidFill>
                            <a:schemeClr val="bg1"/>
                          </a:solidFill>
                          <a:effectLst/>
                        </a:rPr>
                        <a:t>Rank</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tc>
                  <a:txBody>
                    <a:bodyPr/>
                    <a:lstStyle/>
                    <a:p>
                      <a:pPr marL="0" marR="0">
                        <a:lnSpc>
                          <a:spcPct val="107000"/>
                        </a:lnSpc>
                        <a:spcBef>
                          <a:spcPts val="0"/>
                        </a:spcBef>
                        <a:spcAft>
                          <a:spcPts val="0"/>
                        </a:spcAft>
                      </a:pPr>
                      <a:r>
                        <a:rPr lang="en-US" sz="1900" kern="0">
                          <a:solidFill>
                            <a:schemeClr val="bg1"/>
                          </a:solidFill>
                          <a:effectLst/>
                        </a:rPr>
                        <a:t>Ranking of overall sales</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extLst>
                  <a:ext uri="{0D108BD9-81ED-4DB2-BD59-A6C34878D82A}">
                    <a16:rowId xmlns:a16="http://schemas.microsoft.com/office/drawing/2014/main" val="4065605717"/>
                  </a:ext>
                </a:extLst>
              </a:tr>
              <a:tr h="348072">
                <a:tc>
                  <a:txBody>
                    <a:bodyPr/>
                    <a:lstStyle/>
                    <a:p>
                      <a:pPr marL="0" marR="0">
                        <a:lnSpc>
                          <a:spcPct val="107000"/>
                        </a:lnSpc>
                        <a:spcBef>
                          <a:spcPts val="0"/>
                        </a:spcBef>
                        <a:spcAft>
                          <a:spcPts val="0"/>
                        </a:spcAft>
                      </a:pPr>
                      <a:r>
                        <a:rPr lang="en-US" sz="1900" kern="0">
                          <a:solidFill>
                            <a:schemeClr val="bg1"/>
                          </a:solidFill>
                          <a:effectLst/>
                        </a:rPr>
                        <a:t>Name</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tc>
                  <a:txBody>
                    <a:bodyPr/>
                    <a:lstStyle/>
                    <a:p>
                      <a:pPr marL="0" marR="0">
                        <a:lnSpc>
                          <a:spcPct val="107000"/>
                        </a:lnSpc>
                        <a:spcBef>
                          <a:spcPts val="0"/>
                        </a:spcBef>
                        <a:spcAft>
                          <a:spcPts val="0"/>
                        </a:spcAft>
                      </a:pPr>
                      <a:r>
                        <a:rPr lang="en-US" sz="1900" kern="0">
                          <a:solidFill>
                            <a:schemeClr val="bg1"/>
                          </a:solidFill>
                          <a:effectLst/>
                        </a:rPr>
                        <a:t>The name of the game</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extLst>
                  <a:ext uri="{0D108BD9-81ED-4DB2-BD59-A6C34878D82A}">
                    <a16:rowId xmlns:a16="http://schemas.microsoft.com/office/drawing/2014/main" val="1455921062"/>
                  </a:ext>
                </a:extLst>
              </a:tr>
              <a:tr h="348072">
                <a:tc>
                  <a:txBody>
                    <a:bodyPr/>
                    <a:lstStyle/>
                    <a:p>
                      <a:pPr marL="0" marR="0">
                        <a:lnSpc>
                          <a:spcPct val="107000"/>
                        </a:lnSpc>
                        <a:spcBef>
                          <a:spcPts val="0"/>
                        </a:spcBef>
                        <a:spcAft>
                          <a:spcPts val="0"/>
                        </a:spcAft>
                      </a:pPr>
                      <a:r>
                        <a:rPr lang="en-US" sz="1900" kern="0" dirty="0">
                          <a:solidFill>
                            <a:schemeClr val="bg1"/>
                          </a:solidFill>
                          <a:effectLst/>
                        </a:rPr>
                        <a:t>Platform</a:t>
                      </a:r>
                      <a:endPar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tc>
                  <a:txBody>
                    <a:bodyPr/>
                    <a:lstStyle/>
                    <a:p>
                      <a:pPr marL="0" marR="0">
                        <a:lnSpc>
                          <a:spcPct val="107000"/>
                        </a:lnSpc>
                        <a:spcBef>
                          <a:spcPts val="0"/>
                        </a:spcBef>
                        <a:spcAft>
                          <a:spcPts val="0"/>
                        </a:spcAft>
                      </a:pPr>
                      <a:r>
                        <a:rPr lang="en-US" sz="1900" kern="0">
                          <a:solidFill>
                            <a:schemeClr val="bg1"/>
                          </a:solidFill>
                          <a:effectLst/>
                        </a:rPr>
                        <a:t>Platform of the game release (PC, PS4, Wii, Xbox, etc.)</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extLst>
                  <a:ext uri="{0D108BD9-81ED-4DB2-BD59-A6C34878D82A}">
                    <a16:rowId xmlns:a16="http://schemas.microsoft.com/office/drawing/2014/main" val="2026252893"/>
                  </a:ext>
                </a:extLst>
              </a:tr>
              <a:tr h="348072">
                <a:tc>
                  <a:txBody>
                    <a:bodyPr/>
                    <a:lstStyle/>
                    <a:p>
                      <a:pPr marL="0" marR="0">
                        <a:lnSpc>
                          <a:spcPct val="107000"/>
                        </a:lnSpc>
                        <a:spcBef>
                          <a:spcPts val="0"/>
                        </a:spcBef>
                        <a:spcAft>
                          <a:spcPts val="0"/>
                        </a:spcAft>
                      </a:pPr>
                      <a:r>
                        <a:rPr lang="en-US" sz="1900" kern="0">
                          <a:solidFill>
                            <a:schemeClr val="bg1"/>
                          </a:solidFill>
                          <a:effectLst/>
                        </a:rPr>
                        <a:t>Year</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tc>
                  <a:txBody>
                    <a:bodyPr/>
                    <a:lstStyle/>
                    <a:p>
                      <a:pPr marL="0" marR="0">
                        <a:lnSpc>
                          <a:spcPct val="107000"/>
                        </a:lnSpc>
                        <a:spcBef>
                          <a:spcPts val="0"/>
                        </a:spcBef>
                        <a:spcAft>
                          <a:spcPts val="0"/>
                        </a:spcAft>
                      </a:pPr>
                      <a:r>
                        <a:rPr lang="en-US" sz="1900" kern="0">
                          <a:solidFill>
                            <a:schemeClr val="bg1"/>
                          </a:solidFill>
                          <a:effectLst/>
                        </a:rPr>
                        <a:t>Year of the game release</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extLst>
                  <a:ext uri="{0D108BD9-81ED-4DB2-BD59-A6C34878D82A}">
                    <a16:rowId xmlns:a16="http://schemas.microsoft.com/office/drawing/2014/main" val="3443492460"/>
                  </a:ext>
                </a:extLst>
              </a:tr>
              <a:tr h="348072">
                <a:tc>
                  <a:txBody>
                    <a:bodyPr/>
                    <a:lstStyle/>
                    <a:p>
                      <a:pPr marL="0" marR="0">
                        <a:lnSpc>
                          <a:spcPct val="107000"/>
                        </a:lnSpc>
                        <a:spcBef>
                          <a:spcPts val="0"/>
                        </a:spcBef>
                        <a:spcAft>
                          <a:spcPts val="0"/>
                        </a:spcAft>
                      </a:pPr>
                      <a:r>
                        <a:rPr lang="en-US" sz="1900" kern="0">
                          <a:solidFill>
                            <a:schemeClr val="bg1"/>
                          </a:solidFill>
                          <a:effectLst/>
                        </a:rPr>
                        <a:t>Genre</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tc>
                  <a:txBody>
                    <a:bodyPr/>
                    <a:lstStyle/>
                    <a:p>
                      <a:pPr marL="0" marR="0">
                        <a:lnSpc>
                          <a:spcPct val="107000"/>
                        </a:lnSpc>
                        <a:spcBef>
                          <a:spcPts val="0"/>
                        </a:spcBef>
                        <a:spcAft>
                          <a:spcPts val="0"/>
                        </a:spcAft>
                      </a:pPr>
                      <a:r>
                        <a:rPr lang="en-US" sz="1900" kern="0">
                          <a:solidFill>
                            <a:schemeClr val="bg1"/>
                          </a:solidFill>
                          <a:effectLst/>
                        </a:rPr>
                        <a:t>Genre of the game</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extLst>
                  <a:ext uri="{0D108BD9-81ED-4DB2-BD59-A6C34878D82A}">
                    <a16:rowId xmlns:a16="http://schemas.microsoft.com/office/drawing/2014/main" val="2746090386"/>
                  </a:ext>
                </a:extLst>
              </a:tr>
              <a:tr h="348072">
                <a:tc>
                  <a:txBody>
                    <a:bodyPr/>
                    <a:lstStyle/>
                    <a:p>
                      <a:pPr marL="0" marR="0">
                        <a:lnSpc>
                          <a:spcPct val="107000"/>
                        </a:lnSpc>
                        <a:spcBef>
                          <a:spcPts val="0"/>
                        </a:spcBef>
                        <a:spcAft>
                          <a:spcPts val="0"/>
                        </a:spcAft>
                      </a:pPr>
                      <a:r>
                        <a:rPr lang="en-US" sz="1900" kern="0">
                          <a:solidFill>
                            <a:schemeClr val="bg1"/>
                          </a:solidFill>
                          <a:effectLst/>
                        </a:rPr>
                        <a:t>Publisher</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tc>
                  <a:txBody>
                    <a:bodyPr/>
                    <a:lstStyle/>
                    <a:p>
                      <a:pPr marL="0" marR="0">
                        <a:lnSpc>
                          <a:spcPct val="107000"/>
                        </a:lnSpc>
                        <a:spcBef>
                          <a:spcPts val="0"/>
                        </a:spcBef>
                        <a:spcAft>
                          <a:spcPts val="0"/>
                        </a:spcAft>
                      </a:pPr>
                      <a:r>
                        <a:rPr lang="en-US" sz="1900" kern="0">
                          <a:solidFill>
                            <a:schemeClr val="bg1"/>
                          </a:solidFill>
                          <a:effectLst/>
                        </a:rPr>
                        <a:t>Name of the publisher of the game</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extLst>
                  <a:ext uri="{0D108BD9-81ED-4DB2-BD59-A6C34878D82A}">
                    <a16:rowId xmlns:a16="http://schemas.microsoft.com/office/drawing/2014/main" val="208321443"/>
                  </a:ext>
                </a:extLst>
              </a:tr>
              <a:tr h="348072">
                <a:tc>
                  <a:txBody>
                    <a:bodyPr/>
                    <a:lstStyle/>
                    <a:p>
                      <a:pPr marL="0" marR="0">
                        <a:lnSpc>
                          <a:spcPct val="107000"/>
                        </a:lnSpc>
                        <a:spcBef>
                          <a:spcPts val="0"/>
                        </a:spcBef>
                        <a:spcAft>
                          <a:spcPts val="0"/>
                        </a:spcAft>
                      </a:pPr>
                      <a:r>
                        <a:rPr lang="en-US" sz="1900" kern="0">
                          <a:solidFill>
                            <a:schemeClr val="bg1"/>
                          </a:solidFill>
                          <a:effectLst/>
                        </a:rPr>
                        <a:t>NA_Sales</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tc>
                  <a:txBody>
                    <a:bodyPr/>
                    <a:lstStyle/>
                    <a:p>
                      <a:pPr marL="0" marR="0">
                        <a:lnSpc>
                          <a:spcPct val="107000"/>
                        </a:lnSpc>
                        <a:spcBef>
                          <a:spcPts val="0"/>
                        </a:spcBef>
                        <a:spcAft>
                          <a:spcPts val="0"/>
                        </a:spcAft>
                      </a:pPr>
                      <a:r>
                        <a:rPr lang="en-US" sz="1900" kern="0">
                          <a:solidFill>
                            <a:schemeClr val="bg1"/>
                          </a:solidFill>
                          <a:effectLst/>
                        </a:rPr>
                        <a:t>Sales in North America (in millions)</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extLst>
                  <a:ext uri="{0D108BD9-81ED-4DB2-BD59-A6C34878D82A}">
                    <a16:rowId xmlns:a16="http://schemas.microsoft.com/office/drawing/2014/main" val="4120751809"/>
                  </a:ext>
                </a:extLst>
              </a:tr>
              <a:tr h="348072">
                <a:tc>
                  <a:txBody>
                    <a:bodyPr/>
                    <a:lstStyle/>
                    <a:p>
                      <a:pPr marL="0" marR="0">
                        <a:lnSpc>
                          <a:spcPct val="107000"/>
                        </a:lnSpc>
                        <a:spcBef>
                          <a:spcPts val="0"/>
                        </a:spcBef>
                        <a:spcAft>
                          <a:spcPts val="0"/>
                        </a:spcAft>
                      </a:pPr>
                      <a:r>
                        <a:rPr lang="en-US" sz="1900" kern="0">
                          <a:solidFill>
                            <a:schemeClr val="bg1"/>
                          </a:solidFill>
                          <a:effectLst/>
                        </a:rPr>
                        <a:t>EU_Sales</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tc>
                  <a:txBody>
                    <a:bodyPr/>
                    <a:lstStyle/>
                    <a:p>
                      <a:pPr marL="0" marR="0">
                        <a:lnSpc>
                          <a:spcPct val="107000"/>
                        </a:lnSpc>
                        <a:spcBef>
                          <a:spcPts val="0"/>
                        </a:spcBef>
                        <a:spcAft>
                          <a:spcPts val="0"/>
                        </a:spcAft>
                      </a:pPr>
                      <a:r>
                        <a:rPr lang="en-US" sz="1900" kern="0" dirty="0">
                          <a:solidFill>
                            <a:schemeClr val="bg1"/>
                          </a:solidFill>
                          <a:effectLst/>
                        </a:rPr>
                        <a:t>Sales in Europe (in millions)</a:t>
                      </a:r>
                      <a:endPar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extLst>
                  <a:ext uri="{0D108BD9-81ED-4DB2-BD59-A6C34878D82A}">
                    <a16:rowId xmlns:a16="http://schemas.microsoft.com/office/drawing/2014/main" val="1151637040"/>
                  </a:ext>
                </a:extLst>
              </a:tr>
              <a:tr h="348072">
                <a:tc>
                  <a:txBody>
                    <a:bodyPr/>
                    <a:lstStyle/>
                    <a:p>
                      <a:pPr marL="0" marR="0">
                        <a:lnSpc>
                          <a:spcPct val="107000"/>
                        </a:lnSpc>
                        <a:spcBef>
                          <a:spcPts val="0"/>
                        </a:spcBef>
                        <a:spcAft>
                          <a:spcPts val="0"/>
                        </a:spcAft>
                      </a:pPr>
                      <a:r>
                        <a:rPr lang="en-US" sz="1900" kern="0">
                          <a:solidFill>
                            <a:schemeClr val="bg1"/>
                          </a:solidFill>
                          <a:effectLst/>
                        </a:rPr>
                        <a:t>JP_Sales</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tc>
                  <a:txBody>
                    <a:bodyPr/>
                    <a:lstStyle/>
                    <a:p>
                      <a:pPr marL="0" marR="0">
                        <a:lnSpc>
                          <a:spcPct val="107000"/>
                        </a:lnSpc>
                        <a:spcBef>
                          <a:spcPts val="0"/>
                        </a:spcBef>
                        <a:spcAft>
                          <a:spcPts val="0"/>
                        </a:spcAft>
                      </a:pPr>
                      <a:r>
                        <a:rPr lang="en-US" sz="1900" kern="0">
                          <a:solidFill>
                            <a:schemeClr val="bg1"/>
                          </a:solidFill>
                          <a:effectLst/>
                        </a:rPr>
                        <a:t>Sales in Japan (in millions)</a:t>
                      </a:r>
                      <a:endParaRPr lang="en-US" sz="17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extLst>
                  <a:ext uri="{0D108BD9-81ED-4DB2-BD59-A6C34878D82A}">
                    <a16:rowId xmlns:a16="http://schemas.microsoft.com/office/drawing/2014/main" val="2477974794"/>
                  </a:ext>
                </a:extLst>
              </a:tr>
              <a:tr h="348072">
                <a:tc>
                  <a:txBody>
                    <a:bodyPr/>
                    <a:lstStyle/>
                    <a:p>
                      <a:pPr marL="0" marR="0">
                        <a:lnSpc>
                          <a:spcPct val="107000"/>
                        </a:lnSpc>
                        <a:spcBef>
                          <a:spcPts val="0"/>
                        </a:spcBef>
                        <a:spcAft>
                          <a:spcPts val="0"/>
                        </a:spcAft>
                      </a:pPr>
                      <a:r>
                        <a:rPr lang="en-US" sz="1900" kern="0" dirty="0" err="1">
                          <a:solidFill>
                            <a:schemeClr val="bg1"/>
                          </a:solidFill>
                          <a:effectLst/>
                        </a:rPr>
                        <a:t>Other_Sales</a:t>
                      </a:r>
                      <a:endPar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tc>
                  <a:txBody>
                    <a:bodyPr/>
                    <a:lstStyle/>
                    <a:p>
                      <a:pPr marL="0" marR="0">
                        <a:lnSpc>
                          <a:spcPct val="107000"/>
                        </a:lnSpc>
                        <a:spcBef>
                          <a:spcPts val="0"/>
                        </a:spcBef>
                        <a:spcAft>
                          <a:spcPts val="0"/>
                        </a:spcAft>
                      </a:pPr>
                      <a:r>
                        <a:rPr lang="en-US" sz="1900" kern="0" dirty="0">
                          <a:solidFill>
                            <a:schemeClr val="bg1"/>
                          </a:solidFill>
                          <a:effectLst/>
                        </a:rPr>
                        <a:t>Sales in the rest of the world (in millions)</a:t>
                      </a:r>
                      <a:endPar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extLst>
                  <a:ext uri="{0D108BD9-81ED-4DB2-BD59-A6C34878D82A}">
                    <a16:rowId xmlns:a16="http://schemas.microsoft.com/office/drawing/2014/main" val="3469870992"/>
                  </a:ext>
                </a:extLst>
              </a:tr>
              <a:tr h="348072">
                <a:tc>
                  <a:txBody>
                    <a:bodyPr/>
                    <a:lstStyle/>
                    <a:p>
                      <a:pPr marL="0" marR="0">
                        <a:lnSpc>
                          <a:spcPct val="107000"/>
                        </a:lnSpc>
                        <a:spcBef>
                          <a:spcPts val="0"/>
                        </a:spcBef>
                        <a:spcAft>
                          <a:spcPts val="0"/>
                        </a:spcAft>
                      </a:pPr>
                      <a:r>
                        <a:rPr lang="en-US" sz="1900" kern="0" dirty="0" err="1">
                          <a:solidFill>
                            <a:schemeClr val="bg1"/>
                          </a:solidFill>
                          <a:effectLst/>
                        </a:rPr>
                        <a:t>Global_Sales</a:t>
                      </a:r>
                      <a:endPar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tc>
                  <a:txBody>
                    <a:bodyPr/>
                    <a:lstStyle/>
                    <a:p>
                      <a:pPr marL="0" marR="0">
                        <a:lnSpc>
                          <a:spcPct val="107000"/>
                        </a:lnSpc>
                        <a:spcBef>
                          <a:spcPts val="0"/>
                        </a:spcBef>
                        <a:spcAft>
                          <a:spcPts val="0"/>
                        </a:spcAft>
                      </a:pPr>
                      <a:r>
                        <a:rPr lang="en-US" sz="1900" kern="0" dirty="0">
                          <a:solidFill>
                            <a:schemeClr val="bg1"/>
                          </a:solidFill>
                          <a:effectLst/>
                        </a:rPr>
                        <a:t>Total worldwide sales (in millions)</a:t>
                      </a:r>
                      <a:endPar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106613" marR="106613" marT="0" marB="0"/>
                </a:tc>
                <a:extLst>
                  <a:ext uri="{0D108BD9-81ED-4DB2-BD59-A6C34878D82A}">
                    <a16:rowId xmlns:a16="http://schemas.microsoft.com/office/drawing/2014/main" val="2839202327"/>
                  </a:ext>
                </a:extLst>
              </a:tr>
            </a:tbl>
          </a:graphicData>
        </a:graphic>
      </p:graphicFrame>
    </p:spTree>
    <p:extLst>
      <p:ext uri="{BB962C8B-B14F-4D97-AF65-F5344CB8AC3E}">
        <p14:creationId xmlns:p14="http://schemas.microsoft.com/office/powerpoint/2010/main" val="401523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8115491-0C65-D282-4F87-CD31FF9FEDDF}"/>
              </a:ext>
            </a:extLst>
          </p:cNvPr>
          <p:cNvSpPr>
            <a:spLocks noGrp="1"/>
          </p:cNvSpPr>
          <p:nvPr>
            <p:ph type="title"/>
          </p:nvPr>
        </p:nvSpPr>
        <p:spPr>
          <a:xfrm>
            <a:off x="1524000" y="45717"/>
            <a:ext cx="9144000" cy="1143000"/>
          </a:xfrm>
        </p:spPr>
        <p:txBody>
          <a:bodyPr>
            <a:normAutofit/>
          </a:bodyPr>
          <a:lstStyle/>
          <a:p>
            <a:pPr algn="ctr"/>
            <a:r>
              <a:rPr lang="en-US" sz="5000" dirty="0"/>
              <a:t>Dataset 2</a:t>
            </a:r>
          </a:p>
        </p:txBody>
      </p:sp>
      <p:graphicFrame>
        <p:nvGraphicFramePr>
          <p:cNvPr id="2" name="Table 1">
            <a:extLst>
              <a:ext uri="{FF2B5EF4-FFF2-40B4-BE49-F238E27FC236}">
                <a16:creationId xmlns:a16="http://schemas.microsoft.com/office/drawing/2014/main" id="{22F78BD8-032F-DE82-9750-549AF65A94A1}"/>
              </a:ext>
            </a:extLst>
          </p:cNvPr>
          <p:cNvGraphicFramePr>
            <a:graphicFrameLocks noGrp="1"/>
          </p:cNvGraphicFramePr>
          <p:nvPr>
            <p:extLst>
              <p:ext uri="{D42A27DB-BD31-4B8C-83A1-F6EECF244321}">
                <p14:modId xmlns:p14="http://schemas.microsoft.com/office/powerpoint/2010/main" val="353742101"/>
              </p:ext>
            </p:extLst>
          </p:nvPr>
        </p:nvGraphicFramePr>
        <p:xfrm>
          <a:off x="1295400" y="1188718"/>
          <a:ext cx="9601200" cy="5212080"/>
        </p:xfrm>
        <a:graphic>
          <a:graphicData uri="http://schemas.openxmlformats.org/drawingml/2006/table">
            <a:tbl>
              <a:tblPr firstRow="1" firstCol="1" bandRow="1">
                <a:tableStyleId>{5C22544A-7EE6-4342-B048-85BDC9FD1C3A}</a:tableStyleId>
              </a:tblPr>
              <a:tblGrid>
                <a:gridCol w="4036277">
                  <a:extLst>
                    <a:ext uri="{9D8B030D-6E8A-4147-A177-3AD203B41FA5}">
                      <a16:colId xmlns:a16="http://schemas.microsoft.com/office/drawing/2014/main" val="3949508152"/>
                    </a:ext>
                  </a:extLst>
                </a:gridCol>
                <a:gridCol w="5564923">
                  <a:extLst>
                    <a:ext uri="{9D8B030D-6E8A-4147-A177-3AD203B41FA5}">
                      <a16:colId xmlns:a16="http://schemas.microsoft.com/office/drawing/2014/main" val="676737792"/>
                    </a:ext>
                  </a:extLst>
                </a:gridCol>
              </a:tblGrid>
              <a:tr h="530118">
                <a:tc>
                  <a:txBody>
                    <a:bodyPr/>
                    <a:lstStyle/>
                    <a:p>
                      <a:pPr marL="0" marR="0">
                        <a:lnSpc>
                          <a:spcPct val="107000"/>
                        </a:lnSpc>
                        <a:spcBef>
                          <a:spcPts val="0"/>
                        </a:spcBef>
                        <a:spcAft>
                          <a:spcPts val="0"/>
                        </a:spcAft>
                      </a:pPr>
                      <a:r>
                        <a:rPr lang="en-US" sz="1200" kern="0">
                          <a:ln>
                            <a:noFill/>
                          </a:ln>
                          <a:solidFill>
                            <a:sysClr val="windowText" lastClr="000000"/>
                          </a:solidFill>
                          <a:effectLst/>
                        </a:rPr>
                        <a:t>Dataset 2</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u="sng" kern="100" dirty="0">
                          <a:ln>
                            <a:noFill/>
                          </a:ln>
                          <a:solidFill>
                            <a:sysClr val="windowText" lastClr="000000"/>
                          </a:solidFill>
                          <a:effectLst/>
                        </a:rPr>
                        <a:t>https://www.kaggle.com/datasets/ashaheedq/video-games-sales-2019</a:t>
                      </a:r>
                      <a:endParaRPr lang="en-US" sz="1100" kern="100" dirty="0">
                        <a:ln>
                          <a:noFill/>
                        </a:ln>
                        <a:solidFill>
                          <a:sysClr val="windowText" lastClr="000000"/>
                        </a:solidFill>
                        <a:effectLst/>
                      </a:endParaRPr>
                    </a:p>
                  </a:txBody>
                  <a:tcPr marL="68580" marR="68580" marT="0" marB="0"/>
                </a:tc>
                <a:extLst>
                  <a:ext uri="{0D108BD9-81ED-4DB2-BD59-A6C34878D82A}">
                    <a16:rowId xmlns:a16="http://schemas.microsoft.com/office/drawing/2014/main" val="2899316890"/>
                  </a:ext>
                </a:extLst>
              </a:tr>
              <a:tr h="260109">
                <a:tc>
                  <a:txBody>
                    <a:bodyPr/>
                    <a:lstStyle/>
                    <a:p>
                      <a:pPr marL="0" marR="0">
                        <a:lnSpc>
                          <a:spcPct val="107000"/>
                        </a:lnSpc>
                        <a:spcBef>
                          <a:spcPts val="0"/>
                        </a:spcBef>
                        <a:spcAft>
                          <a:spcPts val="0"/>
                        </a:spcAft>
                      </a:pPr>
                      <a:r>
                        <a:rPr lang="en-US" sz="1200" kern="0">
                          <a:ln>
                            <a:noFill/>
                          </a:ln>
                          <a:solidFill>
                            <a:sysClr val="windowText" lastClr="000000"/>
                          </a:solidFill>
                          <a:effectLst/>
                        </a:rPr>
                        <a:t>Rank</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dirty="0">
                          <a:ln>
                            <a:noFill/>
                          </a:ln>
                          <a:solidFill>
                            <a:schemeClr val="bg1"/>
                          </a:solidFill>
                          <a:effectLst/>
                        </a:rPr>
                        <a:t>Ranking of overall sales</a:t>
                      </a:r>
                      <a:endParaRPr lang="en-US" sz="1100" kern="10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997738"/>
                  </a:ext>
                </a:extLst>
              </a:tr>
              <a:tr h="260109">
                <a:tc>
                  <a:txBody>
                    <a:bodyPr/>
                    <a:lstStyle/>
                    <a:p>
                      <a:pPr marL="0" marR="0">
                        <a:lnSpc>
                          <a:spcPct val="107000"/>
                        </a:lnSpc>
                        <a:spcBef>
                          <a:spcPts val="0"/>
                        </a:spcBef>
                        <a:spcAft>
                          <a:spcPts val="0"/>
                        </a:spcAft>
                      </a:pPr>
                      <a:r>
                        <a:rPr lang="en-US" sz="1200" kern="0">
                          <a:ln>
                            <a:noFill/>
                          </a:ln>
                          <a:solidFill>
                            <a:sysClr val="windowText" lastClr="000000"/>
                          </a:solidFill>
                          <a:effectLst/>
                        </a:rPr>
                        <a:t>Name</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a:ln>
                            <a:noFill/>
                          </a:ln>
                          <a:solidFill>
                            <a:sysClr val="windowText" lastClr="000000"/>
                          </a:solidFill>
                          <a:effectLst/>
                        </a:rPr>
                        <a:t>Name of the game</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9875175"/>
                  </a:ext>
                </a:extLst>
              </a:tr>
              <a:tr h="260109">
                <a:tc>
                  <a:txBody>
                    <a:bodyPr/>
                    <a:lstStyle/>
                    <a:p>
                      <a:pPr marL="0" marR="0">
                        <a:lnSpc>
                          <a:spcPct val="107000"/>
                        </a:lnSpc>
                        <a:spcBef>
                          <a:spcPts val="0"/>
                        </a:spcBef>
                        <a:spcAft>
                          <a:spcPts val="0"/>
                        </a:spcAft>
                      </a:pPr>
                      <a:r>
                        <a:rPr lang="en-US" sz="1200" kern="0" dirty="0">
                          <a:ln>
                            <a:noFill/>
                          </a:ln>
                          <a:solidFill>
                            <a:sysClr val="windowText" lastClr="000000"/>
                          </a:solidFill>
                          <a:effectLst/>
                        </a:rPr>
                        <a:t>Genre</a:t>
                      </a:r>
                      <a:endParaRPr lang="en-US" sz="1100" kern="100" dirty="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a:ln>
                            <a:noFill/>
                          </a:ln>
                          <a:solidFill>
                            <a:sysClr val="windowText" lastClr="000000"/>
                          </a:solidFill>
                          <a:effectLst/>
                        </a:rPr>
                        <a:t>Genre of the game</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2503542"/>
                  </a:ext>
                </a:extLst>
              </a:tr>
              <a:tr h="260109">
                <a:tc>
                  <a:txBody>
                    <a:bodyPr/>
                    <a:lstStyle/>
                    <a:p>
                      <a:pPr marL="0" marR="0">
                        <a:lnSpc>
                          <a:spcPct val="107000"/>
                        </a:lnSpc>
                        <a:spcBef>
                          <a:spcPts val="0"/>
                        </a:spcBef>
                        <a:spcAft>
                          <a:spcPts val="0"/>
                        </a:spcAft>
                      </a:pPr>
                      <a:r>
                        <a:rPr lang="en-US" sz="1200" kern="0" dirty="0">
                          <a:ln>
                            <a:noFill/>
                          </a:ln>
                          <a:solidFill>
                            <a:sysClr val="windowText" lastClr="000000"/>
                          </a:solidFill>
                          <a:effectLst/>
                        </a:rPr>
                        <a:t>ESRB Rating</a:t>
                      </a:r>
                      <a:endParaRPr lang="en-US" sz="1100" kern="100" dirty="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a:ln>
                            <a:noFill/>
                          </a:ln>
                          <a:solidFill>
                            <a:sysClr val="windowText" lastClr="000000"/>
                          </a:solidFill>
                          <a:effectLst/>
                        </a:rPr>
                        <a:t>‘Entertainment Software Ratings Board’ Rating</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3912902"/>
                  </a:ext>
                </a:extLst>
              </a:tr>
              <a:tr h="260109">
                <a:tc>
                  <a:txBody>
                    <a:bodyPr/>
                    <a:lstStyle/>
                    <a:p>
                      <a:pPr marL="0" marR="0">
                        <a:lnSpc>
                          <a:spcPct val="107000"/>
                        </a:lnSpc>
                        <a:spcBef>
                          <a:spcPts val="0"/>
                        </a:spcBef>
                        <a:spcAft>
                          <a:spcPts val="0"/>
                        </a:spcAft>
                      </a:pPr>
                      <a:r>
                        <a:rPr lang="en-US" sz="1200" kern="0">
                          <a:ln>
                            <a:noFill/>
                          </a:ln>
                          <a:solidFill>
                            <a:sysClr val="windowText" lastClr="000000"/>
                          </a:solidFill>
                          <a:effectLst/>
                        </a:rPr>
                        <a:t>Platform</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a:ln>
                            <a:noFill/>
                          </a:ln>
                          <a:solidFill>
                            <a:sysClr val="windowText" lastClr="000000"/>
                          </a:solidFill>
                          <a:effectLst/>
                        </a:rPr>
                        <a:t>Platform of the game (PC, PS4, Xbox, etc.)</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4130229"/>
                  </a:ext>
                </a:extLst>
              </a:tr>
              <a:tr h="260109">
                <a:tc>
                  <a:txBody>
                    <a:bodyPr/>
                    <a:lstStyle/>
                    <a:p>
                      <a:pPr marL="0" marR="0">
                        <a:lnSpc>
                          <a:spcPct val="107000"/>
                        </a:lnSpc>
                        <a:spcBef>
                          <a:spcPts val="0"/>
                        </a:spcBef>
                        <a:spcAft>
                          <a:spcPts val="0"/>
                        </a:spcAft>
                      </a:pPr>
                      <a:r>
                        <a:rPr lang="en-US" sz="1200" kern="0">
                          <a:ln>
                            <a:noFill/>
                          </a:ln>
                          <a:solidFill>
                            <a:sysClr val="windowText" lastClr="000000"/>
                          </a:solidFill>
                          <a:effectLst/>
                        </a:rPr>
                        <a:t>Publisher</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a:ln>
                            <a:noFill/>
                          </a:ln>
                          <a:solidFill>
                            <a:sysClr val="windowText" lastClr="000000"/>
                          </a:solidFill>
                          <a:effectLst/>
                        </a:rPr>
                        <a:t>Publisher of the game</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4852976"/>
                  </a:ext>
                </a:extLst>
              </a:tr>
              <a:tr h="260109">
                <a:tc>
                  <a:txBody>
                    <a:bodyPr/>
                    <a:lstStyle/>
                    <a:p>
                      <a:pPr marL="0" marR="0">
                        <a:lnSpc>
                          <a:spcPct val="107000"/>
                        </a:lnSpc>
                        <a:spcBef>
                          <a:spcPts val="0"/>
                        </a:spcBef>
                        <a:spcAft>
                          <a:spcPts val="0"/>
                        </a:spcAft>
                      </a:pPr>
                      <a:r>
                        <a:rPr lang="en-US" sz="1200" kern="0">
                          <a:ln>
                            <a:noFill/>
                          </a:ln>
                          <a:solidFill>
                            <a:sysClr val="windowText" lastClr="000000"/>
                          </a:solidFill>
                          <a:effectLst/>
                        </a:rPr>
                        <a:t>Developer</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a:ln>
                            <a:noFill/>
                          </a:ln>
                          <a:solidFill>
                            <a:sysClr val="windowText" lastClr="000000"/>
                          </a:solidFill>
                          <a:effectLst/>
                        </a:rPr>
                        <a:t>Developer of the game</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5145832"/>
                  </a:ext>
                </a:extLst>
              </a:tr>
              <a:tr h="260109">
                <a:tc>
                  <a:txBody>
                    <a:bodyPr/>
                    <a:lstStyle/>
                    <a:p>
                      <a:pPr marL="0" marR="0">
                        <a:lnSpc>
                          <a:spcPct val="107000"/>
                        </a:lnSpc>
                        <a:spcBef>
                          <a:spcPts val="0"/>
                        </a:spcBef>
                        <a:spcAft>
                          <a:spcPts val="0"/>
                        </a:spcAft>
                      </a:pPr>
                      <a:r>
                        <a:rPr lang="en-US" sz="1200" kern="0">
                          <a:ln>
                            <a:noFill/>
                          </a:ln>
                          <a:solidFill>
                            <a:sysClr val="windowText" lastClr="000000"/>
                          </a:solidFill>
                          <a:effectLst/>
                        </a:rPr>
                        <a:t>VGChartz Score</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a:ln>
                            <a:noFill/>
                          </a:ln>
                          <a:solidFill>
                            <a:sysClr val="windowText" lastClr="000000"/>
                          </a:solidFill>
                          <a:effectLst/>
                        </a:rPr>
                        <a:t>Video Game Chartz.com score </a:t>
                      </a:r>
                      <a:r>
                        <a:rPr lang="en-US" sz="1200" u="sng" kern="0">
                          <a:ln>
                            <a:noFill/>
                          </a:ln>
                          <a:solidFill>
                            <a:sysClr val="windowText" lastClr="000000"/>
                          </a:solidFill>
                          <a:effectLst/>
                          <a:hlinkClick r:id="rId2">
                            <a:extLst>
                              <a:ext uri="{A12FA001-AC4F-418D-AE19-62706E023703}">
                                <ahyp:hlinkClr xmlns:ahyp="http://schemas.microsoft.com/office/drawing/2018/hyperlinkcolor" val="tx"/>
                              </a:ext>
                            </a:extLst>
                          </a:hlinkClick>
                        </a:rPr>
                        <a:t>https://www.vgchartz.com/gamedb/</a:t>
                      </a:r>
                      <a:r>
                        <a:rPr lang="en-US" sz="1200" kern="0">
                          <a:ln>
                            <a:noFill/>
                          </a:ln>
                          <a:solidFill>
                            <a:sysClr val="windowText" lastClr="000000"/>
                          </a:solidFill>
                          <a:effectLst/>
                        </a:rPr>
                        <a:t> </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1667380"/>
                  </a:ext>
                </a:extLst>
              </a:tr>
              <a:tr h="260109">
                <a:tc>
                  <a:txBody>
                    <a:bodyPr/>
                    <a:lstStyle/>
                    <a:p>
                      <a:pPr marL="0" marR="0">
                        <a:lnSpc>
                          <a:spcPct val="107000"/>
                        </a:lnSpc>
                        <a:spcBef>
                          <a:spcPts val="0"/>
                        </a:spcBef>
                        <a:spcAft>
                          <a:spcPts val="0"/>
                        </a:spcAft>
                      </a:pPr>
                      <a:r>
                        <a:rPr lang="en-US" sz="1200" kern="0" dirty="0">
                          <a:ln>
                            <a:noFill/>
                          </a:ln>
                          <a:solidFill>
                            <a:sysClr val="windowText" lastClr="000000"/>
                          </a:solidFill>
                          <a:effectLst/>
                        </a:rPr>
                        <a:t>Critic Score</a:t>
                      </a:r>
                      <a:endParaRPr lang="en-US" sz="1100" kern="100" dirty="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dirty="0">
                          <a:ln>
                            <a:noFill/>
                          </a:ln>
                          <a:solidFill>
                            <a:sysClr val="windowText" lastClr="000000"/>
                          </a:solidFill>
                          <a:effectLst/>
                        </a:rPr>
                        <a:t>Critic score of the game 1-10</a:t>
                      </a:r>
                      <a:endParaRPr lang="en-US" sz="1100" kern="100" dirty="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6356626"/>
                  </a:ext>
                </a:extLst>
              </a:tr>
              <a:tr h="260109">
                <a:tc>
                  <a:txBody>
                    <a:bodyPr/>
                    <a:lstStyle/>
                    <a:p>
                      <a:pPr marL="0" marR="0">
                        <a:lnSpc>
                          <a:spcPct val="107000"/>
                        </a:lnSpc>
                        <a:spcBef>
                          <a:spcPts val="0"/>
                        </a:spcBef>
                        <a:spcAft>
                          <a:spcPts val="0"/>
                        </a:spcAft>
                      </a:pPr>
                      <a:r>
                        <a:rPr lang="en-US" sz="1200" kern="0">
                          <a:ln>
                            <a:noFill/>
                          </a:ln>
                          <a:solidFill>
                            <a:sysClr val="windowText" lastClr="000000"/>
                          </a:solidFill>
                          <a:effectLst/>
                        </a:rPr>
                        <a:t>User Score</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a:ln>
                            <a:noFill/>
                          </a:ln>
                          <a:solidFill>
                            <a:sysClr val="windowText" lastClr="000000"/>
                          </a:solidFill>
                          <a:effectLst/>
                        </a:rPr>
                        <a:t>Users’ score of the game 1-10</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2266386"/>
                  </a:ext>
                </a:extLst>
              </a:tr>
              <a:tr h="260109">
                <a:tc>
                  <a:txBody>
                    <a:bodyPr/>
                    <a:lstStyle/>
                    <a:p>
                      <a:pPr marL="0" marR="0">
                        <a:lnSpc>
                          <a:spcPct val="107000"/>
                        </a:lnSpc>
                        <a:spcBef>
                          <a:spcPts val="0"/>
                        </a:spcBef>
                        <a:spcAft>
                          <a:spcPts val="0"/>
                        </a:spcAft>
                      </a:pPr>
                      <a:r>
                        <a:rPr lang="en-US" sz="1200" kern="0">
                          <a:ln>
                            <a:noFill/>
                          </a:ln>
                          <a:solidFill>
                            <a:sysClr val="windowText" lastClr="000000"/>
                          </a:solidFill>
                          <a:effectLst/>
                        </a:rPr>
                        <a:t>Total Shipped</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a:ln>
                            <a:noFill/>
                          </a:ln>
                          <a:solidFill>
                            <a:sysClr val="windowText" lastClr="000000"/>
                          </a:solidFill>
                          <a:effectLst/>
                        </a:rPr>
                        <a:t>Total shipped copies of the game</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6734300"/>
                  </a:ext>
                </a:extLst>
              </a:tr>
              <a:tr h="260109">
                <a:tc>
                  <a:txBody>
                    <a:bodyPr/>
                    <a:lstStyle/>
                    <a:p>
                      <a:pPr marL="0" marR="0">
                        <a:lnSpc>
                          <a:spcPct val="107000"/>
                        </a:lnSpc>
                        <a:spcBef>
                          <a:spcPts val="0"/>
                        </a:spcBef>
                        <a:spcAft>
                          <a:spcPts val="0"/>
                        </a:spcAft>
                      </a:pPr>
                      <a:r>
                        <a:rPr lang="en-US" sz="1200" kern="0">
                          <a:ln>
                            <a:noFill/>
                          </a:ln>
                          <a:solidFill>
                            <a:sysClr val="windowText" lastClr="000000"/>
                          </a:solidFill>
                          <a:effectLst/>
                        </a:rPr>
                        <a:t>Global Sales</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dirty="0">
                          <a:ln>
                            <a:noFill/>
                          </a:ln>
                          <a:solidFill>
                            <a:sysClr val="windowText" lastClr="000000"/>
                          </a:solidFill>
                          <a:effectLst/>
                        </a:rPr>
                        <a:t>Total worldwide sales (in millions)</a:t>
                      </a:r>
                      <a:endParaRPr lang="en-US" sz="1100" kern="100" dirty="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6852692"/>
                  </a:ext>
                </a:extLst>
              </a:tr>
              <a:tr h="260109">
                <a:tc>
                  <a:txBody>
                    <a:bodyPr/>
                    <a:lstStyle/>
                    <a:p>
                      <a:pPr marL="0" marR="0">
                        <a:lnSpc>
                          <a:spcPct val="107000"/>
                        </a:lnSpc>
                        <a:spcBef>
                          <a:spcPts val="0"/>
                        </a:spcBef>
                        <a:spcAft>
                          <a:spcPts val="0"/>
                        </a:spcAft>
                      </a:pPr>
                      <a:r>
                        <a:rPr lang="en-US" sz="1200" kern="0">
                          <a:ln>
                            <a:noFill/>
                          </a:ln>
                          <a:solidFill>
                            <a:sysClr val="windowText" lastClr="000000"/>
                          </a:solidFill>
                          <a:effectLst/>
                        </a:rPr>
                        <a:t>NA Sales</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a:ln>
                            <a:noFill/>
                          </a:ln>
                          <a:solidFill>
                            <a:sysClr val="windowText" lastClr="000000"/>
                          </a:solidFill>
                          <a:effectLst/>
                        </a:rPr>
                        <a:t>Sales in North America (in millions)</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6061068"/>
                  </a:ext>
                </a:extLst>
              </a:tr>
              <a:tr h="260109">
                <a:tc>
                  <a:txBody>
                    <a:bodyPr/>
                    <a:lstStyle/>
                    <a:p>
                      <a:pPr marL="0" marR="0">
                        <a:lnSpc>
                          <a:spcPct val="107000"/>
                        </a:lnSpc>
                        <a:spcBef>
                          <a:spcPts val="0"/>
                        </a:spcBef>
                        <a:spcAft>
                          <a:spcPts val="0"/>
                        </a:spcAft>
                      </a:pPr>
                      <a:r>
                        <a:rPr lang="en-US" sz="1200" kern="0">
                          <a:ln>
                            <a:noFill/>
                          </a:ln>
                          <a:solidFill>
                            <a:sysClr val="windowText" lastClr="000000"/>
                          </a:solidFill>
                          <a:effectLst/>
                        </a:rPr>
                        <a:t>PAL Sales</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a:ln>
                            <a:noFill/>
                          </a:ln>
                          <a:solidFill>
                            <a:sysClr val="windowText" lastClr="000000"/>
                          </a:solidFill>
                          <a:effectLst/>
                        </a:rPr>
                        <a:t>Sales in Europe (in millions)</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1087230"/>
                  </a:ext>
                </a:extLst>
              </a:tr>
              <a:tr h="260109">
                <a:tc>
                  <a:txBody>
                    <a:bodyPr/>
                    <a:lstStyle/>
                    <a:p>
                      <a:pPr marL="0" marR="0">
                        <a:lnSpc>
                          <a:spcPct val="107000"/>
                        </a:lnSpc>
                        <a:spcBef>
                          <a:spcPts val="0"/>
                        </a:spcBef>
                        <a:spcAft>
                          <a:spcPts val="0"/>
                        </a:spcAft>
                      </a:pPr>
                      <a:r>
                        <a:rPr lang="en-US" sz="1200" kern="0">
                          <a:ln>
                            <a:noFill/>
                          </a:ln>
                          <a:solidFill>
                            <a:sysClr val="windowText" lastClr="000000"/>
                          </a:solidFill>
                          <a:effectLst/>
                        </a:rPr>
                        <a:t>JP Sales</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a:ln>
                            <a:noFill/>
                          </a:ln>
                          <a:solidFill>
                            <a:sysClr val="windowText" lastClr="000000"/>
                          </a:solidFill>
                          <a:effectLst/>
                        </a:rPr>
                        <a:t>Sales in Japan (in millions)</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019241"/>
                  </a:ext>
                </a:extLst>
              </a:tr>
              <a:tr h="260109">
                <a:tc>
                  <a:txBody>
                    <a:bodyPr/>
                    <a:lstStyle/>
                    <a:p>
                      <a:pPr marL="0" marR="0">
                        <a:lnSpc>
                          <a:spcPct val="107000"/>
                        </a:lnSpc>
                        <a:spcBef>
                          <a:spcPts val="0"/>
                        </a:spcBef>
                        <a:spcAft>
                          <a:spcPts val="0"/>
                        </a:spcAft>
                      </a:pPr>
                      <a:r>
                        <a:rPr lang="en-US" sz="1200" kern="0">
                          <a:ln>
                            <a:noFill/>
                          </a:ln>
                          <a:solidFill>
                            <a:sysClr val="windowText" lastClr="000000"/>
                          </a:solidFill>
                          <a:effectLst/>
                        </a:rPr>
                        <a:t>Other Sales</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a:ln>
                            <a:noFill/>
                          </a:ln>
                          <a:solidFill>
                            <a:sysClr val="windowText" lastClr="000000"/>
                          </a:solidFill>
                          <a:effectLst/>
                        </a:rPr>
                        <a:t>Sales in the rest of the world (in millions)</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7563741"/>
                  </a:ext>
                </a:extLst>
              </a:tr>
              <a:tr h="260109">
                <a:tc>
                  <a:txBody>
                    <a:bodyPr/>
                    <a:lstStyle/>
                    <a:p>
                      <a:pPr marL="0" marR="0">
                        <a:lnSpc>
                          <a:spcPct val="107000"/>
                        </a:lnSpc>
                        <a:spcBef>
                          <a:spcPts val="0"/>
                        </a:spcBef>
                        <a:spcAft>
                          <a:spcPts val="0"/>
                        </a:spcAft>
                      </a:pPr>
                      <a:r>
                        <a:rPr lang="en-US" sz="1200" kern="0">
                          <a:ln>
                            <a:noFill/>
                          </a:ln>
                          <a:solidFill>
                            <a:sysClr val="windowText" lastClr="000000"/>
                          </a:solidFill>
                          <a:effectLst/>
                        </a:rPr>
                        <a:t>Year</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dirty="0">
                          <a:ln>
                            <a:noFill/>
                          </a:ln>
                          <a:solidFill>
                            <a:sysClr val="windowText" lastClr="000000"/>
                          </a:solidFill>
                          <a:effectLst/>
                        </a:rPr>
                        <a:t>Year of the game release</a:t>
                      </a:r>
                      <a:endParaRPr lang="en-US" sz="1100" kern="100" dirty="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5687197"/>
                  </a:ext>
                </a:extLst>
              </a:tr>
              <a:tr h="260109">
                <a:tc>
                  <a:txBody>
                    <a:bodyPr/>
                    <a:lstStyle/>
                    <a:p>
                      <a:pPr marL="0" marR="0">
                        <a:lnSpc>
                          <a:spcPct val="107000"/>
                        </a:lnSpc>
                        <a:spcBef>
                          <a:spcPts val="0"/>
                        </a:spcBef>
                        <a:spcAft>
                          <a:spcPts val="0"/>
                        </a:spcAft>
                      </a:pPr>
                      <a:r>
                        <a:rPr lang="en-US" sz="1200" kern="0">
                          <a:ln>
                            <a:noFill/>
                          </a:ln>
                          <a:solidFill>
                            <a:sysClr val="windowText" lastClr="000000"/>
                          </a:solidFill>
                          <a:effectLst/>
                        </a:rPr>
                        <a:t>Last Update</a:t>
                      </a:r>
                      <a:endParaRPr lang="en-US" sz="1100" kern="10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0" dirty="0">
                          <a:ln>
                            <a:noFill/>
                          </a:ln>
                          <a:solidFill>
                            <a:sysClr val="windowText" lastClr="000000"/>
                          </a:solidFill>
                          <a:effectLst/>
                        </a:rPr>
                        <a:t>Last day of updates on the game</a:t>
                      </a:r>
                      <a:endParaRPr lang="en-US" sz="1100" kern="100" dirty="0">
                        <a:ln>
                          <a:noFill/>
                        </a:ln>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4008891"/>
                  </a:ext>
                </a:extLst>
              </a:tr>
            </a:tbl>
          </a:graphicData>
        </a:graphic>
      </p:graphicFrame>
    </p:spTree>
    <p:extLst>
      <p:ext uri="{BB962C8B-B14F-4D97-AF65-F5344CB8AC3E}">
        <p14:creationId xmlns:p14="http://schemas.microsoft.com/office/powerpoint/2010/main" val="309446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DC5F-0CDE-D521-B143-71B52D05A95C}"/>
              </a:ext>
            </a:extLst>
          </p:cNvPr>
          <p:cNvSpPr>
            <a:spLocks noGrp="1"/>
          </p:cNvSpPr>
          <p:nvPr>
            <p:ph type="title"/>
          </p:nvPr>
        </p:nvSpPr>
        <p:spPr>
          <a:xfrm>
            <a:off x="533400" y="533400"/>
            <a:ext cx="9144000" cy="1143000"/>
          </a:xfrm>
        </p:spPr>
        <p:txBody>
          <a:bodyPr anchor="b">
            <a:normAutofit/>
          </a:bodyPr>
          <a:lstStyle/>
          <a:p>
            <a:r>
              <a:rPr lang="en-US" dirty="0"/>
              <a:t>To be continued ...</a:t>
            </a:r>
          </a:p>
        </p:txBody>
      </p:sp>
      <p:graphicFrame>
        <p:nvGraphicFramePr>
          <p:cNvPr id="8" name="Content Placeholder 5">
            <a:extLst>
              <a:ext uri="{FF2B5EF4-FFF2-40B4-BE49-F238E27FC236}">
                <a16:creationId xmlns:a16="http://schemas.microsoft.com/office/drawing/2014/main" id="{53FB5104-2461-E9BD-32F7-EA380DDCAA5D}"/>
              </a:ext>
            </a:extLst>
          </p:cNvPr>
          <p:cNvGraphicFramePr>
            <a:graphicFrameLocks noGrp="1"/>
          </p:cNvGraphicFramePr>
          <p:nvPr>
            <p:ph idx="1"/>
            <p:extLst>
              <p:ext uri="{D42A27DB-BD31-4B8C-83A1-F6EECF244321}">
                <p14:modId xmlns:p14="http://schemas.microsoft.com/office/powerpoint/2010/main" val="2544567132"/>
              </p:ext>
            </p:extLst>
          </p:nvPr>
        </p:nvGraphicFramePr>
        <p:xfrm>
          <a:off x="533400" y="1828800"/>
          <a:ext cx="10820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8513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DC5F-0CDE-D521-B143-71B52D05A95C}"/>
              </a:ext>
            </a:extLst>
          </p:cNvPr>
          <p:cNvSpPr>
            <a:spLocks noGrp="1"/>
          </p:cNvSpPr>
          <p:nvPr>
            <p:ph type="title"/>
          </p:nvPr>
        </p:nvSpPr>
        <p:spPr>
          <a:xfrm>
            <a:off x="1524000" y="457200"/>
            <a:ext cx="9144000" cy="1143000"/>
          </a:xfrm>
        </p:spPr>
        <p:txBody>
          <a:bodyPr anchor="b">
            <a:normAutofit/>
          </a:bodyPr>
          <a:lstStyle/>
          <a:p>
            <a:r>
              <a:rPr lang="en-US" dirty="0"/>
              <a:t>Outcome Goals using y = sales or y = rank</a:t>
            </a:r>
          </a:p>
        </p:txBody>
      </p:sp>
      <p:graphicFrame>
        <p:nvGraphicFramePr>
          <p:cNvPr id="8" name="Content Placeholder 5">
            <a:extLst>
              <a:ext uri="{FF2B5EF4-FFF2-40B4-BE49-F238E27FC236}">
                <a16:creationId xmlns:a16="http://schemas.microsoft.com/office/drawing/2014/main" id="{53FB5104-2461-E9BD-32F7-EA380DDCAA5D}"/>
              </a:ext>
            </a:extLst>
          </p:cNvPr>
          <p:cNvGraphicFramePr>
            <a:graphicFrameLocks noGrp="1"/>
          </p:cNvGraphicFramePr>
          <p:nvPr>
            <p:ph idx="1"/>
            <p:extLst>
              <p:ext uri="{D42A27DB-BD31-4B8C-83A1-F6EECF244321}">
                <p14:modId xmlns:p14="http://schemas.microsoft.com/office/powerpoint/2010/main" val="426280987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0456344"/>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169</TotalTime>
  <Words>645</Words>
  <Application>Microsoft Office PowerPoint</Application>
  <PresentationFormat>Widescreen</PresentationFormat>
  <Paragraphs>90</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Candara</vt:lpstr>
      <vt:lpstr>Consolas</vt:lpstr>
      <vt:lpstr>Times New Roman</vt:lpstr>
      <vt:lpstr>Tech Computer 16x9</vt:lpstr>
      <vt:lpstr>Video Game Sales</vt:lpstr>
      <vt:lpstr>Why video games?</vt:lpstr>
      <vt:lpstr>To start ...</vt:lpstr>
      <vt:lpstr>Dataset 1</vt:lpstr>
      <vt:lpstr>Dataset 2</vt:lpstr>
      <vt:lpstr>To be continued ...</vt:lpstr>
      <vt:lpstr>Outcome Goals using y = sales or y = rank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Sales</dc:title>
  <dc:creator>Jade Nguyen</dc:creator>
  <cp:lastModifiedBy>Jade Nguyen</cp:lastModifiedBy>
  <cp:revision>5</cp:revision>
  <dcterms:created xsi:type="dcterms:W3CDTF">2024-04-10T15:35:56Z</dcterms:created>
  <dcterms:modified xsi:type="dcterms:W3CDTF">2024-04-15T15:57:38Z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