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7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966" autoAdjust="0"/>
    <p:restoredTop sz="82225" autoAdjust="0"/>
  </p:normalViewPr>
  <p:slideViewPr>
    <p:cSldViewPr snapToGrid="0">
      <p:cViewPr varScale="1">
        <p:scale>
          <a:sx n="100" d="100"/>
          <a:sy n="100" d="100"/>
        </p:scale>
        <p:origin x="80" y="712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int m = 5;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 = 10;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 mp = 0.3;</a:t>
            </a:r>
            <a:endParaRPr lang="en-US" altLang="ko-KR"/>
          </a:p>
          <a:p>
            <a:pPr>
              <a:defRPr/>
            </a:pPr>
            <a:r>
              <a:rPr lang="en-US" altLang="ko-KR"/>
              <a:t>		// 답안확인을 용이하게 하기위해 일단 주석, 기본값이 들어간다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        int m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int n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int mp= sc.nextInt();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폭탄배열을 만드는 스크립트</a:t>
            </a:r>
            <a:endParaRPr lang="en-US" altLang="ko-KR"/>
          </a:p>
          <a:p>
            <a:pPr>
              <a:defRPr/>
            </a:pPr>
            <a:r>
              <a:rPr lang="en-US" altLang="ko-KR"/>
              <a:t>		char[][] arr_boom = new char[m + 2][n + 2]; // m,n에 맞는 행열 생성</a:t>
            </a:r>
            <a:endParaRPr lang="en-US" altLang="ko-KR"/>
          </a:p>
          <a:p>
            <a:pPr>
              <a:defRPr/>
            </a:pPr>
            <a:r>
              <a:rPr lang="en-US" altLang="ko-KR"/>
              <a:t>		/* 이설명 꼭 읽고가세요!!!! 이거 안읽으면 -&gt; 완전 치명!!!!</a:t>
            </a:r>
            <a:endParaRPr lang="en-US" altLang="ko-KR"/>
          </a:p>
          <a:p>
            <a:pPr>
              <a:defRPr/>
            </a:pPr>
            <a:r>
              <a:rPr lang="en-US" altLang="ko-KR"/>
              <a:t>		 * </a:t>
            </a:r>
            <a:endParaRPr lang="en-US" altLang="ko-KR"/>
          </a:p>
          <a:p>
            <a:pPr>
              <a:defRPr/>
            </a:pPr>
            <a:r>
              <a:rPr lang="en-US" altLang="ko-KR"/>
              <a:t>		 * Q.왜 배열을 2씩 크게 만드나요?</a:t>
            </a:r>
            <a:endParaRPr lang="en-US" altLang="ko-KR"/>
          </a:p>
          <a:p>
            <a:pPr>
              <a:defRPr/>
            </a:pPr>
            <a:r>
              <a:rPr lang="en-US" altLang="ko-KR"/>
              <a:t>		 * 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-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- 1 -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-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-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- 2 -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</a:t>
            </a:r>
            <a:endParaRPr lang="en-US" altLang="ko-KR"/>
          </a:p>
          <a:p>
            <a:pPr>
              <a:defRPr/>
            </a:pPr>
            <a:r>
              <a:rPr lang="en-US" altLang="ko-KR"/>
              <a:t>		 * A.위 와 같은 폭탄 배열이 있다고 가정합시다.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1번자리(배열[i][j])에 폭탄(*)이 있다면, 본인을 제외하고,</a:t>
            </a:r>
            <a:endParaRPr lang="en-US" altLang="ko-KR"/>
          </a:p>
          <a:p>
            <a:pPr>
              <a:defRPr/>
            </a:pPr>
            <a:r>
              <a:rPr lang="en-US" altLang="ko-KR"/>
              <a:t>		 * i행 [i-1]부터 [i+1]까지, j열 [j-1][j+1]까지 확인해야합니다.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그다음에 주위에 폭탄의 갯수를 세고, 1번자리에 숫자를 추가해야합니다.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하지만 2번자리에 있을경우에 똑같은 알고리즘으로 검증할시 </a:t>
            </a:r>
            <a:endParaRPr lang="en-US" altLang="ko-KR"/>
          </a:p>
          <a:p>
            <a:pPr>
              <a:defRPr/>
            </a:pPr>
            <a:r>
              <a:rPr lang="en-US" altLang="ko-KR"/>
              <a:t>		 * 배열의 크기를 벗어나 검사하기에 배열크기오버(out of range)오류가 나오는데요.</a:t>
            </a:r>
            <a:endParaRPr lang="en-US" altLang="ko-KR"/>
          </a:p>
          <a:p>
            <a:pPr>
              <a:defRPr/>
            </a:pPr>
            <a:r>
              <a:rPr lang="en-US" altLang="ko-KR"/>
              <a:t>		 * 그것을 방지하기 위해 처음부터 배열을 가장자리에 1줄추가함으로서 오류를 방지합니다.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이거 예외처리(try)로 쳐 풀다가 대가리 다뽑아 버릴뻔했는데</a:t>
            </a:r>
            <a:endParaRPr lang="en-US" altLang="ko-KR"/>
          </a:p>
          <a:p>
            <a:pPr>
              <a:defRPr/>
            </a:pPr>
            <a:r>
              <a:rPr lang="en-US" altLang="ko-KR"/>
              <a:t>		 * 여러분들은 이런 야메?로 하지 마시고, 예외처리 공부해서 풉시다.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*/</a:t>
            </a:r>
            <a:endParaRPr lang="en-US" altLang="ko-KR"/>
          </a:p>
          <a:p>
            <a:pPr>
              <a:defRPr/>
            </a:pPr>
            <a:r>
              <a:rPr lang="en-US" altLang="ko-KR"/>
              <a:t>		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arr_boom.length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arr_boom[i].length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double num = Math.random();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(num &gt;= mp) { // 랜덤수 num이 0.3보다 클때 폭탄,또는 -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arr_boom[i][j] = '-';</a:t>
            </a:r>
            <a:endParaRPr lang="en-US" altLang="ko-KR"/>
          </a:p>
          <a:p>
            <a:pPr>
              <a:defRPr/>
            </a:pPr>
            <a:r>
              <a:rPr lang="en-US" altLang="ko-KR"/>
              <a:t>				} else {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arr_boom[i][j] = '*';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arr_boom.length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arr_boom[i].length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System.out.print(arr_boom[i][j]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폭탄배열(arr_boom)을 숫자폭탄배열로 만드는 스크립트</a:t>
            </a:r>
            <a:endParaRPr lang="en-US" altLang="ko-KR"/>
          </a:p>
          <a:p>
            <a:pPr>
              <a:defRPr/>
            </a:pPr>
            <a:r>
              <a:rPr lang="en-US" altLang="ko-KR"/>
              <a:t>		// 숫자가 있더라도 *이라는 특수문자가 있으므로 캐릭터타입의 행렬을 만든다.</a:t>
            </a:r>
            <a:endParaRPr lang="en-US" altLang="ko-KR"/>
          </a:p>
          <a:p>
            <a:pPr>
              <a:defRPr/>
            </a:pPr>
            <a:r>
              <a:rPr lang="en-US" altLang="ko-KR"/>
              <a:t>		// (정수값 숫자가 아닌, 문자숫자가 들어간다.)</a:t>
            </a:r>
            <a:endParaRPr lang="en-US" altLang="ko-KR"/>
          </a:p>
          <a:p>
            <a:pPr>
              <a:defRPr/>
            </a:pPr>
            <a:r>
              <a:rPr lang="en-US" altLang="ko-KR"/>
              <a:t>		char[][] arr_num = new char[m + 2][n + 2]; // m,n에 맞는 행열 생성</a:t>
            </a:r>
            <a:endParaRPr lang="en-US" altLang="ko-KR"/>
          </a:p>
          <a:p>
            <a:pPr>
              <a:defRPr/>
            </a:pPr>
            <a:r>
              <a:rPr lang="en-US" altLang="ko-KR"/>
              <a:t>		//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arr_num.length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arr_num[i].length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(arr_boom[i][j] == '*')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arr_num[i][j] = '*';</a:t>
            </a:r>
            <a:endParaRPr lang="en-US" altLang="ko-KR"/>
          </a:p>
          <a:p>
            <a:pPr>
              <a:defRPr/>
            </a:pPr>
            <a:r>
              <a:rPr lang="en-US" altLang="ko-KR"/>
              <a:t>					continue; // 폭탄배열에 *이있으면, 계산을 하지않고 넘긴다.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// 배열 주위를 돌고 폭탄이있는지 점검하는 반복문</a:t>
            </a:r>
            <a:endParaRPr lang="en-US" altLang="ko-KR"/>
          </a:p>
          <a:p>
            <a:pPr>
              <a:defRPr/>
            </a:pPr>
            <a:r>
              <a:rPr lang="en-US" altLang="ko-KR"/>
              <a:t>				int count = 0;</a:t>
            </a:r>
            <a:endParaRPr lang="en-US" altLang="ko-KR"/>
          </a:p>
          <a:p>
            <a:pPr>
              <a:defRPr/>
            </a:pPr>
            <a:r>
              <a:rPr lang="en-US" altLang="ko-KR"/>
              <a:t>				for (int x = i - 1; x &lt;= i + 1; x++)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for (int y = j - 1; y &lt;= j + 1; y++)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	if (arr_boom[x][y] == '*')</a:t>
            </a:r>
            <a:endParaRPr lang="en-US" altLang="ko-KR"/>
          </a:p>
          <a:p>
            <a:pPr>
              <a:defRPr/>
            </a:pPr>
            <a:r>
              <a:rPr lang="en-US" altLang="ko-KR"/>
              <a:t>							count++;</a:t>
            </a:r>
            <a:endParaRPr lang="en-US" altLang="ko-KR"/>
          </a:p>
          <a:p>
            <a:pPr>
              <a:defRPr/>
            </a:pPr>
            <a:r>
              <a:rPr lang="en-US" altLang="ko-KR"/>
              <a:t>	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		arr_num[i][j] = (char) (count + 48);// char배열이라서 숫자문자로 변환(+48)해야한다.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arr_num.length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arr_num[i].length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System.out.print(arr_num[i][j]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//퍼블릭 클래스 매인 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numOfStudents = 0;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scores;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System.out.print("학생명수를 입력해주세요:");</a:t>
            </a:r>
            <a:endParaRPr lang="en-US" altLang="ko-KR"/>
          </a:p>
          <a:p>
            <a:pPr>
              <a:defRPr/>
            </a:pPr>
            <a:r>
              <a:rPr lang="en-US" altLang="ko-KR"/>
              <a:t>		numOfStudents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		scores = new int[numOfStudents];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numOfStudents;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System.out.print("학생의 점수를 입력해주세요.");</a:t>
            </a:r>
            <a:endParaRPr lang="en-US" altLang="ko-KR"/>
          </a:p>
          <a:p>
            <a:pPr>
              <a:defRPr/>
            </a:pPr>
            <a:r>
              <a:rPr lang="en-US" altLang="ko-KR"/>
              <a:t>			scores[i]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(scores[i] &lt; 0 || scores[i] &gt; 100) {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System.out.print("범위를 넘어선 값이 들어왔습니다.\n다시입력해주세요");</a:t>
            </a:r>
            <a:endParaRPr lang="en-US" altLang="ko-KR"/>
          </a:p>
          <a:p>
            <a:pPr>
              <a:defRPr/>
            </a:pPr>
            <a:r>
              <a:rPr lang="en-US" altLang="ko-KR"/>
              <a:t>				scores[i]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System.out.printf("학생 %d명의 점수는 다음과같습니다.\n", numOfStudents);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scores)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System.out.print(i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System.out.printf("\n학생들의 등급은 아래와 같습니다.\n");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scores)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(i &gt;= 90)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System.out.print("A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 (i &gt;= 80)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System.out.print("B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 (i &gt;= 70)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System.out.print("C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 (i &gt;= 60)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System.out.print("D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System.out.print("F ");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//퍼블릭 클래스 매인 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System.out.println(countChar("안녕하세요.이현우에요", '요'));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int countChar(String s, char c)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 count = 0;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s.length();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(s.charAt(i) == c)</a:t>
            </a:r>
            <a:endParaRPr lang="en-US" altLang="ko-KR"/>
          </a:p>
          <a:p>
            <a:pPr>
              <a:defRPr/>
            </a:pPr>
            <a:r>
              <a:rPr lang="en-US" altLang="ko-KR"/>
              <a:t>				count++;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count;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System.out.println(sum(1, 2, 3, 4));</a:t>
            </a:r>
            <a:endParaRPr lang="en-US" altLang="ko-KR"/>
          </a:p>
          <a:p>
            <a:pPr>
              <a:defRPr/>
            </a:pPr>
            <a:r>
              <a:rPr lang="en-US" altLang="ko-KR"/>
              <a:t>		int arr[] = { 2, 3 };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System.out.println(sum(1, arr));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System.out.println(sum(1, 2, 3, 4, 5));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int sum(int... a) { // 가변인자 ...a를 이용해서 전부 받는다.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 = 0;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a)</a:t>
            </a:r>
            <a:endParaRPr lang="en-US" altLang="ko-KR"/>
          </a:p>
          <a:p>
            <a:pPr>
              <a:defRPr/>
            </a:pPr>
            <a:r>
              <a:rPr lang="en-US" altLang="ko-KR"/>
              <a:t>			num += i;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num;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int sum(int a, int[] b) { // 오버라이딩으로 만든 sum함수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 = a; // 어짜피 더할거니 초기값으로 둔다.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b)</a:t>
            </a:r>
            <a:endParaRPr lang="en-US" altLang="ko-KR"/>
          </a:p>
          <a:p>
            <a:pPr>
              <a:defRPr/>
            </a:pPr>
            <a:r>
              <a:rPr lang="en-US" altLang="ko-KR"/>
              <a:t>			num += i;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num;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double[][] interests = { { 3.2, 3.1, 3.2, 3.0 }, { 2.9, 2.8, 2.7, 2.6 }, { 2.7, 2.6, 2.5, 2.7 } };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double[] sum1 = { 0.0, 0.0, 0.0 };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 sum2 = 0.0;</a:t>
            </a:r>
            <a:endParaRPr lang="en-US" altLang="ko-KR"/>
          </a:p>
          <a:p>
            <a:pPr>
              <a:defRPr/>
            </a:pPr>
            <a:r>
              <a:rPr lang="en-US" altLang="ko-KR"/>
              <a:t>		int a=0;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(double[] i :interests) {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(double j :i) {</a:t>
            </a:r>
            <a:endParaRPr lang="en-US" altLang="ko-KR"/>
          </a:p>
          <a:p>
            <a:pPr>
              <a:defRPr/>
            </a:pPr>
            <a:r>
              <a:rPr lang="en-US" altLang="ko-KR"/>
              <a:t>				sum1[a] += j;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System.out.printf("%d차년도 평균 이자율= %.2f%%\n", a + 1, sum1[a] / 4);</a:t>
            </a:r>
            <a:endParaRPr lang="en-US" altLang="ko-KR"/>
          </a:p>
          <a:p>
            <a:pPr>
              <a:defRPr/>
            </a:pPr>
            <a:r>
              <a:rPr lang="en-US" altLang="ko-KR"/>
              <a:t>			sum2 += sum1[a];</a:t>
            </a:r>
            <a:endParaRPr lang="en-US" altLang="ko-KR"/>
          </a:p>
          <a:p>
            <a:pPr>
              <a:defRPr/>
            </a:pPr>
            <a:r>
              <a:rPr lang="en-US" altLang="ko-KR"/>
              <a:t>			a++;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System.out.printf("3년간 평균 이자율 = %.2f%%\n", sum2 / 3);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r>
              <a:rPr lang="en-US" altLang="ko-KR"/>
              <a:t>		String str;</a:t>
            </a:r>
            <a:endParaRPr lang="en-US" altLang="ko-KR"/>
          </a:p>
          <a:p>
            <a:pPr>
              <a:defRPr/>
            </a:pPr>
            <a:r>
              <a:rPr lang="en-US" altLang="ko-KR"/>
              <a:t>		while (true) {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System.out.println("URL을 입력하세요:");</a:t>
            </a:r>
            <a:endParaRPr lang="en-US" altLang="ko-KR"/>
          </a:p>
          <a:p>
            <a:pPr>
              <a:defRPr/>
            </a:pPr>
            <a:r>
              <a:rPr lang="en-US" altLang="ko-KR"/>
              <a:t>			str = sc.next();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(str.equals("bye"))	//bye를 만날시 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	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(str.trim().substring(str.length()-3,str.length()).equals("com"))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System.out.println(str+"은 'com'로 끝납니다.");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i = 0; i &lt; str.length()-3;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//반복문에 넣어서 trim().substring(시작위치,끝위치(포함안됨))로 잘라서 확인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(str.trim().substring(i,i+4).equals("java"))</a:t>
            </a:r>
            <a:endParaRPr lang="en-US" altLang="ko-KR"/>
          </a:p>
          <a:p>
            <a:pPr>
              <a:defRPr/>
            </a:pPr>
            <a:r>
              <a:rPr lang="en-US" altLang="ko-KR"/>
              <a:t>					//trim().substring(i,i+4)는 1번부터 i+3번까지 잘라낸다.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	System.out.println(str+"은 'java'를 포함합니다.");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num2 = {52,37,79,95,14,17,33,-1,30,50};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arr = new int[10];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System.out.println("숫자 10개를 입력 하시오:");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10;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//			num=sc.nextInt(); //검증 할때 마다 입력해야하는 번거로움을 빼고 num2[]를 만듬</a:t>
            </a:r>
            <a:endParaRPr lang="en-US" altLang="ko-KR"/>
          </a:p>
          <a:p>
            <a:pPr>
              <a:defRPr/>
            </a:pPr>
            <a:r>
              <a:rPr lang="en-US" altLang="ko-KR"/>
              <a:t>			num = num2[i];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(num&gt;=0&amp;&amp;num&lt;100)</a:t>
            </a:r>
            <a:endParaRPr lang="en-US" altLang="ko-KR"/>
          </a:p>
          <a:p>
            <a:pPr>
              <a:defRPr/>
            </a:pPr>
            <a:r>
              <a:rPr lang="en-US" altLang="ko-KR"/>
              <a:t>				arr[num/10]++;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10;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(i==0) System.out.print(" 0 ~  9 :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System.out.printf("%d0 ~ %d9 : ",i,i);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arr[i]; j++) System.out.print("*");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arr = {1,2,3,4,5};</a:t>
            </a:r>
            <a:endParaRPr lang="en-US" altLang="ko-KR"/>
          </a:p>
          <a:p>
            <a:pPr>
              <a:defRPr/>
            </a:pPr>
            <a:r>
              <a:rPr lang="en-US" altLang="ko-KR"/>
              <a:t>		for(int i : reverse(arr))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System.out.println(i);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int[] reverse(int[] org)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result = new int[org.length];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org.length; i++)</a:t>
            </a:r>
            <a:endParaRPr lang="en-US" altLang="ko-KR"/>
          </a:p>
          <a:p>
            <a:pPr>
              <a:defRPr/>
            </a:pPr>
            <a:r>
              <a:rPr lang="en-US" altLang="ko-KR"/>
              <a:t>			result[i] = org[org.length-i-1];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result;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//퍼블릭 클래스 매인 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// 변수 (테스트 케이스 생성)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a = { 3, 2, 4, 1, 5 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b = { 3, 2, 4, 1 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c = { 3, 2, 4, 1, 5 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d = { 5, 2, 1, 4, 3 };// 테스트 케이스를 위해 조금변경(1~5까지 무작위)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일단 편의상 a와 b만 비교하여 식이 잘되는지 확인후 추출하여 메서드화 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boolean ifequals = true;</a:t>
            </a:r>
            <a:endParaRPr lang="en-US" altLang="ko-KR"/>
          </a:p>
          <a:p>
            <a:pPr>
              <a:defRPr/>
            </a:pPr>
            <a:r>
              <a:rPr lang="en-US" altLang="ko-KR"/>
              <a:t>		if (a.length != c.length)</a:t>
            </a:r>
            <a:endParaRPr lang="en-US" altLang="ko-KR"/>
          </a:p>
          <a:p>
            <a:pPr>
              <a:defRPr/>
            </a:pPr>
            <a:r>
              <a:rPr lang="en-US" altLang="ko-KR"/>
              <a:t>			ifequals =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// a와 b같은 크기가다른 배열을 비교하면 아래for문에서 오류가 나온다.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a.length;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//같은 배열인 a,c를 이용하여 true가 나오는지 확인한다.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	if (a[i] != c[i]) {</a:t>
            </a:r>
            <a:endParaRPr lang="en-US" altLang="ko-KR"/>
          </a:p>
          <a:p>
            <a:pPr>
              <a:defRPr/>
            </a:pPr>
            <a:r>
              <a:rPr lang="en-US" altLang="ko-KR"/>
              <a:t>				ifequals =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		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System.out.println("a와 c가 같나?" + ifequals);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출력문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System.out.println(cheak_same(a, b));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System.out.println(cheak_same(a, c));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System.out.println(cheak_same(a, d));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System.out.println(cheak_same(b, c));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System.out.println(cheak_same(b, d));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System.out.println(cheak_same(c, d));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}// main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// 만든메서드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	static boolean cheak_same(int[] arr1, int[] arr2) {</a:t>
            </a:r>
            <a:endParaRPr lang="en-US" altLang="ko-KR"/>
          </a:p>
          <a:p>
            <a:pPr>
              <a:defRPr/>
            </a:pPr>
            <a:r>
              <a:rPr lang="en-US" altLang="ko-KR"/>
              <a:t>		if (arr1.length != arr2.length)</a:t>
            </a:r>
            <a:endParaRPr lang="en-US" altLang="ko-KR"/>
          </a:p>
          <a:p>
            <a:pPr>
              <a:defRPr/>
            </a:pPr>
            <a:r>
              <a:rPr lang="en-US" altLang="ko-KR"/>
              <a:t>			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arr1) {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    if (arr1[i] != arr2[i]) 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	// 인덱스 비교가 아닌 요소비교일시</a:t>
            </a:r>
            <a:endParaRPr lang="en-US" altLang="ko-KR"/>
          </a:p>
          <a:p>
            <a:pPr>
              <a:defRPr/>
            </a:pPr>
            <a:r>
              <a:rPr lang="en-US" altLang="ko-KR"/>
              <a:t>			boolean tmp =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: arr2) {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(i == j)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tmp = true;</a:t>
            </a:r>
            <a:endParaRPr lang="en-US" altLang="ko-KR"/>
          </a:p>
          <a:p>
            <a:pPr>
              <a:defRPr/>
            </a:pPr>
            <a:r>
              <a:rPr lang="en-US" altLang="ko-KR"/>
              <a:t>					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if (tmp == false)</a:t>
            </a:r>
            <a:endParaRPr lang="en-US" altLang="ko-KR"/>
          </a:p>
          <a:p>
            <a:pPr>
              <a:defRPr/>
            </a:pPr>
            <a:r>
              <a:rPr lang="en-US" altLang="ko-KR"/>
              <a:t>				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true;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2-01~11</a:t>
            </a:r>
            <a:r>
              <a:rPr lang="ko-KR" altLang="en-US"/>
              <a:t> 연습문제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00509" y="1332677"/>
            <a:ext cx="11389418" cy="5571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01.</a:t>
            </a:r>
            <a:r>
              <a:rPr lang="ko-KR" altLang="en-US" sz="2400"/>
              <a:t> ②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02.</a:t>
            </a:r>
            <a:r>
              <a:rPr lang="ko-KR" altLang="en-US" sz="2400"/>
              <a:t> ④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03.</a:t>
            </a:r>
            <a:r>
              <a:rPr lang="ko-KR" altLang="en-US" sz="2400"/>
              <a:t> ④ </a:t>
            </a:r>
            <a:r>
              <a:rPr lang="en-US" altLang="ko-KR" sz="2400"/>
              <a:t>length:</a:t>
            </a:r>
            <a:r>
              <a:rPr lang="ko-KR" altLang="en-US" sz="2400"/>
              <a:t>배열</a:t>
            </a:r>
            <a:r>
              <a:rPr lang="en-US" altLang="ko-KR" sz="2400"/>
              <a:t> length():</a:t>
            </a:r>
            <a:r>
              <a:rPr lang="ko-KR" altLang="en-US" sz="2400"/>
              <a:t>문자열 </a:t>
            </a:r>
            <a:r>
              <a:rPr lang="en-US" altLang="ko-KR" sz="2400"/>
              <a:t>size():컬렉션프레임워크 타입의 길이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04. false new</a:t>
            </a:r>
            <a:r>
              <a:rPr lang="ko-KR" altLang="en-US" sz="2400"/>
              <a:t>로 정의되어 주소값이다르다 </a:t>
            </a:r>
            <a:r>
              <a:rPr lang="en-US" altLang="ko-KR" sz="2400"/>
              <a:t>String</a:t>
            </a:r>
            <a:r>
              <a:rPr lang="ko-KR" altLang="en-US" sz="2400"/>
              <a:t>은 주소값을 비교한다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05.</a:t>
            </a:r>
            <a:r>
              <a:rPr lang="ko-KR" altLang="en-US" sz="2400"/>
              <a:t> 프로그래밍 </a:t>
            </a:r>
            <a:r>
              <a:rPr lang="en-US" altLang="ko-KR" sz="2400"/>
              <a:t>trim</a:t>
            </a:r>
            <a:r>
              <a:rPr lang="ko-KR" altLang="en-US" sz="2400"/>
              <a:t>함수로 </a:t>
            </a:r>
            <a:r>
              <a:rPr lang="en-US" altLang="ko-KR" sz="2400"/>
              <a:t>String</a:t>
            </a:r>
            <a:r>
              <a:rPr lang="ko-KR" altLang="en-US" sz="2400"/>
              <a:t>을 </a:t>
            </a:r>
            <a:r>
              <a:rPr lang="en-US" altLang="ko-KR" sz="2400"/>
              <a:t>3~8</a:t>
            </a:r>
            <a:r>
              <a:rPr lang="ko-KR" altLang="en-US" sz="2400"/>
              <a:t>까지 잘랐다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>
                <a:solidFill>
                  <a:srgbClr val="ff843a"/>
                </a:solidFill>
              </a:rPr>
              <a:t>new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6182d6"/>
                </a:solidFill>
              </a:rPr>
              <a:t>String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rgbClr val="69d8ad"/>
                </a:solidFill>
              </a:rPr>
              <a:t>"자바 프로그래밍 기초"</a:t>
            </a:r>
            <a:r>
              <a:rPr lang="en-US" altLang="ko-KR" sz="2400"/>
              <a:t>).</a:t>
            </a:r>
            <a:r>
              <a:rPr lang="en-US" altLang="ko-KR" sz="2400">
                <a:solidFill>
                  <a:srgbClr val="ffd700"/>
                </a:solidFill>
              </a:rPr>
              <a:t>trim</a:t>
            </a:r>
            <a:r>
              <a:rPr lang="en-US" altLang="ko-KR" sz="2400"/>
              <a:t>().</a:t>
            </a:r>
            <a:r>
              <a:rPr lang="en-US" altLang="ko-KR" sz="2400">
                <a:solidFill>
                  <a:srgbClr val="ffd700"/>
                </a:solidFill>
              </a:rPr>
              <a:t>substring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chemeClr val="accent1"/>
                </a:solidFill>
              </a:rPr>
              <a:t>3</a:t>
            </a:r>
            <a:r>
              <a:rPr lang="en-US" altLang="ko-KR" sz="2400"/>
              <a:t>,</a:t>
            </a:r>
            <a:r>
              <a:rPr lang="en-US" altLang="ko-KR" sz="2400">
                <a:solidFill>
                  <a:schemeClr val="accent1"/>
                </a:solidFill>
              </a:rPr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06.</a:t>
            </a:r>
            <a:r>
              <a:rPr lang="ko-KR" altLang="en-US" sz="2400"/>
              <a:t> </a:t>
            </a:r>
            <a:r>
              <a:rPr lang="en-US" altLang="ko-KR" sz="2400"/>
              <a:t>213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07.</a:t>
            </a:r>
            <a:r>
              <a:rPr lang="ko-KR" altLang="en-US" sz="2400"/>
              <a:t> </a:t>
            </a:r>
            <a:r>
              <a:rPr lang="en-US" altLang="ko-KR" sz="2400"/>
              <a:t>double d1 = 1.0, d2 = 2.0, d3 = 3.0;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08. javafalse1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09. int[] arr = {{0},{1,2},{3,4,5}};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10. </a:t>
            </a:r>
            <a:r>
              <a:rPr lang="ko-KR" altLang="en-US" sz="2400"/>
              <a:t>행렬의 크기를 지정해주지 않았다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int</a:t>
            </a:r>
            <a:r>
              <a:rPr lang="en-US" altLang="ko-KR" sz="2400"/>
              <a:t>[] </a:t>
            </a:r>
            <a:r>
              <a:rPr lang="en-US" altLang="ko-KR" sz="2400">
                <a:solidFill>
                  <a:srgbClr val="ffff00"/>
                </a:solidFill>
              </a:rPr>
              <a:t>a</a:t>
            </a:r>
            <a:r>
              <a:rPr lang="en-US" altLang="ko-KR" sz="2400"/>
              <a:t> = </a:t>
            </a:r>
            <a:r>
              <a:rPr lang="en-US" altLang="ko-KR" sz="2400">
                <a:solidFill>
                  <a:schemeClr val="accent2"/>
                </a:solidFill>
              </a:rPr>
              <a:t>new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int</a:t>
            </a:r>
            <a:r>
              <a:rPr lang="en-US" altLang="ko-KR" sz="2400"/>
              <a:t>[</a:t>
            </a:r>
            <a:r>
              <a:rPr lang="en-US" altLang="ko-KR" sz="2400">
                <a:solidFill>
                  <a:srgbClr val="42c7f1"/>
                </a:solidFill>
              </a:rPr>
              <a:t>10</a:t>
            </a:r>
            <a:r>
              <a:rPr lang="en-US" altLang="ko-KR" sz="2400"/>
              <a:t>]; 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11. length()</a:t>
            </a:r>
            <a:r>
              <a:rPr lang="ko-KR" altLang="en-US" sz="2400"/>
              <a:t>가 아닌 </a:t>
            </a:r>
            <a:r>
              <a:rPr lang="en-US" altLang="ko-KR" sz="2400"/>
              <a:t>length</a:t>
            </a:r>
            <a:r>
              <a:rPr lang="ko-KR" altLang="en-US" sz="2400"/>
              <a:t>를 써야한다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 b="1" i="1">
                <a:solidFill>
                  <a:schemeClr val="accent2"/>
                </a:solidFill>
              </a:rPr>
              <a:t>new</a:t>
            </a:r>
            <a:r>
              <a:rPr lang="en-US" altLang="ko-KR" sz="2400" b="1" i="1"/>
              <a:t> </a:t>
            </a:r>
            <a:r>
              <a:rPr lang="en-US" altLang="ko-KR" sz="2400" b="1" i="1">
                <a:solidFill>
                  <a:schemeClr val="accent2"/>
                </a:solidFill>
              </a:rPr>
              <a:t>int</a:t>
            </a:r>
            <a:r>
              <a:rPr lang="en-US" altLang="ko-KR" sz="2400" b="1" i="1"/>
              <a:t>[] {</a:t>
            </a:r>
            <a:r>
              <a:rPr lang="en-US" altLang="ko-KR" sz="2400" b="1" i="1">
                <a:solidFill>
                  <a:schemeClr val="accent1"/>
                </a:solidFill>
              </a:rPr>
              <a:t>1</a:t>
            </a:r>
            <a:r>
              <a:rPr lang="en-US" altLang="ko-KR" sz="2400" b="1" i="1"/>
              <a:t>,</a:t>
            </a:r>
            <a:r>
              <a:rPr lang="en-US" altLang="ko-KR" sz="2400" b="1" i="1">
                <a:solidFill>
                  <a:schemeClr val="accent1"/>
                </a:solidFill>
              </a:rPr>
              <a:t>2</a:t>
            </a:r>
            <a:r>
              <a:rPr lang="en-US" altLang="ko-KR" sz="2400" b="1" i="1"/>
              <a:t>,</a:t>
            </a:r>
            <a:r>
              <a:rPr lang="en-US" altLang="ko-KR" sz="2400" b="1" i="1">
                <a:solidFill>
                  <a:schemeClr val="accent1"/>
                </a:solidFill>
              </a:rPr>
              <a:t>3</a:t>
            </a:r>
            <a:r>
              <a:rPr lang="en-US" altLang="ko-KR" sz="2400" b="1" i="1"/>
              <a:t>,</a:t>
            </a:r>
            <a:r>
              <a:rPr lang="en-US" altLang="ko-KR" sz="2400" b="1" i="1">
                <a:solidFill>
                  <a:schemeClr val="accent1"/>
                </a:solidFill>
              </a:rPr>
              <a:t>4</a:t>
            </a:r>
            <a:r>
              <a:rPr lang="en-US" altLang="ko-KR" sz="2400" b="1" i="1"/>
              <a:t>}</a:t>
            </a:r>
            <a:r>
              <a:rPr lang="ko-KR" altLang="en-US" sz="2400" b="1" i="1"/>
              <a:t> 이거 진짜 초우주지존핵중요</a:t>
            </a:r>
            <a:endParaRPr lang="ko-KR" altLang="en-US" sz="2400" b="1" i="1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188" y="291016"/>
            <a:ext cx="8486196" cy="627596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36858" y="3429000"/>
            <a:ext cx="5765530" cy="14554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아까 </a:t>
            </a:r>
            <a:r>
              <a:rPr lang="ko-KR" altLang="en-US">
                <a:solidFill>
                  <a:schemeClr val="accent4"/>
                </a:solidFill>
              </a:rPr>
              <a:t>일반식</a:t>
            </a:r>
            <a:r>
              <a:rPr lang="ko-KR" altLang="en-US">
                <a:solidFill>
                  <a:srgbClr val="69d8ad"/>
                </a:solidFill>
              </a:rPr>
              <a:t>에서 만든 테스트케이스로 잘 작동하면</a:t>
            </a:r>
            <a:r>
              <a:rPr lang="en-US" altLang="ko-KR">
                <a:solidFill>
                  <a:srgbClr val="69d8ad"/>
                </a:solidFill>
              </a:rPr>
              <a:t>,</a:t>
            </a:r>
            <a:endParaRPr lang="en-US" altLang="ko-KR">
              <a:solidFill>
                <a:srgbClr val="69d8ad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그때 메서드화 합니다</a:t>
            </a:r>
            <a:r>
              <a:rPr lang="en-US" altLang="ko-KR">
                <a:solidFill>
                  <a:srgbClr val="69d8ad"/>
                </a:solidFill>
              </a:rPr>
              <a:t>.</a:t>
            </a:r>
            <a:endParaRPr lang="ko-KR" altLang="en-US">
              <a:solidFill>
                <a:srgbClr val="69d8ad"/>
              </a:solidFill>
            </a:endParaRPr>
          </a:p>
          <a:p>
            <a:pPr>
              <a:defRPr/>
            </a:pPr>
            <a:endParaRPr lang="ko-KR" altLang="en-US">
              <a:solidFill>
                <a:srgbClr val="69d8ad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일반식</a:t>
            </a:r>
            <a:r>
              <a:rPr lang="ko-KR" altLang="en-US">
                <a:solidFill>
                  <a:srgbClr val="69d8ad"/>
                </a:solidFill>
              </a:rPr>
              <a:t>을 복사해서 중복되는 부분과 비슷한부분을 </a:t>
            </a:r>
            <a:endParaRPr lang="ko-KR" altLang="en-US">
              <a:solidFill>
                <a:srgbClr val="69d8ad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메서드 문법에 맞게 고칩니다</a:t>
            </a:r>
            <a:r>
              <a:rPr lang="en-US" altLang="ko-KR">
                <a:solidFill>
                  <a:srgbClr val="69d8ad"/>
                </a:solidFill>
              </a:rPr>
              <a:t>.</a:t>
            </a:r>
            <a:endParaRPr lang="en-US" altLang="ko-KR">
              <a:solidFill>
                <a:srgbClr val="69d8ad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924235" y="2437463"/>
            <a:ext cx="6063930" cy="360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아까 불린값으로 확인한 부분을 </a:t>
            </a:r>
            <a:r>
              <a:rPr lang="en-US" altLang="ko-KR">
                <a:solidFill>
                  <a:schemeClr val="accent2"/>
                </a:solidFill>
              </a:rPr>
              <a:t>return</a:t>
            </a:r>
            <a:r>
              <a:rPr lang="ko-KR" altLang="en-US"/>
              <a:t>으로 바꿉니다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6204" y="1580892"/>
            <a:ext cx="4629796" cy="184810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96972" y="4026995"/>
            <a:ext cx="876422" cy="189573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5997" y="2172012"/>
            <a:ext cx="4958718" cy="6359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메서드</a:t>
            </a:r>
            <a:r>
              <a:rPr lang="ko-KR" altLang="en-US">
                <a:solidFill>
                  <a:srgbClr val="c49dd6"/>
                </a:solidFill>
              </a:rPr>
              <a:t>가 다만들어졌으면</a:t>
            </a:r>
            <a:r>
              <a:rPr lang="en-US" altLang="ko-KR">
                <a:solidFill>
                  <a:srgbClr val="c49dd6"/>
                </a:solidFill>
              </a:rPr>
              <a:t>,</a:t>
            </a:r>
            <a:endParaRPr lang="en-US" altLang="ko-KR">
              <a:solidFill>
                <a:srgbClr val="c49dd6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c49dd6"/>
                </a:solidFill>
              </a:rPr>
              <a:t>마지막에 출력식을 세워서 값을 확인합니다</a:t>
            </a:r>
            <a:r>
              <a:rPr lang="en-US" altLang="ko-KR">
                <a:solidFill>
                  <a:srgbClr val="c49dd6"/>
                </a:solidFill>
              </a:rPr>
              <a:t>.</a:t>
            </a:r>
            <a:endParaRPr lang="en-US" altLang="ko-KR">
              <a:solidFill>
                <a:srgbClr val="c49dd6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574642" y="4586551"/>
            <a:ext cx="6928806" cy="14599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순서만 다르게 바꾼 </a:t>
            </a:r>
            <a:r>
              <a:rPr lang="en-US" altLang="ko-KR"/>
              <a:t>d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로 잘 인식되는 결과입니다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메서드가 완전히 일치하는게 아닌</a:t>
            </a:r>
            <a:r>
              <a:rPr lang="en-US" altLang="ko-KR"/>
              <a:t>,</a:t>
            </a:r>
            <a:r>
              <a:rPr lang="ko-KR" altLang="en-US"/>
              <a:t> 요소를 전부 비교하는 식을 짰습니다</a:t>
            </a:r>
            <a:r>
              <a:rPr lang="en-US" altLang="ko-KR"/>
              <a:t>.</a:t>
            </a:r>
            <a:r>
              <a:rPr lang="ko-KR" altLang="en-US"/>
              <a:t> 완전히 겹치는건 따로 짜고 주석처리 해뒀어요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저는 테스트케이스를 수정했습니다</a:t>
            </a:r>
            <a:r>
              <a:rPr lang="en-US" altLang="ko-KR"/>
              <a:t>.</a:t>
            </a:r>
            <a:r>
              <a:rPr lang="ko-KR" altLang="en-US"/>
              <a:t> 문제답이랑 조금 달라요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2-{8}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2840" y="1938129"/>
            <a:ext cx="2286319" cy="298174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3820583" y="1583530"/>
            <a:ext cx="792586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두둥</a:t>
            </a: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392458" y="4454260"/>
            <a:ext cx="1147657" cy="3634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둥</a:t>
            </a:r>
            <a:r>
              <a:rPr lang="en-US" altLang="ko-KR"/>
              <a:t>-</a:t>
            </a:r>
            <a:r>
              <a:rPr lang="ko-KR" altLang="en-US"/>
              <a:t>두둥</a:t>
            </a: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4818909" y="5393531"/>
            <a:ext cx="2554182" cy="3603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이거 어캐 설명하냐</a:t>
            </a:r>
            <a:r>
              <a:rPr lang="en-US" altLang="ko-KR"/>
              <a:t>;;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0744" y="1090956"/>
            <a:ext cx="9943013" cy="4676086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236096" y="2244989"/>
            <a:ext cx="6420281" cy="9021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우선</a:t>
            </a:r>
            <a:r>
              <a:rPr lang="en-US" altLang="ko-KR"/>
              <a:t>,</a:t>
            </a:r>
            <a:r>
              <a:rPr lang="ko-KR" altLang="en-US"/>
              <a:t> 기본적인 함수를 만듭니다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>
                <a:solidFill>
                  <a:srgbClr val="6182d6"/>
                </a:solidFill>
              </a:rPr>
              <a:t>Scanner</a:t>
            </a:r>
            <a:r>
              <a:rPr lang="ko-KR" altLang="en-US"/>
              <a:t>로 받는 문제는 돌려볼때마다 매번 치기 귀찮으니</a:t>
            </a:r>
            <a:endParaRPr lang="ko-KR" altLang="en-US"/>
          </a:p>
          <a:p>
            <a:pPr>
              <a:defRPr/>
            </a:pPr>
            <a:r>
              <a:rPr lang="ko-KR" altLang="en-US"/>
              <a:t>주석처리해버리고</a:t>
            </a:r>
            <a:r>
              <a:rPr lang="en-US" altLang="ko-KR"/>
              <a:t>,</a:t>
            </a:r>
            <a:r>
              <a:rPr lang="ko-KR" altLang="en-US"/>
              <a:t> 일반 리터널값 함수로 바꿉니다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6585477" y="4414572"/>
            <a:ext cx="4373988" cy="3650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그다음에 폭탄배열을 만들어야 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856" y="297564"/>
            <a:ext cx="9138206" cy="6262872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966459" y="1318947"/>
            <a:ext cx="6040756" cy="2555823"/>
          </a:xfrm>
          <a:prstGeom prst="rect">
            <a:avLst/>
          </a:prstGeom>
        </p:spPr>
        <p:txBody>
          <a:bodyPr wrap="none">
            <a:spAutoFit/>
          </a:bodyPr>
          <a:p>
            <a:pPr algn="r">
              <a:defRPr/>
            </a:pPr>
            <a:r>
              <a:rPr lang="ko-KR" altLang="en-US"/>
              <a:t>폭탄배열을 만듭니다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원레는 주어진값에 맞게 만들어야하지만</a:t>
            </a:r>
            <a:r>
              <a:rPr lang="en-US" altLang="ko-KR"/>
              <a:t>,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배열의 크기를 </a:t>
            </a:r>
            <a:r>
              <a:rPr lang="en-US" altLang="ko-KR"/>
              <a:t>2</a:t>
            </a:r>
            <a:r>
              <a:rPr lang="ko-KR" altLang="en-US"/>
              <a:t>씩 크게 만들었습니다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 algn="r">
              <a:defRPr/>
            </a:pPr>
            <a:r>
              <a:rPr lang="ko-KR" altLang="en-US"/>
              <a:t>그</a:t>
            </a:r>
            <a:r>
              <a:rPr lang="en-US" altLang="ko-KR"/>
              <a:t>...</a:t>
            </a:r>
            <a:r>
              <a:rPr lang="ko-KR" altLang="en-US"/>
              <a:t> 설명은 열심히 적어놨는데</a:t>
            </a:r>
            <a:r>
              <a:rPr lang="en-US" altLang="ko-KR"/>
              <a:t>,</a:t>
            </a:r>
            <a:r>
              <a:rPr lang="ko-KR" altLang="en-US"/>
              <a:t> 이거 </a:t>
            </a:r>
            <a:r>
              <a:rPr lang="ko-KR" altLang="en-US">
                <a:solidFill>
                  <a:srgbClr val="baff1a"/>
                </a:solidFill>
              </a:rPr>
              <a:t>자동정렬</a:t>
            </a:r>
            <a:r>
              <a:rPr lang="ko-KR" altLang="en-US"/>
              <a:t>하면 </a:t>
            </a:r>
            <a:endParaRPr lang="ko-KR" altLang="en-US"/>
          </a:p>
          <a:p>
            <a:pPr algn="r">
              <a:defRPr/>
            </a:pPr>
            <a:r>
              <a:rPr lang="ko-KR" altLang="en-US">
                <a:solidFill>
                  <a:srgbClr val="ffb689"/>
                </a:solidFill>
              </a:rPr>
              <a:t>주석 박살나니까</a:t>
            </a:r>
            <a:r>
              <a:rPr lang="ko-KR" altLang="en-US"/>
              <a:t> 이 문제는 특별히 안하셔도됩니다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en-US" altLang="ko-KR"/>
              <a:t>(</a:t>
            </a:r>
            <a:r>
              <a:rPr lang="ko-KR" altLang="en-US"/>
              <a:t>제가 특별히 이번 한번만 봐드릴게요</a:t>
            </a:r>
            <a:r>
              <a:rPr lang="en-US" altLang="ko-KR"/>
              <a:t>.)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 algn="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40304" y="2870464"/>
            <a:ext cx="833437" cy="793749"/>
          </a:xfrm>
          <a:prstGeom prst="rect">
            <a:avLst/>
          </a:prstGeom>
          <a:noFill/>
          <a:ln w="38100"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38188" y="2006864"/>
            <a:ext cx="833437" cy="8069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608666" y="3409950"/>
            <a:ext cx="3807249" cy="2933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>
                <a:solidFill>
                  <a:schemeClr val="accent2"/>
                </a:solidFill>
              </a:rPr>
              <a:t>여기선 배열을 벗어나서 검증하기에 오류남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483254" y="1789906"/>
            <a:ext cx="2378498" cy="2629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solidFill>
                  <a:schemeClr val="accent6"/>
                </a:solidFill>
              </a:rPr>
              <a:t>주변에 폭탄 갯수를 확인한다</a:t>
            </a:r>
            <a:r>
              <a:rPr lang="en-US" altLang="ko-KR" sz="1200">
                <a:solidFill>
                  <a:schemeClr val="accent6"/>
                </a:solidFill>
              </a:rPr>
              <a:t>.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308021" y="4782871"/>
            <a:ext cx="3657916" cy="1462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Q.</a:t>
            </a:r>
            <a:r>
              <a:rPr lang="ko-KR" altLang="en-US"/>
              <a:t>그럼 예외처리를 하면되는데</a:t>
            </a:r>
            <a:r>
              <a:rPr lang="en-US" altLang="ko-KR"/>
              <a:t>,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 </a:t>
            </a:r>
            <a:r>
              <a:rPr lang="en-US" altLang="ko-KR"/>
              <a:t>HOXY</a:t>
            </a:r>
            <a:r>
              <a:rPr lang="ko-KR" altLang="en-US"/>
              <a:t> 못하시나요</a:t>
            </a:r>
            <a:r>
              <a:rPr lang="en-US" altLang="ko-KR"/>
              <a:t>?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A. </a:t>
            </a:r>
            <a:r>
              <a:rPr lang="ko-KR" altLang="en-US"/>
              <a:t>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누가 저 좀 알려주세요</a:t>
            </a:r>
            <a:r>
              <a:rPr lang="en-US" altLang="ko-KR"/>
              <a:t>.</a:t>
            </a:r>
            <a:r>
              <a:rPr lang="ko-KR" altLang="en-US"/>
              <a:t> 제발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977" y="539199"/>
            <a:ext cx="11904046" cy="57796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6373811" y="2218531"/>
            <a:ext cx="5881054" cy="11799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mp</a:t>
            </a:r>
            <a:r>
              <a:rPr lang="ko-KR" altLang="en-US"/>
              <a:t>에 </a:t>
            </a:r>
            <a:r>
              <a:rPr lang="en-US" altLang="ko-KR"/>
              <a:t>0.3</a:t>
            </a:r>
            <a:r>
              <a:rPr lang="ko-KR" altLang="en-US"/>
              <a:t>이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랜덤은 </a:t>
            </a:r>
            <a:r>
              <a:rPr lang="en-US" altLang="ko-KR"/>
              <a:t>0.000~0.999(</a:t>
            </a:r>
            <a:r>
              <a:rPr lang="ko-KR" altLang="en-US"/>
              <a:t>우수리생략</a:t>
            </a:r>
            <a:r>
              <a:rPr lang="en-US" altLang="ko-KR"/>
              <a:t>)</a:t>
            </a:r>
            <a:r>
              <a:rPr lang="ko-KR" altLang="en-US"/>
              <a:t>값이 나오게 되는데</a:t>
            </a:r>
            <a:endParaRPr lang="ko-KR" altLang="en-US"/>
          </a:p>
          <a:p>
            <a:pPr>
              <a:defRPr/>
            </a:pPr>
            <a:r>
              <a:rPr lang="ko-KR" altLang="en-US"/>
              <a:t>그게 </a:t>
            </a:r>
            <a:r>
              <a:rPr lang="en-US" altLang="ko-KR"/>
              <a:t>0.3</a:t>
            </a:r>
            <a:r>
              <a:rPr lang="ko-KR" altLang="en-US"/>
              <a:t>보다 크면 </a:t>
            </a:r>
            <a:r>
              <a:rPr lang="en-US" altLang="ko-KR"/>
              <a:t>‘-’</a:t>
            </a:r>
            <a:r>
              <a:rPr lang="ko-KR" altLang="en-US"/>
              <a:t>가 작으면 </a:t>
            </a:r>
            <a:r>
              <a:rPr lang="en-US" altLang="ko-KR"/>
              <a:t>‘*’</a:t>
            </a:r>
            <a:r>
              <a:rPr lang="ko-KR" altLang="en-US"/>
              <a:t>을 출력해서 </a:t>
            </a:r>
            <a:endParaRPr lang="ko-KR" altLang="en-US"/>
          </a:p>
          <a:p>
            <a:pPr>
              <a:defRPr/>
            </a:pPr>
            <a:r>
              <a:rPr lang="ko-KR" altLang="en-US"/>
              <a:t>폭탄을 </a:t>
            </a:r>
            <a:r>
              <a:rPr lang="en-US" altLang="ko-KR"/>
              <a:t>30%</a:t>
            </a:r>
            <a:r>
              <a:rPr lang="ko-KR" altLang="en-US"/>
              <a:t>로 심는겁니다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254749" y="5234781"/>
            <a:ext cx="5647691" cy="6402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출력문을 만들어서 여기까지 잘되는지 꼭확인하고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잘나오고 난 다음에 숫자 폭탄배열로 갑니다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195788" y="47625"/>
            <a:ext cx="8830102" cy="3603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rgbClr val="c49dd6"/>
                </a:solidFill>
              </a:rPr>
              <a:t>1</a:t>
            </a:r>
            <a:r>
              <a:rPr lang="ko-KR" altLang="en-US">
                <a:solidFill>
                  <a:srgbClr val="c49dd6"/>
                </a:solidFill>
              </a:rPr>
              <a:t>부터 </a:t>
            </a:r>
            <a:r>
              <a:rPr lang="en-US" altLang="ko-KR">
                <a:solidFill>
                  <a:srgbClr val="c49dd6"/>
                </a:solidFill>
              </a:rPr>
              <a:t>(</a:t>
            </a:r>
            <a:r>
              <a:rPr lang="ko-KR" altLang="en-US">
                <a:solidFill>
                  <a:srgbClr val="c49dd6"/>
                </a:solidFill>
              </a:rPr>
              <a:t>배열길이</a:t>
            </a:r>
            <a:r>
              <a:rPr lang="en-US" altLang="ko-KR">
                <a:solidFill>
                  <a:srgbClr val="c49dd6"/>
                </a:solidFill>
              </a:rPr>
              <a:t>-1)</a:t>
            </a:r>
            <a:r>
              <a:rPr lang="ko-KR" altLang="en-US">
                <a:solidFill>
                  <a:srgbClr val="c49dd6"/>
                </a:solidFill>
              </a:rPr>
              <a:t>까지하는 이유를 모르겠다면 앞에 설명 이해못하신 겁니다</a:t>
            </a:r>
            <a:r>
              <a:rPr lang="en-US" altLang="ko-KR">
                <a:solidFill>
                  <a:srgbClr val="c49dd6"/>
                </a:solidFill>
              </a:rPr>
              <a:t>..</a:t>
            </a:r>
            <a:endParaRPr lang="en-US" altLang="ko-KR">
              <a:solidFill>
                <a:srgbClr val="c49dd6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33912" y="3567905"/>
            <a:ext cx="11497102" cy="3640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c49dd6"/>
                </a:solidFill>
              </a:rPr>
              <a:t>마찬가지로 모든 배열을 </a:t>
            </a:r>
            <a:r>
              <a:rPr lang="en-US" altLang="ko-KR">
                <a:solidFill>
                  <a:srgbClr val="c49dd6"/>
                </a:solidFill>
              </a:rPr>
              <a:t>1</a:t>
            </a:r>
            <a:r>
              <a:rPr lang="ko-KR" altLang="en-US">
                <a:solidFill>
                  <a:srgbClr val="c49dd6"/>
                </a:solidFill>
              </a:rPr>
              <a:t>부터 </a:t>
            </a:r>
            <a:r>
              <a:rPr lang="en-US" altLang="ko-KR">
                <a:solidFill>
                  <a:srgbClr val="c49dd6"/>
                </a:solidFill>
              </a:rPr>
              <a:t>(</a:t>
            </a:r>
            <a:r>
              <a:rPr lang="ko-KR" altLang="en-US">
                <a:solidFill>
                  <a:srgbClr val="c49dd6"/>
                </a:solidFill>
              </a:rPr>
              <a:t>배열길이</a:t>
            </a:r>
            <a:r>
              <a:rPr lang="en-US" altLang="ko-KR">
                <a:solidFill>
                  <a:srgbClr val="c49dd6"/>
                </a:solidFill>
              </a:rPr>
              <a:t>-1)</a:t>
            </a:r>
            <a:r>
              <a:rPr lang="ko-KR" altLang="en-US">
                <a:solidFill>
                  <a:srgbClr val="c49dd6"/>
                </a:solidFill>
              </a:rPr>
              <a:t>까지로 구성합니다</a:t>
            </a:r>
            <a:r>
              <a:rPr lang="en-US" altLang="ko-KR">
                <a:solidFill>
                  <a:srgbClr val="c49dd6"/>
                </a:solidFill>
              </a:rPr>
              <a:t>.</a:t>
            </a:r>
            <a:r>
              <a:rPr lang="ko-KR" altLang="en-US">
                <a:solidFill>
                  <a:srgbClr val="c49dd6"/>
                </a:solidFill>
              </a:rPr>
              <a:t> 모든건 배열크기 오류하나 때문 입니다</a:t>
            </a:r>
            <a:r>
              <a:rPr lang="en-US" altLang="ko-KR">
                <a:solidFill>
                  <a:srgbClr val="c49dd6"/>
                </a:solidFill>
              </a:rPr>
              <a:t>.</a:t>
            </a:r>
            <a:endParaRPr lang="en-US" altLang="ko-KR">
              <a:solidFill>
                <a:srgbClr val="c49dd6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717771" y="357187"/>
            <a:ext cx="3751157" cy="269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rgbClr val="783e94"/>
                </a:solidFill>
              </a:rPr>
              <a:t>이해못해도 돼요 여러분은 예외처리로 하실꺼니까</a:t>
            </a:r>
            <a:endParaRPr lang="ko-KR" altLang="en-US" sz="1200">
              <a:solidFill>
                <a:srgbClr val="783e9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560" y="228153"/>
            <a:ext cx="8021170" cy="6401693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3635376" y="1710000"/>
            <a:ext cx="6502824" cy="316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폭탄배열에 </a:t>
            </a:r>
            <a:r>
              <a:rPr lang="en-US" altLang="ko-KR" sz="1500"/>
              <a:t>‘*’</a:t>
            </a:r>
            <a:r>
              <a:rPr lang="ko-KR" altLang="en-US" sz="1500"/>
              <a:t>가 있으면 하지않고</a:t>
            </a:r>
            <a:r>
              <a:rPr lang="en-US" altLang="ko-KR" sz="1500"/>
              <a:t>,</a:t>
            </a:r>
            <a:r>
              <a:rPr lang="ko-KR" altLang="en-US" sz="1500"/>
              <a:t> 그냥 추가만해줍니다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12" name=""/>
          <p:cNvSpPr txBox="1"/>
          <p:nvPr/>
        </p:nvSpPr>
        <p:spPr>
          <a:xfrm>
            <a:off x="6095999" y="2112696"/>
            <a:ext cx="5530748" cy="771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>
                <a:solidFill>
                  <a:schemeClr val="accent2"/>
                </a:solidFill>
              </a:rPr>
              <a:t>continue</a:t>
            </a:r>
            <a:r>
              <a:rPr lang="ko-KR" altLang="en-US" sz="1500">
                <a:solidFill>
                  <a:schemeClr val="dk1"/>
                </a:solidFill>
                <a:effectLst/>
              </a:rPr>
              <a:t>는 이럴때 씁니다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.</a:t>
            </a:r>
            <a:endParaRPr lang="en-US" altLang="ko-KR" sz="1500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effectLst/>
              </a:rPr>
              <a:t>가장 가까운쪽 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for(while)</a:t>
            </a:r>
            <a:r>
              <a:rPr lang="ko-KR" altLang="en-US" sz="1500">
                <a:solidFill>
                  <a:schemeClr val="dk1"/>
                </a:solidFill>
                <a:effectLst/>
              </a:rPr>
              <a:t>문의 연산을 하지않고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,</a:t>
            </a:r>
            <a:endParaRPr lang="en-US" altLang="ko-KR" sz="1500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effectLst/>
              </a:rPr>
              <a:t>다음 캐이스로 넘어갑니다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.</a:t>
            </a:r>
            <a:endParaRPr lang="en-US" altLang="ko-KR" sz="1500">
              <a:solidFill>
                <a:schemeClr val="dk1"/>
              </a:solidFill>
              <a:effectLst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389437" y="3429000"/>
            <a:ext cx="6350953" cy="6362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trike="sngStrike"/>
              <a:t>이새끼</a:t>
            </a:r>
            <a:r>
              <a:rPr lang="ko-KR" altLang="en-US"/>
              <a:t> 이부분 때문에 오류가 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배열크기를 양쪽에 </a:t>
            </a:r>
            <a:r>
              <a:rPr lang="en-US" altLang="ko-KR"/>
              <a:t>1</a:t>
            </a:r>
            <a:r>
              <a:rPr lang="ko-KR" altLang="en-US"/>
              <a:t>칸씩 더줘서 오류나는걸 방지합니다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6096000" y="4732072"/>
            <a:ext cx="6102248" cy="145991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여러분들 저 자꾸 예외처리 못한다고 생각하시는데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잘 알아 보신겁니다</a:t>
            </a:r>
            <a:r>
              <a:rPr lang="en-US" altLang="ko-KR"/>
              <a:t>.</a:t>
            </a:r>
            <a:r>
              <a:rPr lang="ko-KR" altLang="en-US"/>
              <a:t> 할 줄 몰라요</a:t>
            </a:r>
            <a:r>
              <a:rPr lang="en-US" altLang="ko-KR"/>
              <a:t>;;</a:t>
            </a:r>
            <a:endParaRPr lang="en-US" altLang="ko-KR"/>
          </a:p>
          <a:p>
            <a:pPr>
              <a:defRPr/>
            </a:pPr>
            <a:r>
              <a:rPr lang="ko-KR" altLang="en-US"/>
              <a:t>어러분들은 이ㅈㄹ하지말고</a:t>
            </a:r>
            <a:r>
              <a:rPr lang="en-US" altLang="ko-KR"/>
              <a:t>,</a:t>
            </a:r>
            <a:r>
              <a:rPr lang="ko-KR" altLang="en-US"/>
              <a:t> 예외처리해서 풀어요</a:t>
            </a:r>
            <a:r>
              <a:rPr lang="en-US" altLang="ko-KR"/>
              <a:t>.</a:t>
            </a:r>
            <a:r>
              <a:rPr lang="ko-KR" altLang="en-US"/>
              <a:t>ㅎㅎ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4786312" y="2959364"/>
            <a:ext cx="6792277" cy="2973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</a:rPr>
              <a:t>이부분 배열크기를 유지한채 예외처리해서풀면 디코방에 공유합시다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r>
              <a:rPr lang="ko-KR" altLang="en-US" sz="1400">
                <a:solidFill>
                  <a:srgbClr val="ff0000"/>
                </a:solidFill>
              </a:rPr>
              <a:t> 급해요</a:t>
            </a:r>
            <a:r>
              <a:rPr lang="en-US" altLang="ko-KR" sz="1400">
                <a:solidFill>
                  <a:srgbClr val="ff0000"/>
                </a:solidFill>
              </a:rPr>
              <a:t>;;</a:t>
            </a:r>
            <a:endParaRPr lang="en-US" altLang="ko-KR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</a:t>
            </a:r>
            <a:r>
              <a:rPr lang="ko-KR" altLang="en-US"/>
              <a:t>도전문제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9384" y="110924"/>
            <a:ext cx="6291639" cy="66338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286" y="1534361"/>
            <a:ext cx="5042159" cy="4781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2-{1}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6688" y="1450998"/>
            <a:ext cx="9879051" cy="444425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8313160" y="3677129"/>
            <a:ext cx="3590800" cy="9023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주어진 문장에서 </a:t>
            </a:r>
            <a:r>
              <a:rPr lang="en-US" altLang="ko-KR"/>
              <a:t>‘</a:t>
            </a:r>
            <a:r>
              <a:rPr lang="ko-KR" altLang="en-US"/>
              <a:t>요</a:t>
            </a:r>
            <a:r>
              <a:rPr lang="en-US" altLang="ko-KR"/>
              <a:t>’</a:t>
            </a:r>
            <a:r>
              <a:rPr lang="ko-KR" altLang="en-US"/>
              <a:t>만 찾아서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가 나옵니다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736335" y="827634"/>
            <a:ext cx="4929100" cy="1185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당연한말이지만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자바의 </a:t>
            </a:r>
            <a:r>
              <a:rPr lang="en-US" altLang="ko-KR">
                <a:solidFill>
                  <a:srgbClr val="ff843a"/>
                </a:solidFill>
              </a:rPr>
              <a:t>char</a:t>
            </a:r>
            <a:r>
              <a:rPr lang="ko-KR" altLang="en-US"/>
              <a:t>는 </a:t>
            </a:r>
            <a:r>
              <a:rPr lang="en-US" altLang="ko-KR"/>
              <a:t>2byte</a:t>
            </a:r>
            <a:r>
              <a:rPr lang="ko-KR" altLang="en-US"/>
              <a:t>라서 </a:t>
            </a:r>
            <a:r>
              <a:rPr lang="en-US" altLang="ko-KR"/>
              <a:t>6</a:t>
            </a:r>
            <a:r>
              <a:rPr lang="ko-KR" altLang="en-US"/>
              <a:t>만이상의</a:t>
            </a:r>
            <a:endParaRPr lang="ko-KR" altLang="en-US"/>
          </a:p>
          <a:p>
            <a:pPr>
              <a:defRPr/>
            </a:pPr>
            <a:r>
              <a:rPr lang="ko-KR" altLang="en-US"/>
              <a:t>정수값</a:t>
            </a:r>
            <a:r>
              <a:rPr lang="en-US" altLang="ko-KR"/>
              <a:t>(</a:t>
            </a:r>
            <a:r>
              <a:rPr lang="ko-KR" altLang="en-US"/>
              <a:t>유니코드</a:t>
            </a:r>
            <a:r>
              <a:rPr lang="en-US" altLang="ko-KR"/>
              <a:t>)</a:t>
            </a:r>
            <a:r>
              <a:rPr lang="ko-KR" altLang="en-US"/>
              <a:t>도 출력합니다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한글도돼요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2-{2}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0399" y="430528"/>
            <a:ext cx="8751282" cy="599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2-{3}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628" y="1376075"/>
            <a:ext cx="10728744" cy="5120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2-{4}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641" y="1308053"/>
            <a:ext cx="10776718" cy="543542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3268" y="1311310"/>
            <a:ext cx="3515215" cy="136226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786312" y="5684572"/>
            <a:ext cx="5601653" cy="9048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rgbClr val="baff1a"/>
                </a:solidFill>
              </a:rPr>
              <a:t>trim</a:t>
            </a:r>
            <a:r>
              <a:rPr lang="en-US" altLang="ko-KR"/>
              <a:t>().</a:t>
            </a:r>
            <a:r>
              <a:rPr lang="en-US" altLang="ko-KR">
                <a:solidFill>
                  <a:srgbClr val="baff1a"/>
                </a:solidFill>
              </a:rPr>
              <a:t>substring</a:t>
            </a:r>
            <a:r>
              <a:rPr lang="en-US" altLang="ko-KR"/>
              <a:t>(</a:t>
            </a:r>
            <a:r>
              <a:rPr lang="ko-KR" altLang="en-US">
                <a:solidFill>
                  <a:srgbClr val="6182d6"/>
                </a:solidFill>
              </a:rPr>
              <a:t>시작위치</a:t>
            </a:r>
            <a:r>
              <a:rPr lang="en-US" altLang="ko-KR"/>
              <a:t>,</a:t>
            </a:r>
            <a:r>
              <a:rPr lang="ko-KR" altLang="en-US">
                <a:solidFill>
                  <a:srgbClr val="6182d6"/>
                </a:solidFill>
              </a:rPr>
              <a:t>끝위치</a:t>
            </a:r>
            <a:r>
              <a:rPr lang="en-US" altLang="ko-KR">
                <a:solidFill>
                  <a:srgbClr val="ffb689"/>
                </a:solidFill>
              </a:rPr>
              <a:t>(</a:t>
            </a:r>
            <a:r>
              <a:rPr lang="ko-KR" altLang="en-US">
                <a:solidFill>
                  <a:srgbClr val="ffb689"/>
                </a:solidFill>
              </a:rPr>
              <a:t>포함안됨</a:t>
            </a:r>
            <a:r>
              <a:rPr lang="en-US" altLang="ko-KR">
                <a:solidFill>
                  <a:srgbClr val="ffb689"/>
                </a:solidFill>
              </a:rPr>
              <a:t>)</a:t>
            </a:r>
            <a:r>
              <a:rPr lang="en-US" altLang="ko-KR"/>
              <a:t>)</a:t>
            </a:r>
            <a:r>
              <a:rPr lang="ko-KR" altLang="en-US"/>
              <a:t>은</a:t>
            </a:r>
            <a:endParaRPr lang="ko-KR" altLang="en-US"/>
          </a:p>
          <a:p>
            <a:pPr>
              <a:defRPr/>
            </a:pPr>
            <a:r>
              <a:rPr lang="ko-KR" altLang="en-US"/>
              <a:t>객체문제</a:t>
            </a:r>
            <a:r>
              <a:rPr lang="en-US" altLang="ko-KR"/>
              <a:t>2</a:t>
            </a:r>
            <a:r>
              <a:rPr lang="ko-KR" altLang="en-US"/>
              <a:t> 도입부에 나옵니다</a:t>
            </a:r>
            <a:r>
              <a:rPr lang="en-US" altLang="ko-KR"/>
              <a:t>.(</a:t>
            </a:r>
            <a:r>
              <a:rPr lang="ko-KR" altLang="en-US"/>
              <a:t>연습문제</a:t>
            </a:r>
            <a:r>
              <a:rPr lang="en-US" altLang="ko-KR"/>
              <a:t>5</a:t>
            </a:r>
            <a:r>
              <a:rPr lang="ko-KR" altLang="en-US"/>
              <a:t>번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 strike="sngStrike"/>
              <a:t>복선회수 미쳤다</a:t>
            </a:r>
            <a:endParaRPr lang="ko-KR" altLang="en-US" strike="sng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2-{5}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3503" y="1302585"/>
            <a:ext cx="9684994" cy="551731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26204" y="345136"/>
            <a:ext cx="2152950" cy="263879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207808" y="4070615"/>
            <a:ext cx="2297006" cy="2915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/>
              <a:t>이부분 조큼 싱크빅</a:t>
            </a:r>
            <a:r>
              <a:rPr lang="en-US" altLang="ko-KR" sz="1400"/>
              <a:t>?</a:t>
            </a:r>
            <a:r>
              <a:rPr lang="ko-KR" altLang="en-US" sz="1400"/>
              <a:t>ㅎㅎ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2-{6}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100" y="1360619"/>
            <a:ext cx="10497799" cy="541165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60376" y="1799997"/>
            <a:ext cx="914527" cy="162900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730998" y="5618427"/>
            <a:ext cx="5004223" cy="3650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왜 여기서 </a:t>
            </a:r>
            <a:r>
              <a:rPr lang="en-US" altLang="ko-KR"/>
              <a:t>‘-1’</a:t>
            </a:r>
            <a:r>
              <a:rPr lang="ko-KR" altLang="en-US"/>
              <a:t>을 추가하는지 생각해봅시다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7719058" y="6129708"/>
            <a:ext cx="4472942" cy="72829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>
                <a:solidFill>
                  <a:srgbClr val="ff843a"/>
                </a:solidFill>
              </a:rPr>
              <a:t>int</a:t>
            </a:r>
            <a:r>
              <a:rPr lang="en-US" altLang="ko-KR" sz="1400"/>
              <a:t>[] </a:t>
            </a:r>
            <a:r>
              <a:rPr lang="en-US" altLang="ko-KR" sz="1400">
                <a:solidFill>
                  <a:schemeClr val="accent4"/>
                </a:solidFill>
              </a:rPr>
              <a:t>arr</a:t>
            </a:r>
            <a:r>
              <a:rPr lang="en-US" altLang="ko-KR" sz="1400"/>
              <a:t> = </a:t>
            </a:r>
            <a:r>
              <a:rPr lang="en-US" altLang="ko-KR" sz="1400">
                <a:solidFill>
                  <a:srgbClr val="ff843a"/>
                </a:solidFill>
              </a:rPr>
              <a:t>new</a:t>
            </a:r>
            <a:r>
              <a:rPr lang="en-US" altLang="ko-KR" sz="1400"/>
              <a:t> </a:t>
            </a:r>
            <a:r>
              <a:rPr lang="en-US" altLang="ko-KR" sz="1400">
                <a:solidFill>
                  <a:srgbClr val="ff843a"/>
                </a:solidFill>
              </a:rPr>
              <a:t>int</a:t>
            </a:r>
            <a:r>
              <a:rPr lang="en-US" altLang="ko-KR" sz="1400"/>
              <a:t>[</a:t>
            </a:r>
            <a:r>
              <a:rPr lang="en-US" altLang="ko-KR" sz="1400">
                <a:solidFill>
                  <a:srgbClr val="6182d6"/>
                </a:solidFill>
              </a:rPr>
              <a:t>5</a:t>
            </a:r>
            <a:r>
              <a:rPr lang="en-US" altLang="ko-KR" sz="1400"/>
              <a:t>];</a:t>
            </a:r>
            <a:r>
              <a:rPr lang="ko-KR" altLang="en-US" sz="1400"/>
              <a:t>로 선언하면</a:t>
            </a:r>
            <a:r>
              <a:rPr lang="en-US" altLang="ko-KR" sz="1400"/>
              <a:t>,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{0,1,2,3,4}</a:t>
            </a:r>
            <a:r>
              <a:rPr lang="ko-KR" altLang="en-US" sz="1400"/>
              <a:t>로 마지막 번째 칸은 </a:t>
            </a:r>
            <a:r>
              <a:rPr lang="en-US" altLang="ko-KR" sz="1400"/>
              <a:t>4</a:t>
            </a:r>
            <a:r>
              <a:rPr lang="ko-KR" altLang="en-US" sz="1400"/>
              <a:t>번칸이 됩니다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실제론 전부 </a:t>
            </a:r>
            <a:r>
              <a:rPr lang="en-US" altLang="ko-KR" sz="1400"/>
              <a:t>0</a:t>
            </a:r>
            <a:r>
              <a:rPr lang="ko-KR" altLang="en-US" sz="1400"/>
              <a:t>으로 초기화됨</a:t>
            </a:r>
            <a:r>
              <a:rPr lang="en-US" altLang="ko-KR" sz="1400"/>
              <a:t>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2-{7}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986" y="1332629"/>
            <a:ext cx="9180387" cy="546822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551294" y="4590737"/>
            <a:ext cx="5640706" cy="1735549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메서드 만드는 문제는 우선</a:t>
            </a:r>
            <a:r>
              <a:rPr lang="en-US" altLang="ko-KR">
                <a:solidFill>
                  <a:schemeClr val="accent4"/>
                </a:solidFill>
              </a:rPr>
              <a:t>,</a:t>
            </a:r>
            <a:endParaRPr lang="ko-KR" altLang="en-US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몇몇 테스트케이스로 일반식을 세우고</a:t>
            </a:r>
            <a:r>
              <a:rPr lang="en-US" altLang="ko-KR">
                <a:solidFill>
                  <a:schemeClr val="accent4"/>
                </a:solidFill>
              </a:rPr>
              <a:t>,</a:t>
            </a:r>
            <a:endParaRPr lang="en-US" altLang="ko-KR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잘 작동하는지 확인후에 만듭니다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algn="r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이과정에서 </a:t>
            </a:r>
            <a:r>
              <a:rPr lang="ko-KR" altLang="en-US">
                <a:solidFill>
                  <a:srgbClr val="69d8ad"/>
                </a:solidFill>
              </a:rPr>
              <a:t>메서드화</a:t>
            </a:r>
            <a:r>
              <a:rPr lang="ko-KR" altLang="en-US">
                <a:solidFill>
                  <a:schemeClr val="accent4"/>
                </a:solidFill>
              </a:rPr>
              <a:t> 할때 오차없는 값이 나오도록</a:t>
            </a:r>
            <a:endParaRPr lang="ko-KR" altLang="en-US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테스트케이스를 조금 수정해서 돌려봐도 됩니다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519720" y="501232"/>
            <a:ext cx="7152559" cy="451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solidFill>
                  <a:srgbClr val="ffef99"/>
                </a:solidFill>
              </a:rPr>
              <a:t>매서드문제는 메서드를 먼저 만드는게 아닙니다</a:t>
            </a:r>
            <a:r>
              <a:rPr lang="en-US" altLang="ko-KR" sz="2400" b="1">
                <a:solidFill>
                  <a:srgbClr val="ffef99"/>
                </a:solidFill>
              </a:rPr>
              <a:t>.</a:t>
            </a:r>
            <a:endParaRPr lang="en-US" altLang="ko-KR" sz="2400" b="1">
              <a:solidFill>
                <a:srgbClr val="ffef99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221574" y="3592955"/>
            <a:ext cx="5399207" cy="3616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불린값으로 </a:t>
            </a:r>
            <a:r>
              <a:rPr lang="en-US" altLang="ko-KR">
                <a:solidFill>
                  <a:schemeClr val="accent2"/>
                </a:solidFill>
              </a:rPr>
              <a:t>true</a:t>
            </a:r>
            <a:r>
              <a:rPr lang="en-US" altLang="ko-KR"/>
              <a:t>,</a:t>
            </a:r>
            <a:r>
              <a:rPr lang="en-US" altLang="ko-KR">
                <a:solidFill>
                  <a:schemeClr val="accent2"/>
                </a:solidFill>
              </a:rPr>
              <a:t>false</a:t>
            </a:r>
            <a:r>
              <a:rPr lang="ko-KR" altLang="en-US"/>
              <a:t>가 나오는지로 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354</ep:Words>
  <ep:PresentationFormat>와이드스크린</ep:PresentationFormat>
  <ep:Paragraphs>92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2-01~11 연습문제</vt:lpstr>
      <vt:lpstr>2-도전문제</vt:lpstr>
      <vt:lpstr>2-{1}</vt:lpstr>
      <vt:lpstr>2-{2}</vt:lpstr>
      <vt:lpstr>2-{3}</vt:lpstr>
      <vt:lpstr>2-{4}</vt:lpstr>
      <vt:lpstr>2-{5}</vt:lpstr>
      <vt:lpstr>2-{6}</vt:lpstr>
      <vt:lpstr>2-{7}</vt:lpstr>
      <vt:lpstr>슬라이드 10</vt:lpstr>
      <vt:lpstr>슬라이드 11</vt:lpstr>
      <vt:lpstr>2-{8}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Administrator</cp:lastModifiedBy>
  <dcterms:modified xsi:type="dcterms:W3CDTF">2022-05-09T03:56:01.481</dcterms:modified>
  <cp:revision>263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