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8" r:id="rId12"/>
    <p:sldId id="287" r:id="rId13"/>
    <p:sldId id="292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66" autoAdjust="0"/>
    <p:restoredTop sz="69714" autoAdjust="0"/>
  </p:normalViewPr>
  <p:slideViewPr>
    <p:cSldViewPr snapToGrid="0">
      <p:cViewPr varScale="1">
        <p:scale>
          <a:sx n="100" d="100"/>
          <a:sy n="100" d="100"/>
        </p:scale>
        <p:origin x="90" y="480"/>
      </p:cViewPr>
      <p:guideLst>
        <p:guide orient="horz" pos="3324"/>
        <p:guide orient="horz" pos="2740"/>
        <p:guide orient="horz" pos="2103"/>
        <p:guide orient="horz" pos="1429"/>
        <p:guide orient="horz" pos="797"/>
        <p:guide pos="3462"/>
        <p:guide pos="7380"/>
        <p:guide pos="2235"/>
        <p:guide pos="924"/>
        <p:guide pos="4741"/>
        <p:guide pos="5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139" y="1705995"/>
            <a:ext cx="11463722" cy="3446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7397" y="921683"/>
            <a:ext cx="2659268" cy="638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이건 이유가 없어요</a:t>
            </a:r>
          </a:p>
          <a:p>
            <a:pPr>
              <a:defRPr/>
            </a:pPr>
            <a:r>
              <a:rPr lang="ko-KR" altLang="en-US"/>
              <a:t>이렇게 하면 안됩니다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4957" y="314039"/>
            <a:ext cx="1156118" cy="1156118"/>
          </a:xfrm>
          <a:prstGeom prst="rect">
            <a:avLst/>
          </a:prstGeom>
          <a:effectLst>
            <a:glow rad="63500">
              <a:schemeClr val="accent1">
                <a:satMod val="175000"/>
                <a:alpha val="50000"/>
              </a:schemeClr>
            </a:glo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0370" b="42330"/>
          <a:stretch>
            <a:fillRect/>
          </a:stretch>
        </p:blipFill>
        <p:spPr>
          <a:xfrm>
            <a:off x="6548438" y="575846"/>
            <a:ext cx="4921247" cy="5706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849" y="1388052"/>
            <a:ext cx="6254750" cy="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D700"/>
                </a:solidFill>
              </a:rPr>
              <a:t>result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D700"/>
                </a:solidFill>
              </a:rPr>
              <a:t>j</a:t>
            </a:r>
            <a:r>
              <a:rPr lang="en-US" altLang="en-US" sz="2800"/>
              <a:t>][</a:t>
            </a:r>
            <a:r>
              <a:rPr lang="en-US" altLang="en-US" sz="2800">
                <a:solidFill>
                  <a:srgbClr val="6182D6"/>
                </a:solidFill>
              </a:rPr>
              <a:t>3</a:t>
            </a:r>
            <a:r>
              <a:rPr lang="en-US" altLang="en-US" sz="2800"/>
              <a:t>-</a:t>
            </a:r>
            <a:r>
              <a:rPr lang="en-US" altLang="en-US" sz="2800">
                <a:solidFill>
                  <a:srgbClr val="FFD700"/>
                </a:solidFill>
              </a:rPr>
              <a:t>i</a:t>
            </a:r>
            <a:r>
              <a:rPr lang="en-US" altLang="en-US" sz="2800"/>
              <a:t>] =(</a:t>
            </a:r>
            <a:r>
              <a:rPr lang="en-US" altLang="en-US" sz="2800">
                <a:solidFill>
                  <a:srgbClr val="FFD700"/>
                </a:solidFill>
              </a:rPr>
              <a:t>star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D700"/>
                </a:solidFill>
              </a:rPr>
              <a:t>i</a:t>
            </a:r>
            <a:r>
              <a:rPr lang="en-US" altLang="en-US" sz="2800"/>
              <a:t>][</a:t>
            </a:r>
            <a:r>
              <a:rPr lang="en-US" altLang="en-US" sz="2800">
                <a:solidFill>
                  <a:srgbClr val="FFD700"/>
                </a:solidFill>
              </a:rPr>
              <a:t>j</a:t>
            </a:r>
            <a:r>
              <a:rPr lang="en-US" altLang="en-US" sz="2800"/>
              <a:t>]);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7134" y="1966099"/>
            <a:ext cx="6044180" cy="4204196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당연한 말이지만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콘솔창</a:t>
            </a:r>
            <a:r>
              <a:rPr lang="en-US" altLang="ko-KR">
                <a:solidFill>
                  <a:schemeClr val="tx1"/>
                </a:solidFill>
              </a:rPr>
              <a:t>(print</a:t>
            </a:r>
            <a:r>
              <a:rPr lang="ko-KR" altLang="en-US">
                <a:solidFill>
                  <a:schemeClr val="tx1"/>
                </a:solidFill>
              </a:rPr>
              <a:t>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은 행단위로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출력됩니다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행의 모든열을 출력 후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행을 출력해요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옆의 메모장을 참조하여</a:t>
            </a:r>
            <a:r>
              <a:rPr lang="en-US" altLang="ko-KR">
                <a:solidFill>
                  <a:schemeClr val="tx1"/>
                </a:solidFill>
              </a:rPr>
              <a:t>, i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j</a:t>
            </a:r>
            <a:r>
              <a:rPr lang="ko-KR" altLang="en-US">
                <a:solidFill>
                  <a:schemeClr val="tx1"/>
                </a:solidFill>
              </a:rPr>
              <a:t>의 위치를 바꿔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4*5</a:t>
            </a:r>
            <a:r>
              <a:rPr lang="ko-KR" altLang="en-US">
                <a:solidFill>
                  <a:schemeClr val="tx1"/>
                </a:solidFill>
              </a:rPr>
              <a:t>행렬을 </a:t>
            </a:r>
            <a:r>
              <a:rPr lang="en-US" altLang="ko-KR">
                <a:solidFill>
                  <a:schemeClr val="tx1"/>
                </a:solidFill>
              </a:rPr>
              <a:t>5*4</a:t>
            </a:r>
            <a:r>
              <a:rPr lang="ko-KR" altLang="en-US">
                <a:solidFill>
                  <a:schemeClr val="tx1"/>
                </a:solidFill>
              </a:rPr>
              <a:t>행렬로 만듭니다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u="sng">
                <a:solidFill>
                  <a:schemeClr val="tx1"/>
                </a:solidFill>
              </a:rPr>
              <a:t>(</a:t>
            </a:r>
            <a:r>
              <a:rPr lang="ko-KR" altLang="en-US" u="sng">
                <a:solidFill>
                  <a:schemeClr val="tx1"/>
                </a:solidFill>
              </a:rPr>
              <a:t>배열의 문제는 우선 배열크기를 정해야합니다</a:t>
            </a:r>
            <a:r>
              <a:rPr lang="en-US" altLang="ko-KR" u="sng">
                <a:solidFill>
                  <a:schemeClr val="tx1"/>
                </a:solidFill>
              </a:rPr>
              <a:t>.)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그다음 </a:t>
            </a:r>
            <a:r>
              <a:rPr lang="en-US" altLang="ko-KR">
                <a:solidFill>
                  <a:schemeClr val="tx1"/>
                </a:solidFill>
              </a:rPr>
              <a:t>3 2 1 0 </a:t>
            </a:r>
            <a:r>
              <a:rPr lang="ko-KR" altLang="en-US">
                <a:solidFill>
                  <a:schemeClr val="tx1"/>
                </a:solidFill>
              </a:rPr>
              <a:t>순으로 출력해야하기에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3-i(0~3)</a:t>
            </a:r>
            <a:r>
              <a:rPr lang="ko-KR" altLang="en-US">
                <a:solidFill>
                  <a:schemeClr val="tx1"/>
                </a:solidFill>
              </a:rPr>
              <a:t>을 넣어서 역순으로 출력하게 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이방법을 참고하여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상하반전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좌우반전 </a:t>
            </a:r>
            <a:r>
              <a:rPr lang="en-US" altLang="ko-KR">
                <a:solidFill>
                  <a:schemeClr val="tx1"/>
                </a:solidFill>
              </a:rPr>
              <a:t>180</a:t>
            </a:r>
            <a:r>
              <a:rPr lang="ko-KR" altLang="en-US">
                <a:solidFill>
                  <a:schemeClr val="tx1"/>
                </a:solidFill>
              </a:rPr>
              <a:t>도 회전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등등 해봅시다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730" y="180802"/>
            <a:ext cx="3472760" cy="1150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/>
              <a:t>잘 </a:t>
            </a:r>
            <a:r>
              <a:rPr lang="ko-KR" altLang="en-US" sz="1400" b="1" dirty="0" err="1"/>
              <a:t>안풀릴땐</a:t>
            </a:r>
            <a:r>
              <a:rPr lang="ko-KR" altLang="en-US" sz="1400" b="1" dirty="0"/>
              <a:t> 이거 </a:t>
            </a:r>
            <a:r>
              <a:rPr lang="ko-KR" altLang="en-US" sz="1400" b="1" dirty="0" err="1"/>
              <a:t>세개만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기억합시다</a:t>
            </a:r>
            <a:r>
              <a:rPr lang="en-US" altLang="ko-KR" sz="1400" b="1" dirty="0"/>
              <a:t>.</a:t>
            </a:r>
          </a:p>
          <a:p>
            <a:pPr>
              <a:defRPr/>
            </a:pPr>
            <a:endParaRPr lang="en-US" altLang="ko-KR" sz="1400" b="1" dirty="0"/>
          </a:p>
          <a:p>
            <a:pPr>
              <a:defRPr/>
            </a:pPr>
            <a:r>
              <a:rPr lang="en-US" altLang="ko-KR" sz="1400" b="1" dirty="0"/>
              <a:t>1.</a:t>
            </a:r>
            <a:r>
              <a:rPr lang="ko-KR" altLang="en-US" sz="1400" b="1" dirty="0"/>
              <a:t>메모장 켜라</a:t>
            </a:r>
          </a:p>
          <a:p>
            <a:pPr>
              <a:defRPr/>
            </a:pPr>
            <a:r>
              <a:rPr lang="en-US" altLang="ko-KR" sz="1400" b="1" dirty="0"/>
              <a:t>2.</a:t>
            </a:r>
            <a:r>
              <a:rPr lang="ko-KR" altLang="en-US" sz="1400" b="1" dirty="0" err="1"/>
              <a:t>그림판</a:t>
            </a:r>
            <a:r>
              <a:rPr lang="ko-KR" altLang="en-US" sz="1400" b="1" dirty="0"/>
              <a:t> 켜라</a:t>
            </a:r>
          </a:p>
          <a:p>
            <a:pPr>
              <a:defRPr/>
            </a:pPr>
            <a:r>
              <a:rPr lang="en-US" altLang="ko-KR" sz="1400" b="1" dirty="0"/>
              <a:t>3.</a:t>
            </a:r>
            <a:r>
              <a:rPr lang="ko-KR" altLang="en-US" sz="1400" b="1" dirty="0"/>
              <a:t>구글 켜라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50" y="926377"/>
            <a:ext cx="5092699" cy="390160"/>
          </a:xfrm>
          <a:prstGeom prst="rect">
            <a:avLst/>
          </a:prstGeom>
          <a:solidFill>
            <a:srgbClr val="80808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/>
              <a:t>이문제는 </a:t>
            </a:r>
            <a:r>
              <a:rPr lang="en-US" altLang="ko-KR" sz="2000"/>
              <a:t>‘</a:t>
            </a:r>
            <a:r>
              <a:rPr lang="ko-KR" altLang="en-US" sz="2000"/>
              <a:t>메모장 켜라</a:t>
            </a:r>
            <a:r>
              <a:rPr lang="en-US" altLang="ko-KR" sz="2000"/>
              <a:t>’</a:t>
            </a:r>
            <a:r>
              <a:rPr lang="ko-KR" altLang="en-US" sz="2000"/>
              <a:t>로 해결했습니다</a:t>
            </a:r>
            <a:r>
              <a:rPr lang="en-US" altLang="ko-KR" sz="20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3779" y="6370297"/>
            <a:ext cx="39905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err="1"/>
              <a:t>배열문제는</a:t>
            </a:r>
            <a:r>
              <a:rPr lang="ko-KR" altLang="en-US" sz="1200" b="1" dirty="0"/>
              <a:t> 크기</a:t>
            </a:r>
            <a:r>
              <a:rPr lang="en-US" altLang="ko-KR" sz="1200" b="1" dirty="0"/>
              <a:t>,</a:t>
            </a:r>
            <a:r>
              <a:rPr lang="ko-KR" altLang="en-US" sz="1200" b="1" dirty="0" err="1" smtClean="0"/>
              <a:t>출력순서순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행</a:t>
            </a:r>
            <a:r>
              <a:rPr lang="en-US" altLang="ko-KR" sz="1200" b="1" dirty="0" smtClean="0"/>
              <a:t>&gt;</a:t>
            </a:r>
            <a:r>
              <a:rPr lang="ko-KR" altLang="en-US" sz="1200" b="1" dirty="0" smtClean="0"/>
              <a:t>열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/>
              <a:t>생각하자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8462" y="545833"/>
            <a:ext cx="669956" cy="292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편</a:t>
            </a:r>
            <a:r>
              <a:rPr lang="en-US" altLang="ko-KR" sz="1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-</a:t>
            </a:r>
            <a:r>
              <a:rPr lang="ko-KR" altLang="en-US" sz="1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안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968624" y="212769"/>
            <a:ext cx="6254750" cy="51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d700"/>
                </a:solidFill>
              </a:rPr>
              <a:t>result</a:t>
            </a:r>
            <a:r>
              <a:rPr lang="en-US" altLang="en-US" sz="2800"/>
              <a:t>[</a:t>
            </a:r>
            <a:r>
              <a:rPr lang="en-US" altLang="ko-KR" sz="2800">
                <a:solidFill>
                  <a:srgbClr val="ffd700"/>
                </a:solidFill>
              </a:rPr>
              <a:t>i</a:t>
            </a:r>
            <a:r>
              <a:rPr lang="en-US" altLang="en-US" sz="2800"/>
              <a:t>][</a:t>
            </a:r>
            <a:r>
              <a:rPr lang="en-US" altLang="ko-KR" sz="2800">
                <a:solidFill>
                  <a:schemeClr val="accent4"/>
                </a:solidFill>
              </a:rPr>
              <a:t>j</a:t>
            </a:r>
            <a:r>
              <a:rPr lang="en-US" altLang="en-US" sz="2800"/>
              <a:t>] =(</a:t>
            </a:r>
            <a:r>
              <a:rPr lang="en-US" altLang="en-US" sz="2800">
                <a:solidFill>
                  <a:srgbClr val="ffd700"/>
                </a:solidFill>
              </a:rPr>
              <a:t>star</a:t>
            </a:r>
            <a:r>
              <a:rPr lang="en-US" altLang="en-US" sz="2800"/>
              <a:t>[</a:t>
            </a:r>
            <a:r>
              <a:rPr lang="en-US" altLang="ko-KR" sz="2800">
                <a:solidFill>
                  <a:srgbClr val="ffd700"/>
                </a:solidFill>
              </a:rPr>
              <a:t>4</a:t>
            </a:r>
            <a:r>
              <a:rPr lang="en-US" altLang="en-US" sz="2800"/>
              <a:t>][</a:t>
            </a:r>
            <a:r>
              <a:rPr lang="en-US" altLang="ko-KR" sz="2800">
                <a:solidFill>
                  <a:schemeClr val="accent4"/>
                </a:solidFill>
              </a:rPr>
              <a:t>5</a:t>
            </a:r>
            <a:r>
              <a:rPr lang="en-US" altLang="en-US" sz="2800"/>
              <a:t>]);</a:t>
            </a:r>
            <a:endParaRPr lang="en-US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1472794" y="1270257"/>
            <a:ext cx="1201605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  <a:endParaRPr lang="en-US" altLang="ko-KR" sz="2400" b="1"/>
          </a:p>
        </p:txBody>
      </p:sp>
      <p:sp>
        <p:nvSpPr>
          <p:cNvPr id="6" name="TextBox 5"/>
          <p:cNvSpPr txBox="1"/>
          <p:nvPr/>
        </p:nvSpPr>
        <p:spPr>
          <a:xfrm>
            <a:off x="3559890" y="1270257"/>
            <a:ext cx="1194320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  <a:endParaRPr lang="en-US" altLang="ko-KR" sz="2400" b="1"/>
          </a:p>
        </p:txBody>
      </p:sp>
      <p:sp>
        <p:nvSpPr>
          <p:cNvPr id="7" name="TextBox 6"/>
          <p:cNvSpPr txBox="1"/>
          <p:nvPr/>
        </p:nvSpPr>
        <p:spPr>
          <a:xfrm>
            <a:off x="5506911" y="1270257"/>
            <a:ext cx="1394904" cy="45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(0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2)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3969" y="1270257"/>
            <a:ext cx="1198803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(0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3)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4998" y="1270257"/>
            <a:ext cx="1398267" cy="45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(0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4)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794" y="2277230"/>
            <a:ext cx="1201605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  <a:endParaRPr lang="en-US" altLang="ko-KR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3559889" y="2277230"/>
            <a:ext cx="1194321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  <a:endParaRPr lang="en-US" altLang="ko-KR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5506910" y="2277230"/>
            <a:ext cx="1394905" cy="44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(1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2)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3968" y="2277230"/>
            <a:ext cx="1198804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(1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3)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84998" y="2277230"/>
            <a:ext cx="1398267" cy="44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(1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4)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2794" y="3341343"/>
            <a:ext cx="1201604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  <a:endParaRPr lang="en-US" altLang="ko-KR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3559889" y="3341343"/>
            <a:ext cx="1194320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  <a:endParaRPr lang="en-US" altLang="ko-KR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5506911" y="3341343"/>
            <a:ext cx="1394904" cy="44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18" name="TextBox 17"/>
          <p:cNvSpPr txBox="1"/>
          <p:nvPr/>
        </p:nvSpPr>
        <p:spPr>
          <a:xfrm>
            <a:off x="7523969" y="3341343"/>
            <a:ext cx="1198803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9484998" y="3341343"/>
            <a:ext cx="1398267" cy="44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4)</a:t>
            </a:r>
            <a:endParaRPr lang="en-US" altLang="ko-KR" sz="2400" b="1"/>
          </a:p>
        </p:txBody>
      </p:sp>
      <p:sp>
        <p:nvSpPr>
          <p:cNvPr id="20" name="TextBox 19"/>
          <p:cNvSpPr txBox="1"/>
          <p:nvPr/>
        </p:nvSpPr>
        <p:spPr>
          <a:xfrm>
            <a:off x="1472796" y="4352764"/>
            <a:ext cx="1201603" cy="44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  <a:endParaRPr lang="en-US" altLang="ko-KR" sz="2400" b="1"/>
          </a:p>
        </p:txBody>
      </p:sp>
      <p:sp>
        <p:nvSpPr>
          <p:cNvPr id="21" name="TextBox 20"/>
          <p:cNvSpPr txBox="1"/>
          <p:nvPr/>
        </p:nvSpPr>
        <p:spPr>
          <a:xfrm>
            <a:off x="3559890" y="4352763"/>
            <a:ext cx="1194320" cy="44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  <a:endParaRPr lang="en-US" altLang="ko-KR" sz="2400" b="1"/>
          </a:p>
        </p:txBody>
      </p:sp>
      <p:sp>
        <p:nvSpPr>
          <p:cNvPr id="22" name="TextBox 21"/>
          <p:cNvSpPr txBox="1"/>
          <p:nvPr/>
        </p:nvSpPr>
        <p:spPr>
          <a:xfrm>
            <a:off x="5506912" y="4352763"/>
            <a:ext cx="1394903" cy="44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7523970" y="4352763"/>
            <a:ext cx="1198803" cy="44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9484998" y="4352763"/>
            <a:ext cx="1398267" cy="44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4)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968624" y="212769"/>
            <a:ext cx="6254750" cy="51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d700"/>
                </a:solidFill>
              </a:rPr>
              <a:t>result</a:t>
            </a:r>
            <a:r>
              <a:rPr lang="en-US" altLang="en-US" sz="2800"/>
              <a:t>[</a:t>
            </a:r>
            <a:r>
              <a:rPr lang="en-US" altLang="ko-KR" sz="2800">
                <a:solidFill>
                  <a:srgbClr val="ffd700"/>
                </a:solidFill>
              </a:rPr>
              <a:t>j</a:t>
            </a:r>
            <a:r>
              <a:rPr lang="en-US" altLang="en-US" sz="2800"/>
              <a:t>][</a:t>
            </a:r>
            <a:r>
              <a:rPr lang="en-US" altLang="ko-KR" sz="2800"/>
              <a:t>3-</a:t>
            </a:r>
            <a:r>
              <a:rPr lang="en-US" altLang="ko-KR" sz="2800">
                <a:solidFill>
                  <a:schemeClr val="accent4"/>
                </a:solidFill>
              </a:rPr>
              <a:t>i</a:t>
            </a:r>
            <a:r>
              <a:rPr lang="en-US" altLang="en-US" sz="2800"/>
              <a:t>] =(</a:t>
            </a:r>
            <a:r>
              <a:rPr lang="en-US" altLang="en-US" sz="2800">
                <a:solidFill>
                  <a:srgbClr val="ffd700"/>
                </a:solidFill>
              </a:rPr>
              <a:t>star</a:t>
            </a:r>
            <a:r>
              <a:rPr lang="en-US" altLang="en-US" sz="2800"/>
              <a:t>[</a:t>
            </a:r>
            <a:r>
              <a:rPr lang="en-US" altLang="ko-KR" sz="2800">
                <a:solidFill>
                  <a:srgbClr val="ffd700"/>
                </a:solidFill>
              </a:rPr>
              <a:t>5</a:t>
            </a:r>
            <a:r>
              <a:rPr lang="en-US" altLang="en-US" sz="2800"/>
              <a:t>][</a:t>
            </a:r>
            <a:r>
              <a:rPr lang="en-US" altLang="ko-KR" sz="2800">
                <a:solidFill>
                  <a:schemeClr val="accent4"/>
                </a:solidFill>
              </a:rPr>
              <a:t>4</a:t>
            </a:r>
            <a:r>
              <a:rPr lang="en-US" altLang="en-US" sz="2800"/>
              <a:t>]);</a:t>
            </a:r>
            <a:endParaRPr lang="en-US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7528183" y="1270256"/>
            <a:ext cx="1201605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  <a:endParaRPr lang="en-US" altLang="ko-KR" sz="2400" b="1"/>
          </a:p>
        </p:txBody>
      </p:sp>
      <p:sp>
        <p:nvSpPr>
          <p:cNvPr id="6" name="TextBox 5"/>
          <p:cNvSpPr txBox="1"/>
          <p:nvPr/>
        </p:nvSpPr>
        <p:spPr>
          <a:xfrm>
            <a:off x="5496745" y="1270257"/>
            <a:ext cx="1194320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  <a:endParaRPr lang="en-US" altLang="ko-KR" sz="2400" b="1"/>
          </a:p>
        </p:txBody>
      </p:sp>
      <p:sp>
        <p:nvSpPr>
          <p:cNvPr id="7" name="TextBox 6"/>
          <p:cNvSpPr txBox="1"/>
          <p:nvPr/>
        </p:nvSpPr>
        <p:spPr>
          <a:xfrm>
            <a:off x="3549599" y="1262915"/>
            <a:ext cx="1394904" cy="451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467586" y="1262916"/>
            <a:ext cx="1198803" cy="45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(0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28183" y="2277229"/>
            <a:ext cx="1201605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0)</a:t>
            </a:r>
            <a:endParaRPr lang="en-US" altLang="ko-KR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5496744" y="2277230"/>
            <a:ext cx="1194321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1)</a:t>
            </a:r>
            <a:endParaRPr lang="en-US" altLang="ko-KR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3549598" y="2269889"/>
            <a:ext cx="1394905" cy="445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467585" y="2269889"/>
            <a:ext cx="1198804" cy="44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(1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7518658" y="3341342"/>
            <a:ext cx="1201604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(2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0)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7219" y="3341343"/>
            <a:ext cx="1194320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(2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1)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9599" y="3334002"/>
            <a:ext cx="1394904" cy="44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18" name="TextBox 17"/>
          <p:cNvSpPr txBox="1"/>
          <p:nvPr/>
        </p:nvSpPr>
        <p:spPr>
          <a:xfrm>
            <a:off x="1467586" y="3334002"/>
            <a:ext cx="1198803" cy="44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(2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  <p:sp>
        <p:nvSpPr>
          <p:cNvPr id="20" name="TextBox 19"/>
          <p:cNvSpPr txBox="1"/>
          <p:nvPr/>
        </p:nvSpPr>
        <p:spPr>
          <a:xfrm>
            <a:off x="7518660" y="4352763"/>
            <a:ext cx="1201603" cy="44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(3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0)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7220" y="4352763"/>
            <a:ext cx="1194320" cy="44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(3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1)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9600" y="4345422"/>
            <a:ext cx="1394903" cy="44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1467587" y="4345422"/>
            <a:ext cx="1198803" cy="44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(3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  <p:sp>
        <p:nvSpPr>
          <p:cNvPr id="29" name="TextBox 19"/>
          <p:cNvSpPr txBox="1"/>
          <p:nvPr/>
        </p:nvSpPr>
        <p:spPr>
          <a:xfrm>
            <a:off x="7508370" y="5279114"/>
            <a:ext cx="1201603" cy="45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(4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0)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5476930" y="5279114"/>
            <a:ext cx="1194320" cy="45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0d0d0d"/>
                </a:solidFill>
              </a:rPr>
              <a:t>(4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,</a:t>
            </a:r>
            <a:r>
              <a:rPr lang="ko-KR" altLang="en-US" sz="2400" b="1">
                <a:solidFill>
                  <a:srgbClr val="0d0d0d"/>
                </a:solidFill>
              </a:rPr>
              <a:t> </a:t>
            </a:r>
            <a:r>
              <a:rPr lang="en-US" altLang="ko-KR" sz="2400" b="1">
                <a:solidFill>
                  <a:srgbClr val="0d0d0d"/>
                </a:solidFill>
              </a:rPr>
              <a:t>1)</a:t>
            </a:r>
            <a:endParaRPr lang="en-US" altLang="ko-KR" sz="2400" b="1">
              <a:solidFill>
                <a:srgbClr val="0d0d0d"/>
              </a:solidFill>
            </a:endParaRPr>
          </a:p>
        </p:txBody>
      </p:sp>
      <p:sp>
        <p:nvSpPr>
          <p:cNvPr id="31" name="TextBox 21"/>
          <p:cNvSpPr txBox="1"/>
          <p:nvPr/>
        </p:nvSpPr>
        <p:spPr>
          <a:xfrm>
            <a:off x="3539310" y="5271773"/>
            <a:ext cx="1395668" cy="45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/>
              <a:t>(4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2)</a:t>
            </a:r>
            <a:endParaRPr lang="en-US" altLang="ko-KR" sz="2400" b="1"/>
          </a:p>
        </p:txBody>
      </p:sp>
      <p:sp>
        <p:nvSpPr>
          <p:cNvPr id="32" name="TextBox 22"/>
          <p:cNvSpPr txBox="1"/>
          <p:nvPr/>
        </p:nvSpPr>
        <p:spPr>
          <a:xfrm>
            <a:off x="1457297" y="5271773"/>
            <a:ext cx="1198803" cy="45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(4</a:t>
            </a:r>
            <a:r>
              <a:rPr lang="ko-KR" altLang="en-US" sz="2400" b="1"/>
              <a:t> </a:t>
            </a:r>
            <a:r>
              <a:rPr lang="en-US" altLang="ko-KR" sz="2400" b="1"/>
              <a:t>,</a:t>
            </a:r>
            <a:r>
              <a:rPr lang="ko-KR" altLang="en-US" sz="2400" b="1"/>
              <a:t> </a:t>
            </a:r>
            <a:r>
              <a:rPr lang="en-US" altLang="ko-KR" sz="2400" b="1"/>
              <a:t>3)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80" y="1156344"/>
            <a:ext cx="11493838" cy="55936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5-11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2772" y="1587927"/>
            <a:ext cx="7143360" cy="368214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5738" y="1890781"/>
            <a:ext cx="4128380" cy="307643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0760227" y="1822449"/>
            <a:ext cx="861785" cy="24039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0760228" y="4247999"/>
            <a:ext cx="861785" cy="468690"/>
          </a:xfrm>
          <a:prstGeom prst="rect">
            <a:avLst/>
          </a:prstGeom>
          <a:noFill/>
          <a:ln>
            <a:solidFill>
              <a:srgbClr val="69d8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1e7452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7892146" y="4247999"/>
            <a:ext cx="2842380" cy="4686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932961" y="1266975"/>
            <a:ext cx="3693254" cy="3598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행의 값들이 차례대로 끝에 저장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8220221" y="5318880"/>
            <a:ext cx="3567919" cy="3670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모든값들이 차례대로 끝에 저장</a:t>
            </a:r>
            <a:endParaRPr lang="ko-KR" altLang="en-US">
              <a:solidFill>
                <a:srgbClr val="69d8ad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99030" y="4804832"/>
            <a:ext cx="3693709" cy="3670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열의 값들이 차례대로 끝에 저장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5-13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490" y="1443992"/>
            <a:ext cx="8472388" cy="4741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6175" y="3248977"/>
            <a:ext cx="413665" cy="511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220" y="2954739"/>
            <a:ext cx="3337560" cy="948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chemeClr val="accent2"/>
                </a:solidFill>
              </a:rPr>
              <a:t>for</a:t>
            </a:r>
            <a:r>
              <a:rPr lang="en-US" altLang="ko-KR" sz="2800"/>
              <a:t>(</a:t>
            </a:r>
            <a:r>
              <a:rPr lang="en-US" altLang="ko-KR" sz="2800">
                <a:solidFill>
                  <a:schemeClr val="accent2"/>
                </a:solidFill>
              </a:rPr>
              <a:t>int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chemeClr val="accent4"/>
                </a:solidFill>
              </a:rPr>
              <a:t>i</a:t>
            </a:r>
            <a:r>
              <a:rPr lang="en-US" altLang="ko-KR" sz="2800"/>
              <a:t> : </a:t>
            </a:r>
            <a:r>
              <a:rPr lang="en-US" altLang="ko-KR" sz="2800">
                <a:solidFill>
                  <a:srgbClr val="FFD700"/>
                </a:solidFill>
              </a:rPr>
              <a:t>arr</a:t>
            </a:r>
            <a:r>
              <a:rPr lang="en-US" altLang="ko-KR" sz="2800"/>
              <a:t>)</a:t>
            </a:r>
          </a:p>
          <a:p>
            <a:pPr>
              <a:defRPr/>
            </a:pPr>
            <a:r>
              <a:rPr lang="en-US" altLang="ko-KR" sz="2800"/>
              <a:t>    </a:t>
            </a:r>
            <a:r>
              <a:rPr lang="en-US" altLang="ko-KR" sz="2800">
                <a:solidFill>
                  <a:srgbClr val="FFD700"/>
                </a:solidFill>
              </a:rPr>
              <a:t>sum</a:t>
            </a:r>
            <a:r>
              <a:rPr lang="en-US" altLang="ko-KR" sz="2800"/>
              <a:t>+=</a:t>
            </a:r>
            <a:r>
              <a:rPr lang="en-US" altLang="ko-KR" sz="2800">
                <a:solidFill>
                  <a:srgbClr val="FFD700"/>
                </a:solidFill>
              </a:rPr>
              <a:t>i</a:t>
            </a:r>
            <a:r>
              <a:rPr lang="en-US" altLang="ko-KR" sz="280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596" y="1221352"/>
            <a:ext cx="10278808" cy="441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71" y="1743254"/>
            <a:ext cx="11789058" cy="337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5-6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79" y="1547865"/>
            <a:ext cx="11737841" cy="376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5-7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514" y="1507851"/>
            <a:ext cx="11214972" cy="3842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4497" y="669549"/>
            <a:ext cx="6124743" cy="366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843A"/>
                </a:solidFill>
              </a:rPr>
              <a:t>남들은 </a:t>
            </a:r>
            <a:r>
              <a:rPr lang="en-US" altLang="ko-KR">
                <a:solidFill>
                  <a:srgbClr val="FF843A"/>
                </a:solidFill>
              </a:rPr>
              <a:t>6</a:t>
            </a:r>
            <a:r>
              <a:rPr lang="ko-KR" altLang="en-US">
                <a:solidFill>
                  <a:srgbClr val="FF843A"/>
                </a:solidFill>
              </a:rPr>
              <a:t>번 복사붙여넣기 해서 짜는데 저는 두번짰어요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7101" y="471346"/>
            <a:ext cx="9617798" cy="59153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30"/>
          <a:stretch>
            <a:fillRect/>
          </a:stretch>
        </p:blipFill>
        <p:spPr>
          <a:xfrm>
            <a:off x="1121870" y="232910"/>
            <a:ext cx="7059010" cy="64398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5-9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72392" y="862776"/>
            <a:ext cx="2879963" cy="5132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와이드스크린</ep:PresentationFormat>
  <ep:Paragraphs>81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5-1</vt:lpstr>
      <vt:lpstr>5-2</vt:lpstr>
      <vt:lpstr>5-3</vt:lpstr>
      <vt:lpstr>5-4</vt:lpstr>
      <vt:lpstr>5-5</vt:lpstr>
      <vt:lpstr>5-6</vt:lpstr>
      <vt:lpstr>5-7</vt:lpstr>
      <vt:lpstr>5-8</vt:lpstr>
      <vt:lpstr>5-9</vt:lpstr>
      <vt:lpstr>슬라이드 10</vt:lpstr>
      <vt:lpstr>슬라이드 11</vt:lpstr>
      <vt:lpstr>슬라이드 12</vt:lpstr>
      <vt:lpstr>5-10</vt:lpstr>
      <vt:lpstr>5-11</vt:lpstr>
      <vt:lpstr>5-12</vt:lpstr>
      <vt:lpstr>5-13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Administrator</cp:lastModifiedBy>
  <dcterms:modified xsi:type="dcterms:W3CDTF">2022-05-10T11:18:57.809</dcterms:modified>
  <cp:revision>204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