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337" r:id="rId3"/>
    <p:sldId id="277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8" r:id="rId25"/>
    <p:sldId id="339" r:id="rId26"/>
    <p:sldId id="340" r:id="rId27"/>
    <p:sldId id="342" r:id="rId28"/>
    <p:sldId id="341" r:id="rId29"/>
    <p:sldId id="343" r:id="rId30"/>
    <p:sldId id="344" r:id="rId31"/>
    <p:sldId id="345" r:id="rId32"/>
    <p:sldId id="346" r:id="rId33"/>
    <p:sldId id="347" r:id="rId34"/>
    <p:sldId id="348" r:id="rId35"/>
    <p:sldId id="34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Lee HyeonWoo" initials="LH" lastIdx="1" clrIdx="0"/>
  <p:cmAuthor id="2" name="MASTER" initials="M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9966" autoAdjust="0"/>
    <p:restoredTop sz="82915" autoAdjust="0"/>
  </p:normalViewPr>
  <p:slideViewPr>
    <p:cSldViewPr snapToGrid="0">
      <p:cViewPr varScale="1">
        <p:scale>
          <a:sx n="100" d="100"/>
          <a:sy n="100" d="100"/>
        </p:scale>
        <p:origin x="90" y="48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7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commentAuthors" Target="commentAuthors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2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B3719D4-80B4-42E7-AC81-374EB3F7CDCC}" type="datetime1">
              <a:rPr lang="ko-KR" altLang="en-US"/>
              <a:pPr lvl="0">
                <a:defRPr/>
              </a:pPr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88F6EEA-5428-4D65-9868-5867F68C3D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자바의_정석_문제풀이6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 args[]) {</a:t>
            </a:r>
            <a:endParaRPr lang="en-US" altLang="ko-KR"/>
          </a:p>
          <a:p>
            <a:pPr>
              <a:defRPr/>
            </a:pPr>
            <a:r>
              <a:rPr lang="en-US" altLang="ko-KR"/>
              <a:t>		SutdaDeck deck = new SutdaDeck();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deck.cards.length; i++)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System.out.print(deck.cards[i] + ",");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SutdaDeck {</a:t>
            </a:r>
            <a:endParaRPr lang="en-US" altLang="ko-KR"/>
          </a:p>
          <a:p>
            <a:pPr>
              <a:defRPr/>
            </a:pPr>
            <a:r>
              <a:rPr lang="en-US" altLang="ko-KR"/>
              <a:t>	final int CARD_NUM = 20;</a:t>
            </a:r>
            <a:endParaRPr lang="en-US" altLang="ko-KR"/>
          </a:p>
          <a:p>
            <a:pPr>
              <a:defRPr/>
            </a:pPr>
            <a:r>
              <a:rPr lang="en-US" altLang="ko-KR"/>
              <a:t>	SutdaCard[] cards = new SutdaCard[CARD_NUM];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SutdaDeck() {</a:t>
            </a:r>
            <a:endParaRPr lang="en-US" altLang="ko-KR"/>
          </a:p>
          <a:p>
            <a:pPr>
              <a:defRPr/>
            </a:pPr>
            <a:r>
              <a:rPr lang="en-US" altLang="ko-KR"/>
              <a:t>		/*</a:t>
            </a:r>
            <a:endParaRPr lang="en-US" altLang="ko-KR"/>
          </a:p>
          <a:p>
            <a:pPr>
              <a:defRPr/>
            </a:pPr>
            <a:r>
              <a:rPr lang="en-US" altLang="ko-KR"/>
              <a:t>		 * (1) SutdaCard . 배열 를 적절히 초기화 하시오</a:t>
            </a:r>
            <a:endParaRPr lang="en-US" altLang="ko-KR"/>
          </a:p>
          <a:p>
            <a:pPr>
              <a:defRPr/>
            </a:pPr>
            <a:r>
              <a:rPr lang="en-US" altLang="ko-KR"/>
              <a:t>		 */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CARD_NUM;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(i &gt;= 10)</a:t>
            </a:r>
            <a:endParaRPr lang="en-US" altLang="ko-KR"/>
          </a:p>
          <a:p>
            <a:pPr>
              <a:defRPr/>
            </a:pPr>
            <a:r>
              <a:rPr lang="en-US" altLang="ko-KR"/>
              <a:t>				cards[i] = new SutdaCard(i-9,false);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if(i&lt;=10&amp;&amp;(i==0||i==2||i==7))</a:t>
            </a:r>
            <a:endParaRPr lang="en-US" altLang="ko-KR"/>
          </a:p>
          <a:p>
            <a:pPr>
              <a:defRPr/>
            </a:pPr>
            <a:r>
              <a:rPr lang="en-US" altLang="ko-KR"/>
              <a:t>				cards[i] = new SutdaCard(i+1,true);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</a:t>
            </a:r>
            <a:endParaRPr lang="en-US" altLang="ko-KR"/>
          </a:p>
          <a:p>
            <a:pPr>
              <a:defRPr/>
            </a:pPr>
            <a:r>
              <a:rPr lang="en-US" altLang="ko-KR"/>
              <a:t>				cards[i] = new SutdaCard(i+1,false);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SutdaCard {</a:t>
            </a:r>
            <a:endParaRPr lang="en-US" altLang="ko-KR"/>
          </a:p>
          <a:p>
            <a:pPr>
              <a:defRPr/>
            </a:pPr>
            <a:r>
              <a:rPr lang="en-US" altLang="ko-KR"/>
              <a:t>	int num;</a:t>
            </a:r>
            <a:endParaRPr lang="en-US" altLang="ko-KR"/>
          </a:p>
          <a:p>
            <a:pPr>
              <a:defRPr/>
            </a:pPr>
            <a:r>
              <a:rPr lang="en-US" altLang="ko-KR"/>
              <a:t>	boolean isKwang;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SutdaCard() {</a:t>
            </a:r>
            <a:endParaRPr lang="en-US" altLang="ko-KR"/>
          </a:p>
          <a:p>
            <a:pPr>
              <a:defRPr/>
            </a:pPr>
            <a:r>
              <a:rPr lang="en-US" altLang="ko-KR"/>
              <a:t>		this(1, true);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SutdaCard(int num, boolean isKwang) {</a:t>
            </a:r>
            <a:endParaRPr lang="en-US" altLang="ko-KR"/>
          </a:p>
          <a:p>
            <a:pPr>
              <a:defRPr/>
            </a:pPr>
            <a:r>
              <a:rPr lang="en-US" altLang="ko-KR"/>
              <a:t>		this.num = num;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this.isKwang = isKwang;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//info() Object toString() . 대신 클래스의 을 오버라이딩했다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String toString()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num + (isKwang ? "K" : "");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public class 자바의_정석_문제풀이6 {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 args[]) {</a:t>
            </a:r>
            <a:endParaRPr lang="en-US" altLang="ko-KR"/>
          </a:p>
          <a:p>
            <a:pPr>
              <a:defRPr/>
            </a:pPr>
            <a:r>
              <a:rPr lang="en-US" altLang="ko-KR"/>
              <a:t>		SutdaDeck deck = new SutdaDeck();</a:t>
            </a:r>
            <a:endParaRPr lang="en-US" altLang="ko-KR"/>
          </a:p>
          <a:p>
            <a:pPr>
              <a:defRPr/>
            </a:pPr>
            <a:r>
              <a:rPr lang="en-US" altLang="ko-KR"/>
              <a:t>		deck.shuffle();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deck.cards.length; i++)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System.out.print(deck.cards[i] + ",");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System.out.println("0번픽 : "+deck.pick(0));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System.out.println("1번픽 : "+deck.pick(1));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System.out.println("2번픽 : "+deck.pick(2));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System.out.println("랜덤픽 : "+deck.pick());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SutdaDeck {</a:t>
            </a:r>
            <a:endParaRPr lang="en-US" altLang="ko-KR"/>
          </a:p>
          <a:p>
            <a:pPr>
              <a:defRPr/>
            </a:pPr>
            <a:r>
              <a:rPr lang="en-US" altLang="ko-KR"/>
              <a:t>	final int CARD_NUM = 20;</a:t>
            </a:r>
            <a:endParaRPr lang="en-US" altLang="ko-KR"/>
          </a:p>
          <a:p>
            <a:pPr>
              <a:defRPr/>
            </a:pPr>
            <a:r>
              <a:rPr lang="en-US" altLang="ko-KR"/>
              <a:t>	SutdaCard[] cards = new SutdaCard[CARD_NUM];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SutdaDeck() {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CARD_NUM;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if (i &gt;= 10)</a:t>
            </a:r>
            <a:endParaRPr lang="en-US" altLang="ko-KR"/>
          </a:p>
          <a:p>
            <a:pPr>
              <a:defRPr/>
            </a:pPr>
            <a:r>
              <a:rPr lang="en-US" altLang="ko-KR"/>
              <a:t>				cards[i] = new SutdaCard(i-9,false);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 if(i&lt;=10&amp;&amp;(i==0||i==2||i==7))</a:t>
            </a:r>
            <a:endParaRPr lang="en-US" altLang="ko-KR"/>
          </a:p>
          <a:p>
            <a:pPr>
              <a:defRPr/>
            </a:pPr>
            <a:r>
              <a:rPr lang="en-US" altLang="ko-KR"/>
              <a:t>				cards[i] = new SutdaCard(i+1,true);</a:t>
            </a:r>
            <a:endParaRPr lang="en-US" altLang="ko-KR"/>
          </a:p>
          <a:p>
            <a:pPr>
              <a:defRPr/>
            </a:pPr>
            <a:r>
              <a:rPr lang="en-US" altLang="ko-KR"/>
              <a:t>			else</a:t>
            </a:r>
            <a:endParaRPr lang="en-US" altLang="ko-KR"/>
          </a:p>
          <a:p>
            <a:pPr>
              <a:defRPr/>
            </a:pPr>
            <a:r>
              <a:rPr lang="en-US" altLang="ko-KR"/>
              <a:t>				cards[i] = new SutdaCard(i+1,false);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void shuffle(){</a:t>
            </a:r>
            <a:endParaRPr lang="en-US" altLang="ko-KR"/>
          </a:p>
          <a:p>
            <a:pPr>
              <a:defRPr/>
            </a:pPr>
            <a:r>
              <a:rPr lang="en-US" altLang="ko-KR"/>
              <a:t>		SutdaCard tmp = new SutdaCard();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cards.length; i++) {</a:t>
            </a:r>
            <a:endParaRPr lang="en-US" altLang="ko-KR"/>
          </a:p>
          <a:p>
            <a:pPr>
              <a:defRPr/>
            </a:pPr>
            <a:r>
              <a:rPr lang="en-US" altLang="ko-KR"/>
              <a:t>			int ran = (int)(Math.random()*20);</a:t>
            </a:r>
            <a:endParaRPr lang="en-US" altLang="ko-KR"/>
          </a:p>
          <a:p>
            <a:pPr>
              <a:defRPr/>
            </a:pPr>
            <a:r>
              <a:rPr lang="en-US" altLang="ko-KR"/>
              <a:t>			tmp = cards[i];</a:t>
            </a:r>
            <a:endParaRPr lang="en-US" altLang="ko-KR"/>
          </a:p>
          <a:p>
            <a:pPr>
              <a:defRPr/>
            </a:pPr>
            <a:r>
              <a:rPr lang="en-US" altLang="ko-KR"/>
              <a:t>			cards[i] = cards[ran];</a:t>
            </a:r>
            <a:endParaRPr lang="en-US" altLang="ko-KR"/>
          </a:p>
          <a:p>
            <a:pPr>
              <a:defRPr/>
            </a:pPr>
            <a:r>
              <a:rPr lang="en-US" altLang="ko-KR"/>
              <a:t>			cards[ran] = tmp;			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SutdaCard pick(int index)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cards[index];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	</a:t>
            </a:r>
            <a:endParaRPr lang="en-US" altLang="ko-KR"/>
          </a:p>
          <a:p>
            <a:pPr>
              <a:defRPr/>
            </a:pPr>
            <a:r>
              <a:rPr lang="en-US" altLang="ko-KR"/>
              <a:t>	SutdaCard pick()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cards[(int)(Math.random()*20)];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SutdaCard {</a:t>
            </a:r>
            <a:endParaRPr lang="en-US" altLang="ko-KR"/>
          </a:p>
          <a:p>
            <a:pPr>
              <a:defRPr/>
            </a:pPr>
            <a:r>
              <a:rPr lang="en-US" altLang="ko-KR"/>
              <a:t>	int num;</a:t>
            </a:r>
            <a:endParaRPr lang="en-US" altLang="ko-KR"/>
          </a:p>
          <a:p>
            <a:pPr>
              <a:defRPr/>
            </a:pPr>
            <a:r>
              <a:rPr lang="en-US" altLang="ko-KR"/>
              <a:t>	boolean isKwang;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SutdaCard() {</a:t>
            </a:r>
            <a:endParaRPr lang="en-US" altLang="ko-KR"/>
          </a:p>
          <a:p>
            <a:pPr>
              <a:defRPr/>
            </a:pPr>
            <a:r>
              <a:rPr lang="en-US" altLang="ko-KR"/>
              <a:t>		this(1, true);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SutdaCard(int num, boolean isKwang) {</a:t>
            </a:r>
            <a:endParaRPr lang="en-US" altLang="ko-KR"/>
          </a:p>
          <a:p>
            <a:pPr>
              <a:defRPr/>
            </a:pPr>
            <a:r>
              <a:rPr lang="en-US" altLang="ko-KR"/>
              <a:t>		this.num = num;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this.isKwang = isKwang;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//info() Object toString() . 대신 클래스의 을 오버라이딩했다</a:t>
            </a:r>
            <a:endParaRPr lang="en-US" altLang="ko-KR"/>
          </a:p>
          <a:p>
            <a:pPr>
              <a:defRPr/>
            </a:pPr>
            <a:r>
              <a:rPr lang="en-US" altLang="ko-KR"/>
              <a:t>	public String toString()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num + (isKwang ? "K" : "");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import java.util.Arrays;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public class 자바의_정석_문제풀이7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public static void main(String args[]) {</a:t>
            </a:r>
            <a:endParaRPr lang="en-US" altLang="ko-KR"/>
          </a:p>
          <a:p>
            <a:pPr>
              <a:defRPr/>
            </a:pPr>
            <a:r>
              <a:rPr lang="en-US" altLang="ko-KR"/>
              <a:t>		Buyer b = new Buyer();</a:t>
            </a:r>
            <a:endParaRPr lang="en-US" altLang="ko-KR"/>
          </a:p>
          <a:p>
            <a:pPr>
              <a:defRPr/>
            </a:pPr>
            <a:r>
              <a:rPr lang="en-US" altLang="ko-KR"/>
              <a:t>		b.buy(new Tv());</a:t>
            </a:r>
            <a:endParaRPr lang="en-US" altLang="ko-KR"/>
          </a:p>
          <a:p>
            <a:pPr>
              <a:defRPr/>
            </a:pPr>
            <a:r>
              <a:rPr lang="en-US" altLang="ko-KR"/>
              <a:t>		b.buy(new Computer());</a:t>
            </a:r>
            <a:endParaRPr lang="en-US" altLang="ko-KR"/>
          </a:p>
          <a:p>
            <a:pPr>
              <a:defRPr/>
            </a:pPr>
            <a:r>
              <a:rPr lang="en-US" altLang="ko-KR"/>
              <a:t>		b.buy(new Tv());</a:t>
            </a:r>
            <a:endParaRPr lang="en-US" altLang="ko-KR"/>
          </a:p>
          <a:p>
            <a:pPr>
              <a:defRPr/>
            </a:pPr>
            <a:r>
              <a:rPr lang="en-US" altLang="ko-KR"/>
              <a:t>		b.buy(new Audio());</a:t>
            </a:r>
            <a:endParaRPr lang="en-US" altLang="ko-KR"/>
          </a:p>
          <a:p>
            <a:pPr>
              <a:defRPr/>
            </a:pPr>
            <a:r>
              <a:rPr lang="en-US" altLang="ko-KR"/>
              <a:t>		b.buy(new Computer());</a:t>
            </a:r>
            <a:endParaRPr lang="en-US" altLang="ko-KR"/>
          </a:p>
          <a:p>
            <a:pPr>
              <a:defRPr/>
            </a:pPr>
            <a:r>
              <a:rPr lang="en-US" altLang="ko-KR"/>
              <a:t>		b.buy(new Computer());</a:t>
            </a:r>
            <a:endParaRPr lang="en-US" altLang="ko-KR"/>
          </a:p>
          <a:p>
            <a:pPr>
              <a:defRPr/>
            </a:pPr>
            <a:r>
              <a:rPr lang="en-US" altLang="ko-KR"/>
              <a:t>		b.buy(new Computer());</a:t>
            </a:r>
            <a:endParaRPr lang="en-US" altLang="ko-KR"/>
          </a:p>
          <a:p>
            <a:pPr>
              <a:defRPr/>
            </a:pPr>
            <a:r>
              <a:rPr lang="en-US" altLang="ko-KR"/>
              <a:t>		b.summary();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Buyer {</a:t>
            </a:r>
            <a:endParaRPr lang="en-US" altLang="ko-KR"/>
          </a:p>
          <a:p>
            <a:pPr>
              <a:defRPr/>
            </a:pPr>
            <a:r>
              <a:rPr lang="en-US" altLang="ko-KR"/>
              <a:t>	int money = 1000;</a:t>
            </a:r>
            <a:endParaRPr lang="en-US" altLang="ko-KR"/>
          </a:p>
          <a:p>
            <a:pPr>
              <a:defRPr/>
            </a:pPr>
            <a:r>
              <a:rPr lang="en-US" altLang="ko-KR"/>
              <a:t>	Product[] cart = new Product[3]; // 구입한 제품을 저장하기 위한 배열</a:t>
            </a:r>
            <a:endParaRPr lang="en-US" altLang="ko-KR"/>
          </a:p>
          <a:p>
            <a:pPr>
              <a:defRPr/>
            </a:pPr>
            <a:r>
              <a:rPr lang="en-US" altLang="ko-KR"/>
              <a:t>	int i = 0; // Product cart index 배열 에 사용될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buy(Product p) {</a:t>
            </a:r>
            <a:endParaRPr lang="en-US" altLang="ko-KR"/>
          </a:p>
          <a:p>
            <a:pPr>
              <a:defRPr/>
            </a:pPr>
            <a:r>
              <a:rPr lang="en-US" altLang="ko-KR"/>
              <a:t>		if(this.money &lt; p.price) return;</a:t>
            </a:r>
            <a:endParaRPr lang="en-US" altLang="ko-KR"/>
          </a:p>
          <a:p>
            <a:pPr>
              <a:defRPr/>
            </a:pPr>
            <a:r>
              <a:rPr lang="en-US" altLang="ko-KR"/>
              <a:t>		this.money -= p.price;</a:t>
            </a:r>
            <a:endParaRPr lang="en-US" altLang="ko-KR"/>
          </a:p>
          <a:p>
            <a:pPr>
              <a:defRPr/>
            </a:pPr>
            <a:r>
              <a:rPr lang="en-US" altLang="ko-KR"/>
              <a:t>		add(p);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add(Product p) {</a:t>
            </a:r>
            <a:endParaRPr lang="en-US" altLang="ko-KR"/>
          </a:p>
          <a:p>
            <a:pPr>
              <a:defRPr/>
            </a:pPr>
            <a:r>
              <a:rPr lang="en-US" altLang="ko-KR"/>
              <a:t>		try {</a:t>
            </a:r>
            <a:endParaRPr lang="en-US" altLang="ko-KR"/>
          </a:p>
          <a:p>
            <a:pPr>
              <a:defRPr/>
            </a:pPr>
            <a:r>
              <a:rPr lang="en-US" altLang="ko-KR"/>
              <a:t>			cart[i] = p;</a:t>
            </a:r>
            <a:endParaRPr lang="en-US" altLang="ko-KR"/>
          </a:p>
          <a:p>
            <a:pPr>
              <a:defRPr/>
            </a:pPr>
            <a:r>
              <a:rPr lang="en-US" altLang="ko-KR"/>
              <a:t>		} catch (ArrayIndexOutOfBoundsException e) {</a:t>
            </a:r>
            <a:endParaRPr lang="en-US" altLang="ko-KR"/>
          </a:p>
          <a:p>
            <a:pPr>
              <a:defRPr/>
            </a:pPr>
            <a:r>
              <a:rPr lang="en-US" altLang="ko-KR"/>
              <a:t>			System.out.println("배열의 크기를 키운다.");</a:t>
            </a:r>
            <a:endParaRPr lang="en-US" altLang="ko-KR"/>
          </a:p>
          <a:p>
            <a:pPr>
              <a:defRPr/>
            </a:pPr>
            <a:r>
              <a:rPr lang="en-US" altLang="ko-KR"/>
              <a:t>			Product[] cart2 = new Product[i*2];</a:t>
            </a:r>
            <a:endParaRPr lang="en-US" altLang="ko-KR"/>
          </a:p>
          <a:p>
            <a:pPr>
              <a:defRPr/>
            </a:pPr>
            <a:r>
              <a:rPr lang="en-US" altLang="ko-KR"/>
              <a:t>			//두배정도 큰 배열을 만듬</a:t>
            </a:r>
            <a:endParaRPr lang="en-US" altLang="ko-KR"/>
          </a:p>
          <a:p>
            <a:pPr>
              <a:defRPr/>
            </a:pPr>
            <a:r>
              <a:rPr lang="en-US" altLang="ko-KR"/>
              <a:t>			for (int j = 0; j &lt; cart.length; j++) </a:t>
            </a:r>
            <a:endParaRPr lang="en-US" altLang="ko-KR"/>
          </a:p>
          <a:p>
            <a:pPr>
              <a:defRPr/>
            </a:pPr>
            <a:r>
              <a:rPr lang="en-US" altLang="ko-KR"/>
              <a:t>				cart2[j] = cart[j];</a:t>
            </a:r>
            <a:endParaRPr lang="en-US" altLang="ko-KR"/>
          </a:p>
          <a:p>
            <a:pPr>
              <a:defRPr/>
            </a:pPr>
            <a:r>
              <a:rPr lang="en-US" altLang="ko-KR"/>
              <a:t>				//차례대로넣음</a:t>
            </a:r>
            <a:endParaRPr lang="en-US" altLang="ko-KR"/>
          </a:p>
          <a:p>
            <a:pPr>
              <a:defRPr/>
            </a:pPr>
            <a:r>
              <a:rPr lang="en-US" altLang="ko-KR"/>
              <a:t>			cart = cart2;</a:t>
            </a:r>
            <a:endParaRPr lang="en-US" altLang="ko-KR"/>
          </a:p>
          <a:p>
            <a:pPr>
              <a:defRPr/>
            </a:pPr>
            <a:r>
              <a:rPr lang="en-US" altLang="ko-KR"/>
              <a:t>			cart[i] = p;</a:t>
            </a:r>
            <a:endParaRPr lang="en-US" altLang="ko-KR"/>
          </a:p>
          <a:p>
            <a:pPr>
              <a:defRPr/>
            </a:pPr>
            <a:r>
              <a:rPr lang="en-US" altLang="ko-KR"/>
              <a:t>		}</a:t>
            </a:r>
            <a:endParaRPr lang="en-US" altLang="ko-KR"/>
          </a:p>
          <a:p>
            <a:pPr>
              <a:defRPr/>
            </a:pPr>
            <a:r>
              <a:rPr lang="en-US" altLang="ko-KR"/>
              <a:t>		i++;</a:t>
            </a:r>
            <a:endParaRPr lang="en-US" altLang="ko-KR"/>
          </a:p>
          <a:p>
            <a:pPr>
              <a:defRPr/>
            </a:pPr>
            <a:r>
              <a:rPr lang="en-US" altLang="ko-KR"/>
              <a:t>	} // add(Product p)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void summary() {</a:t>
            </a:r>
            <a:endParaRPr lang="en-US" altLang="ko-KR"/>
          </a:p>
          <a:p>
            <a:pPr>
              <a:defRPr/>
            </a:pPr>
            <a:r>
              <a:rPr lang="en-US" altLang="ko-KR"/>
              <a:t>		int total = 0;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System.out.println("구입목록"+Arrays.toString(cart));</a:t>
            </a:r>
            <a:endParaRPr lang="en-US" altLang="ko-KR"/>
          </a:p>
          <a:p>
            <a:pPr>
              <a:defRPr/>
            </a:pPr>
            <a:r>
              <a:rPr lang="en-US" altLang="ko-KR"/>
              <a:t>		//이렇게하면, 배열안의 값을 전부 출력할 수 있다.</a:t>
            </a:r>
            <a:endParaRPr lang="en-US" altLang="ko-KR"/>
          </a:p>
          <a:p>
            <a:pPr>
              <a:defRPr/>
            </a:pPr>
            <a:r>
              <a:rPr lang="en-US" altLang="ko-KR"/>
              <a:t>		for (int i = 0; i &lt; cart.length; i++)</a:t>
            </a:r>
            <a:endParaRPr lang="en-US" altLang="ko-KR"/>
          </a:p>
          <a:p>
            <a:pPr>
              <a:defRPr/>
            </a:pPr>
            <a:r>
              <a:rPr lang="en-US" altLang="ko-KR"/>
              <a:t>			total += cart[i].price;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System.out.println("사용금액"+total);</a:t>
            </a:r>
            <a:endParaRPr lang="en-US" altLang="ko-KR"/>
          </a:p>
          <a:p>
            <a:pPr>
              <a:defRPr/>
            </a:pPr>
            <a:r>
              <a:rPr lang="en-US" altLang="ko-KR"/>
              <a:t>		System.out.println("남은금액"+money);		</a:t>
            </a:r>
            <a:endParaRPr lang="en-US" altLang="ko-KR"/>
          </a:p>
          <a:p>
            <a:pPr>
              <a:defRPr/>
            </a:pPr>
            <a:r>
              <a:rPr lang="en-US" altLang="ko-KR"/>
              <a:t>	} // summary()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Product {</a:t>
            </a:r>
            <a:endParaRPr lang="en-US" altLang="ko-KR"/>
          </a:p>
          <a:p>
            <a:pPr>
              <a:defRPr/>
            </a:pPr>
            <a:r>
              <a:rPr lang="en-US" altLang="ko-KR"/>
              <a:t>	int price; // 제품의 가격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Product(int price) {</a:t>
            </a:r>
            <a:endParaRPr lang="en-US" altLang="ko-KR"/>
          </a:p>
          <a:p>
            <a:pPr>
              <a:defRPr/>
            </a:pPr>
            <a:r>
              <a:rPr lang="en-US" altLang="ko-KR"/>
              <a:t>		this.price = price;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Tv extends Product {</a:t>
            </a:r>
            <a:endParaRPr lang="en-US" altLang="ko-KR"/>
          </a:p>
          <a:p>
            <a:pPr>
              <a:defRPr/>
            </a:pPr>
            <a:r>
              <a:rPr lang="en-US" altLang="ko-KR"/>
              <a:t>	Tv() {</a:t>
            </a:r>
            <a:endParaRPr lang="en-US" altLang="ko-KR"/>
          </a:p>
          <a:p>
            <a:pPr>
              <a:defRPr/>
            </a:pPr>
            <a:r>
              <a:rPr lang="en-US" altLang="ko-KR"/>
              <a:t>		super(100);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public String toString()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"Tv";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Computer extends Product {</a:t>
            </a:r>
            <a:endParaRPr lang="en-US" altLang="ko-KR"/>
          </a:p>
          <a:p>
            <a:pPr>
              <a:defRPr/>
            </a:pPr>
            <a:r>
              <a:rPr lang="en-US" altLang="ko-KR"/>
              <a:t>	Computer() {</a:t>
            </a:r>
            <a:endParaRPr lang="en-US" altLang="ko-KR"/>
          </a:p>
          <a:p>
            <a:pPr>
              <a:defRPr/>
            </a:pPr>
            <a:r>
              <a:rPr lang="en-US" altLang="ko-KR"/>
              <a:t>		super(200);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public String toString()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"Computer";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class Audio extends Product {</a:t>
            </a:r>
            <a:endParaRPr lang="en-US" altLang="ko-KR"/>
          </a:p>
          <a:p>
            <a:pPr>
              <a:defRPr/>
            </a:pPr>
            <a:r>
              <a:rPr lang="en-US" altLang="ko-KR"/>
              <a:t>	Audio() {</a:t>
            </a:r>
            <a:endParaRPr lang="en-US" altLang="ko-KR"/>
          </a:p>
          <a:p>
            <a:pPr>
              <a:defRPr/>
            </a:pPr>
            <a:r>
              <a:rPr lang="en-US" altLang="ko-KR"/>
              <a:t>		super(50);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	public String toString() {</a:t>
            </a:r>
            <a:endParaRPr lang="en-US" altLang="ko-KR"/>
          </a:p>
          <a:p>
            <a:pPr>
              <a:defRPr/>
            </a:pPr>
            <a:r>
              <a:rPr lang="en-US" altLang="ko-KR"/>
              <a:t>		return "Audio";</a:t>
            </a:r>
            <a:endParaRPr lang="en-US" altLang="ko-KR"/>
          </a:p>
          <a:p>
            <a:pPr>
              <a:defRPr/>
            </a:pPr>
            <a:r>
              <a:rPr lang="en-US" altLang="ko-KR"/>
              <a:t>	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88F6EEA-5428-4D65-9868-5867F68C3D1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7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8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231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E741D-E11E-4CA6-821E-CF60B1D67E7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0B2D4-09E6-46D2-9A71-801D9974D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gif"  /><Relationship Id="rId3" Type="http://schemas.openxmlformats.org/officeDocument/2006/relationships/image" Target="../media/image14.gif"  /><Relationship Id="rId4" Type="http://schemas.openxmlformats.org/officeDocument/2006/relationships/image" Target="../media/image15.png"  /><Relationship Id="rId5" Type="http://schemas.openxmlformats.org/officeDocument/2006/relationships/image" Target="../media/image1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56272" y="1923840"/>
            <a:ext cx="10879455" cy="30103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코드짜는 문제라면</a:t>
            </a:r>
            <a:r>
              <a:rPr lang="en-US" altLang="ko-KR" sz="2400"/>
              <a:t>,</a:t>
            </a:r>
            <a:r>
              <a:rPr lang="ko-KR" altLang="en-US" sz="2400"/>
              <a:t> 몇일이 걸려서라도 풀고 이해하고가는 편인데</a:t>
            </a:r>
            <a:r>
              <a:rPr lang="en-US" altLang="ko-KR" sz="2400"/>
              <a:t>,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이론적인 문제는 아직까지도 헷갈리는 부분이 많네요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틀린 답이 많을 수 있습니다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en-US" altLang="ko-KR" sz="2400"/>
              <a:t>6</a:t>
            </a:r>
            <a:r>
              <a:rPr lang="ko-KR" altLang="en-US" sz="2400"/>
              <a:t>장 부터는 답지를 보고 이해하고 넘어갈 수 있도록합시다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그래도 질문주시면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서로 생각해보고 맞고 틀림을 떠나 설명과 이해를 위해 고민해보겠습니다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질문주세요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7-9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842248" y="2470135"/>
            <a:ext cx="8507503" cy="19177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b.</a:t>
            </a:r>
            <a:r>
              <a:rPr lang="en-US" altLang="ko-KR" sz="2400">
                <a:solidFill>
                  <a:schemeClr val="accent2"/>
                </a:solidFill>
              </a:rPr>
              <a:t>final</a:t>
            </a:r>
            <a:r>
              <a:rPr lang="ko-KR" altLang="en-US" sz="2400">
                <a:solidFill>
                  <a:schemeClr val="accent2"/>
                </a:solidFill>
              </a:rPr>
              <a:t> </a:t>
            </a:r>
            <a:r>
              <a:rPr lang="en-US" altLang="ko-KR" sz="2400">
                <a:solidFill>
                  <a:schemeClr val="accent2"/>
                </a:solidFill>
              </a:rPr>
              <a:t>class</a:t>
            </a:r>
            <a:r>
              <a:rPr lang="ko-KR" altLang="en-US" sz="2400"/>
              <a:t>는 더이상 자식을 못갖는 클라스입니다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	대표적인 </a:t>
            </a:r>
            <a:r>
              <a:rPr lang="en-US" altLang="ko-KR" sz="2400">
                <a:solidFill>
                  <a:schemeClr val="accent2"/>
                </a:solidFill>
              </a:rPr>
              <a:t>final</a:t>
            </a:r>
            <a:r>
              <a:rPr lang="ko-KR" altLang="en-US" sz="2400"/>
              <a:t>클라스로는 </a:t>
            </a:r>
            <a:r>
              <a:rPr lang="en-US" altLang="ko-KR" sz="2400"/>
              <a:t>String</a:t>
            </a:r>
            <a:r>
              <a:rPr lang="ko-KR" altLang="en-US" sz="2400"/>
              <a:t>이 있는데</a:t>
            </a:r>
            <a:r>
              <a:rPr lang="en-US" altLang="ko-KR" sz="2400"/>
              <a:t>,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	</a:t>
            </a:r>
            <a:r>
              <a:rPr lang="en-US" altLang="ko-KR" sz="2400">
                <a:solidFill>
                  <a:schemeClr val="accent2"/>
                </a:solidFill>
              </a:rPr>
              <a:t>final</a:t>
            </a:r>
            <a:r>
              <a:rPr lang="ko-KR" altLang="en-US" sz="2400"/>
              <a:t>하게 만들어서 문자열값이 보호되도록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	</a:t>
            </a:r>
            <a:r>
              <a:rPr lang="en-US" altLang="ko-KR" sz="2400"/>
              <a:t>(</a:t>
            </a:r>
            <a:r>
              <a:rPr lang="ko-KR" altLang="en-US" sz="2400"/>
              <a:t>상속받은 자식클라스가 값을 변경하지 못하도록</a:t>
            </a:r>
            <a:r>
              <a:rPr lang="en-US" altLang="ko-KR" sz="2400"/>
              <a:t>)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	보안상의 이유로 그렇게 됐습니다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6" name=""/>
          <p:cNvSpPr txBox="1"/>
          <p:nvPr/>
        </p:nvSpPr>
        <p:spPr>
          <a:xfrm>
            <a:off x="9900284" y="6491316"/>
            <a:ext cx="2291715" cy="3666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뒷페이지 설명 있음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1917" y="822476"/>
            <a:ext cx="5668166" cy="402963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461000" y="427182"/>
            <a:ext cx="1069340" cy="3614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c.</a:t>
            </a:r>
            <a:r>
              <a:rPr lang="ko-KR" altLang="en-US"/>
              <a:t>네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2430318" y="5189682"/>
            <a:ext cx="309072" cy="3614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253557" y="5362861"/>
            <a:ext cx="7684886" cy="4489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오버로딩은 할 수 있고 오버라이딩을 못하나 봅니다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8" name=""/>
          <p:cNvSpPr txBox="1"/>
          <p:nvPr/>
        </p:nvSpPr>
        <p:spPr>
          <a:xfrm>
            <a:off x="7932648" y="6216823"/>
            <a:ext cx="4259352" cy="6411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생각해보니 상속을통해 새로운 맴버를</a:t>
            </a:r>
            <a:endParaRPr lang="ko-KR" altLang="en-US"/>
          </a:p>
          <a:p>
            <a:pPr>
              <a:defRPr/>
            </a:pPr>
            <a:r>
              <a:rPr lang="ko-KR" altLang="en-US"/>
              <a:t>못만다느다는게 같은뜻이네요</a:t>
            </a:r>
            <a:r>
              <a:rPr lang="en-US" altLang="ko-KR"/>
              <a:t>;;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7-10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471" y="1195229"/>
            <a:ext cx="7090876" cy="5624669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4890135" y="1466272"/>
            <a:ext cx="7109575" cy="2827598"/>
          </a:xfrm>
          <a:prstGeom prst="rect">
            <a:avLst/>
          </a:prstGeom>
        </p:spPr>
        <p:txBody>
          <a:bodyPr wrap="none">
            <a:spAutoFit/>
          </a:bodyPr>
          <a:p>
            <a:pPr algn="r">
              <a:defRPr/>
            </a:pPr>
            <a:r>
              <a:rPr lang="ko-KR" altLang="en-US"/>
              <a:t>스크립트창 우클릭 </a:t>
            </a:r>
            <a:r>
              <a:rPr lang="en-US" altLang="ko-KR"/>
              <a:t>Source - </a:t>
            </a:r>
            <a:endParaRPr lang="en-US" altLang="ko-KR"/>
          </a:p>
          <a:p>
            <a:pPr algn="r">
              <a:defRPr/>
            </a:pPr>
            <a:r>
              <a:rPr lang="en-US" altLang="ko-KR"/>
              <a:t> generate getters and setters</a:t>
            </a:r>
            <a:r>
              <a:rPr lang="ko-KR" altLang="en-US"/>
              <a:t>에서</a:t>
            </a:r>
            <a:endParaRPr lang="ko-KR" altLang="en-US"/>
          </a:p>
          <a:p>
            <a:pPr algn="r">
              <a:defRPr/>
            </a:pPr>
            <a:endParaRPr lang="ko-KR" altLang="en-US"/>
          </a:p>
          <a:p>
            <a:pPr algn="r">
              <a:defRPr/>
            </a:pPr>
            <a:r>
              <a:rPr lang="ko-KR" altLang="en-US"/>
              <a:t>만들고 싶은 메서드를 쉽게 만들수있습니다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r>
              <a:rPr lang="ko-KR" altLang="en-US"/>
              <a:t>원레</a:t>
            </a:r>
            <a:r>
              <a:rPr lang="en-US" altLang="ko-KR"/>
              <a:t> </a:t>
            </a:r>
            <a:r>
              <a:rPr lang="ko-KR" altLang="en-US"/>
              <a:t>있던변수에 </a:t>
            </a:r>
            <a:r>
              <a:rPr lang="en-US" altLang="ko-KR"/>
              <a:t>private</a:t>
            </a:r>
            <a:r>
              <a:rPr lang="ko-KR" altLang="en-US"/>
              <a:t>변수로 바꿔 접근처리를 하셔야합니다</a:t>
            </a:r>
            <a:r>
              <a:rPr lang="en-US" altLang="ko-KR"/>
              <a:t>.</a:t>
            </a:r>
            <a:endParaRPr lang="en-US" altLang="ko-KR"/>
          </a:p>
          <a:p>
            <a:pPr algn="r">
              <a:defRPr/>
            </a:pPr>
            <a:endParaRPr lang="en-US" altLang="ko-KR"/>
          </a:p>
          <a:p>
            <a:pPr algn="r">
              <a:defRPr/>
            </a:pPr>
            <a:r>
              <a:rPr lang="ko-KR" altLang="en-US"/>
              <a:t>파워의</a:t>
            </a:r>
            <a:r>
              <a:rPr lang="en-US" altLang="ko-KR"/>
              <a:t> </a:t>
            </a:r>
            <a:r>
              <a:rPr lang="ko-KR" altLang="en-US"/>
              <a:t>경우엔 놔둬도 되지만</a:t>
            </a:r>
            <a:r>
              <a:rPr lang="en-US" altLang="ko-KR"/>
              <a:t>,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채널과 음량은 최대 최소가 </a:t>
            </a:r>
            <a:r>
              <a:rPr lang="en-US" altLang="ko-KR"/>
              <a:t>final</a:t>
            </a:r>
            <a:r>
              <a:rPr lang="ko-KR" altLang="en-US"/>
              <a:t>로 정의되 있기에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범위 외의 값이 들어가지 않기 위해</a:t>
            </a:r>
            <a:endParaRPr lang="ko-KR" altLang="en-US"/>
          </a:p>
          <a:p>
            <a:pPr algn="r">
              <a:defRPr/>
            </a:pPr>
            <a:r>
              <a:rPr lang="ko-KR" altLang="en-US"/>
              <a:t>조건문을 붙혀서 값을 보호해줘야합니다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7-11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89379" y="1253461"/>
            <a:ext cx="8613242" cy="5361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7-12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2908184" y="3206403"/>
            <a:ext cx="6375631" cy="4451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/>
              <a:t>지역변수는 접근제어자를 붙일수 없습니다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7-13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385337" y="3019511"/>
            <a:ext cx="9421326" cy="8189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400"/>
              <a:t>String</a:t>
            </a:r>
            <a:r>
              <a:rPr lang="ko-KR" altLang="en-US" sz="2400"/>
              <a:t>과 마찬가지로</a:t>
            </a:r>
            <a:r>
              <a:rPr lang="en-US" altLang="ko-KR" sz="2400"/>
              <a:t>,</a:t>
            </a:r>
            <a:r>
              <a:rPr lang="ko-KR" altLang="en-US" sz="2400"/>
              <a:t> 자식객체에서 부모객체의 값을 변경하여</a:t>
            </a:r>
            <a:r>
              <a:rPr lang="en-US" altLang="ko-KR" sz="2400"/>
              <a:t>,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값이 유출되거나</a:t>
            </a:r>
            <a:r>
              <a:rPr lang="en-US" altLang="ko-KR" sz="2400"/>
              <a:t>,</a:t>
            </a:r>
            <a:r>
              <a:rPr lang="ko-KR" altLang="en-US" sz="2400"/>
              <a:t> 변경되는것을 막기위한 보안조치이다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7-14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8099" y="4306359"/>
            <a:ext cx="7315802" cy="228618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9496" y="1266504"/>
            <a:ext cx="7213008" cy="152521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37235" y="3109565"/>
            <a:ext cx="10727056" cy="75568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 sz="2200">
                <a:solidFill>
                  <a:srgbClr val="ff0000"/>
                </a:solidFill>
              </a:rPr>
              <a:t>The final field SutdaCard.num cannot be assigned</a:t>
            </a:r>
            <a:endParaRPr lang="en-US" altLang="ko-KR" sz="220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2200">
                <a:solidFill>
                  <a:schemeClr val="dk1"/>
                </a:solidFill>
              </a:rPr>
              <a:t>라는 오류메시지가 나옵니다</a:t>
            </a:r>
            <a:r>
              <a:rPr lang="en-US" altLang="ko-KR" sz="2200">
                <a:solidFill>
                  <a:schemeClr val="dk1"/>
                </a:solidFill>
              </a:rPr>
              <a:t>.final</a:t>
            </a:r>
            <a:r>
              <a:rPr lang="ko-KR" altLang="en-US" sz="2200">
                <a:solidFill>
                  <a:schemeClr val="dk1"/>
                </a:solidFill>
              </a:rPr>
              <a:t>값은 초기화시 절대변경이 안되는값이 됩니다</a:t>
            </a:r>
            <a:endParaRPr lang="ko-KR" altLang="en-US" sz="22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7-15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241962" y="1291877"/>
            <a:ext cx="9708074" cy="50218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 b="1"/>
              <a:t>이건 답지보세요</a:t>
            </a:r>
            <a:r>
              <a:rPr lang="en-US" altLang="ko-KR" sz="2400" b="1"/>
              <a:t>.</a:t>
            </a:r>
            <a:endParaRPr lang="en-US" altLang="ko-KR" sz="2400" b="1"/>
          </a:p>
          <a:p>
            <a:pPr>
              <a:defRPr/>
            </a:pPr>
            <a:r>
              <a:rPr lang="en-US" altLang="ko-KR" sz="2400"/>
              <a:t>t</a:t>
            </a:r>
            <a:r>
              <a:rPr lang="ko-KR" altLang="en-US" sz="2400"/>
              <a:t> </a:t>
            </a:r>
            <a:r>
              <a:rPr lang="en-US" altLang="ko-KR" sz="2400"/>
              <a:t>=</a:t>
            </a:r>
            <a:r>
              <a:rPr lang="ko-KR" altLang="en-US" sz="2400"/>
              <a:t> </a:t>
            </a:r>
            <a:r>
              <a:rPr lang="en-US" altLang="ko-KR" sz="2400"/>
              <a:t>(Tank)u;</a:t>
            </a:r>
            <a:r>
              <a:rPr lang="ko-KR" altLang="en-US" sz="2400"/>
              <a:t> 에서 </a:t>
            </a:r>
            <a:r>
              <a:rPr lang="en-US" altLang="ko-KR" sz="2400"/>
              <a:t>u</a:t>
            </a:r>
            <a:r>
              <a:rPr lang="ko-KR" altLang="en-US" sz="2400"/>
              <a:t>는</a:t>
            </a:r>
            <a:r>
              <a:rPr lang="en-US" altLang="ko-KR" sz="2400"/>
              <a:t> </a:t>
            </a:r>
            <a:r>
              <a:rPr lang="ko-KR" altLang="en-US" sz="2400"/>
              <a:t>그라운드 유닛입니다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Tank</a:t>
            </a:r>
            <a:r>
              <a:rPr lang="ko-KR" altLang="en-US" sz="2400"/>
              <a:t>로</a:t>
            </a:r>
            <a:r>
              <a:rPr lang="en-US" altLang="ko-KR" sz="2400"/>
              <a:t> </a:t>
            </a:r>
            <a:r>
              <a:rPr lang="ko-KR" altLang="en-US" sz="2400"/>
              <a:t>형변환을할시 문제가 됩니다</a:t>
            </a:r>
            <a:r>
              <a:rPr lang="en-US" altLang="ko-KR" sz="2400"/>
              <a:t>.(</a:t>
            </a:r>
            <a:r>
              <a:rPr lang="ko-KR" altLang="en-US" sz="2400"/>
              <a:t>부모 </a:t>
            </a:r>
            <a:r>
              <a:rPr lang="en-US" altLang="ko-KR" sz="2400"/>
              <a:t>-&gt;</a:t>
            </a:r>
            <a:r>
              <a:rPr lang="ko-KR" altLang="en-US" sz="2400"/>
              <a:t> 자식</a:t>
            </a:r>
            <a:r>
              <a:rPr lang="en-US" altLang="ko-KR" sz="2400"/>
              <a:t>)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ko-KR" altLang="en-US" sz="2400"/>
              <a:t>사실 이문제는 이게 중요한게 아니라 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그럼 </a:t>
            </a:r>
            <a:r>
              <a:rPr lang="en-US" altLang="ko-KR" sz="2400"/>
              <a:t>c</a:t>
            </a:r>
            <a:r>
              <a:rPr lang="ko-KR" altLang="en-US" sz="2400"/>
              <a:t>는</a:t>
            </a:r>
            <a:r>
              <a:rPr lang="en-US" altLang="ko-KR" sz="2400"/>
              <a:t> </a:t>
            </a:r>
            <a:r>
              <a:rPr lang="ko-KR" altLang="en-US" sz="2400"/>
              <a:t>왜안되냐</a:t>
            </a:r>
            <a:r>
              <a:rPr lang="en-US" altLang="ko-KR" sz="2400"/>
              <a:t>?</a:t>
            </a:r>
            <a:r>
              <a:rPr lang="ko-KR" altLang="en-US" sz="2400"/>
              <a:t> 인데</a:t>
            </a:r>
            <a:r>
              <a:rPr lang="en-US" altLang="ko-KR" sz="2400"/>
              <a:t>...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잘보시면 </a:t>
            </a:r>
            <a:r>
              <a:rPr lang="en-US" altLang="ko-KR" sz="2400"/>
              <a:t>u</a:t>
            </a:r>
            <a:r>
              <a:rPr lang="ko-KR" altLang="en-US" sz="2400"/>
              <a:t>는 </a:t>
            </a:r>
            <a:r>
              <a:rPr lang="en-US" altLang="ko-KR" sz="2400"/>
              <a:t>Unit</a:t>
            </a:r>
            <a:r>
              <a:rPr lang="ko-KR" altLang="en-US" sz="2400"/>
              <a:t>의 참조변수로 </a:t>
            </a:r>
            <a:r>
              <a:rPr lang="en-US" altLang="ko-KR" sz="2400"/>
              <a:t>GroundUnit</a:t>
            </a:r>
            <a:r>
              <a:rPr lang="ko-KR" altLang="en-US" sz="2400"/>
              <a:t>이 정의 되있습니다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그라운드 유닛에서 그라운드유닛로 변형이니 문제될게 없습니다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그냥 원레 기능으로 돌아가는 겁니다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부모에서 자식으로 형변환된는게 아닌 자신에서 자신입니다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en-US" altLang="ko-KR" sz="2000"/>
              <a:t>(</a:t>
            </a:r>
            <a:r>
              <a:rPr lang="ko-KR" altLang="en-US" sz="2000"/>
              <a:t>남궁성저자님의 표현을 빌리자면</a:t>
            </a:r>
            <a:r>
              <a:rPr lang="en-US" altLang="ko-KR" sz="2000"/>
              <a:t>,</a:t>
            </a:r>
            <a:r>
              <a:rPr lang="ko-KR" altLang="en-US" sz="2000"/>
              <a:t> 스마트티비에서 일반리모컨으로 일반적인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채널 조작만하다가</a:t>
            </a:r>
            <a:r>
              <a:rPr lang="en-US" altLang="ko-KR" sz="2000"/>
              <a:t>,</a:t>
            </a:r>
            <a:r>
              <a:rPr lang="ko-KR" altLang="en-US" sz="2000"/>
              <a:t> 스마트기능을 쓰기위해 스마트리모컨으로 돌아가는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원레의 제품과 리모컨으로 돌아가는 겁니다</a:t>
            </a:r>
            <a:r>
              <a:rPr lang="en-US" altLang="ko-KR" sz="2000"/>
              <a:t>.)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7-16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2199867" y="2289261"/>
            <a:ext cx="6883172" cy="118545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/>
              <a:t>자식</a:t>
            </a:r>
            <a:r>
              <a:rPr lang="en-US" altLang="ko-KR" sz="2400"/>
              <a:t>-</a:t>
            </a:r>
            <a:r>
              <a:rPr lang="ko-KR" altLang="en-US" sz="2400"/>
              <a:t>자식 관계</a:t>
            </a:r>
            <a:r>
              <a:rPr lang="en-US" altLang="ko-KR" sz="2400"/>
              <a:t>(</a:t>
            </a:r>
            <a:r>
              <a:rPr lang="ko-KR" altLang="en-US" sz="2400"/>
              <a:t>형제</a:t>
            </a:r>
            <a:r>
              <a:rPr lang="en-US" altLang="ko-KR" sz="2400"/>
              <a:t>)</a:t>
            </a:r>
            <a:r>
              <a:rPr lang="ko-KR" altLang="en-US" sz="2400"/>
              <a:t>는 형변형이 불가능하다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ko-KR" altLang="en-US" sz="2400"/>
              <a:t>변형하기전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instanceof</a:t>
            </a:r>
            <a:r>
              <a:rPr lang="ko-KR" altLang="en-US" sz="2400"/>
              <a:t>로 확인하면 좋다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7-17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948" y="1227622"/>
            <a:ext cx="4917445" cy="556480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545385" y="946725"/>
            <a:ext cx="7646615" cy="50235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이건 답지를 보신분은 객체</a:t>
            </a:r>
            <a:r>
              <a:rPr lang="en-US" altLang="ko-KR"/>
              <a:t>(</a:t>
            </a:r>
            <a:r>
              <a:rPr lang="ko-KR" altLang="en-US"/>
              <a:t>유닛캐릭터</a:t>
            </a:r>
            <a:r>
              <a:rPr lang="en-US" altLang="ko-KR"/>
              <a:t>)</a:t>
            </a:r>
            <a:r>
              <a:rPr lang="ko-KR" altLang="en-US"/>
              <a:t>좌표랑 </a:t>
            </a:r>
            <a:r>
              <a:rPr lang="en-US" altLang="ko-KR"/>
              <a:t>stop()</a:t>
            </a:r>
            <a:r>
              <a:rPr lang="ko-KR" altLang="en-US"/>
              <a:t>은</a:t>
            </a:r>
            <a:endParaRPr lang="ko-KR" altLang="en-US"/>
          </a:p>
          <a:p>
            <a:pPr>
              <a:defRPr/>
            </a:pPr>
            <a:r>
              <a:rPr lang="ko-KR" altLang="en-US"/>
              <a:t>그냥 </a:t>
            </a:r>
            <a:r>
              <a:rPr lang="en-US" altLang="ko-KR"/>
              <a:t>Unit</a:t>
            </a:r>
            <a:r>
              <a:rPr lang="ko-KR" altLang="en-US"/>
              <a:t>에 추가하면서 왜 </a:t>
            </a:r>
            <a:r>
              <a:rPr lang="en-US" altLang="ko-KR"/>
              <a:t>move()</a:t>
            </a:r>
            <a:r>
              <a:rPr lang="ko-KR" altLang="en-US"/>
              <a:t>는 공통된 기능인데 </a:t>
            </a:r>
            <a:endParaRPr lang="ko-KR" altLang="en-US"/>
          </a:p>
          <a:p>
            <a:pPr>
              <a:defRPr/>
            </a:pPr>
            <a:r>
              <a:rPr lang="ko-KR" altLang="en-US"/>
              <a:t>추상메서드로 만드는지에 궁금해하실수 있는데요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설명하기에 앞서 이문제는 </a:t>
            </a:r>
            <a:r>
              <a:rPr lang="en-US" altLang="ko-KR"/>
              <a:t>“</a:t>
            </a:r>
            <a:r>
              <a:rPr lang="ko-KR" altLang="en-US"/>
              <a:t>스타크래프트</a:t>
            </a:r>
            <a:r>
              <a:rPr lang="en-US" altLang="ko-KR"/>
              <a:t>”</a:t>
            </a:r>
            <a:r>
              <a:rPr lang="ko-KR" altLang="en-US"/>
              <a:t>라는 게임을 모티브로한</a:t>
            </a:r>
            <a:endParaRPr lang="ko-KR" altLang="en-US"/>
          </a:p>
          <a:p>
            <a:pPr>
              <a:defRPr/>
            </a:pPr>
            <a:r>
              <a:rPr lang="ko-KR" altLang="en-US"/>
              <a:t>문제입니다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스타에는 일꾼과 병사를 포함한 여러 유닛</a:t>
            </a:r>
            <a:r>
              <a:rPr lang="en-US" altLang="ko-KR"/>
              <a:t>(</a:t>
            </a:r>
            <a:r>
              <a:rPr lang="ko-KR" altLang="en-US"/>
              <a:t>캐릭터</a:t>
            </a:r>
            <a:r>
              <a:rPr lang="en-US" altLang="ko-KR"/>
              <a:t>)</a:t>
            </a:r>
            <a:r>
              <a:rPr lang="ko-KR" altLang="en-US"/>
              <a:t>이 있는데요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 유닛들은 맵의 </a:t>
            </a:r>
            <a:r>
              <a:rPr lang="en-US" altLang="ko-KR"/>
              <a:t>2</a:t>
            </a:r>
            <a:r>
              <a:rPr lang="ko-KR" altLang="en-US"/>
              <a:t>차원 좌표평면에서 싸우기에 각각의 좌표를 갖고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유닛특유의 기술들을 갖습니다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유닛들이 공통적으로 좌표와 움직이는 기능과 멈추는 기능 등등이 있어야 하는데</a:t>
            </a:r>
            <a:r>
              <a:rPr lang="en-US" altLang="ko-KR"/>
              <a:t>,</a:t>
            </a:r>
            <a:r>
              <a:rPr lang="ko-KR" altLang="en-US"/>
              <a:t> 멈추는건 그냥 그자리에 서는 기능을 구현하면되지만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움직이는건 모든유닛이 다릅니다</a:t>
            </a:r>
            <a:r>
              <a:rPr lang="en-US" altLang="ko-KR"/>
              <a:t>.</a:t>
            </a:r>
            <a:r>
              <a:rPr lang="ko-KR" altLang="en-US"/>
              <a:t> 유닛의 속도</a:t>
            </a:r>
            <a:r>
              <a:rPr lang="en-US" altLang="ko-KR"/>
              <a:t>,</a:t>
            </a:r>
            <a:r>
              <a:rPr lang="ko-KR" altLang="en-US"/>
              <a:t> 기능</a:t>
            </a:r>
            <a:r>
              <a:rPr lang="en-US" altLang="ko-KR"/>
              <a:t>,</a:t>
            </a:r>
            <a:r>
              <a:rPr lang="ko-KR" altLang="en-US"/>
              <a:t> 스킬</a:t>
            </a:r>
            <a:r>
              <a:rPr lang="en-US" altLang="ko-KR"/>
              <a:t>,</a:t>
            </a:r>
            <a:r>
              <a:rPr lang="ko-KR" altLang="en-US"/>
              <a:t> 디버프</a:t>
            </a:r>
            <a:r>
              <a:rPr lang="en-US" altLang="ko-KR"/>
              <a:t>,</a:t>
            </a:r>
            <a:endParaRPr lang="ko-KR" altLang="en-US"/>
          </a:p>
          <a:p>
            <a:pPr>
              <a:defRPr/>
            </a:pPr>
            <a:r>
              <a:rPr lang="ko-KR" altLang="en-US"/>
              <a:t>하늘을 나는 유닛 등등 여러 요인으로 움직이는 기능은 부모클라스의</a:t>
            </a:r>
            <a:endParaRPr lang="ko-KR" altLang="en-US"/>
          </a:p>
          <a:p>
            <a:pPr>
              <a:defRPr/>
            </a:pPr>
            <a:r>
              <a:rPr lang="ko-KR" altLang="en-US"/>
              <a:t>하나의 메서드로 정의하기는 힘듭니다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9873731" y="6496512"/>
            <a:ext cx="2323985" cy="3614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뒷장에 추가설명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872" y="1387543"/>
            <a:ext cx="10900256" cy="4082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8218" y="4429270"/>
            <a:ext cx="2171700" cy="183832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3833" y="85725"/>
            <a:ext cx="2638425" cy="24765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00390" y="2716803"/>
            <a:ext cx="1434357" cy="155774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151908" y="226000"/>
            <a:ext cx="8931507" cy="31058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각각 유닛의 클라스를보면 모드변경</a:t>
            </a:r>
            <a:r>
              <a:rPr lang="en-US" altLang="ko-KR"/>
              <a:t>,</a:t>
            </a:r>
            <a:r>
              <a:rPr lang="ko-KR" altLang="en-US"/>
              <a:t> 스팀팩</a:t>
            </a:r>
            <a:r>
              <a:rPr lang="en-US" altLang="ko-KR"/>
              <a:t>,</a:t>
            </a:r>
            <a:r>
              <a:rPr lang="ko-KR" altLang="en-US"/>
              <a:t> 수송기능 등이 있는걸 볼수있는데</a:t>
            </a:r>
            <a:endParaRPr lang="ko-KR" altLang="en-US"/>
          </a:p>
          <a:p>
            <a:pPr>
              <a:defRPr/>
            </a:pPr>
            <a:r>
              <a:rPr lang="ko-KR" altLang="en-US"/>
              <a:t>이 기능들은 서로 공유하지 않는 유닛 고유의 기능이니 객체 개별 메서드로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en-US" altLang="ko-KR"/>
              <a:t>stop, move</a:t>
            </a:r>
            <a:r>
              <a:rPr lang="ko-KR" altLang="en-US"/>
              <a:t> 등은 공유하는 기능이기에 조상 클라스에 지정합니다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이때</a:t>
            </a:r>
            <a:r>
              <a:rPr lang="en-US" altLang="ko-KR"/>
              <a:t> move</a:t>
            </a:r>
            <a:r>
              <a:rPr lang="ko-KR" altLang="en-US"/>
              <a:t>는 구현방식이 서로 다르기에 공유하는 기능이나</a:t>
            </a:r>
            <a:r>
              <a:rPr lang="en-US" altLang="ko-KR"/>
              <a:t>,</a:t>
            </a:r>
            <a:r>
              <a:rPr lang="ko-KR" altLang="en-US"/>
              <a:t> 움직이는 메커니즘을</a:t>
            </a:r>
            <a:endParaRPr lang="ko-KR" altLang="en-US"/>
          </a:p>
          <a:p>
            <a:pPr>
              <a:defRPr/>
            </a:pPr>
            <a:r>
              <a:rPr lang="ko-KR" altLang="en-US"/>
              <a:t>따로 정의해줘야하는데 이거 추상메서드로 만들면</a:t>
            </a:r>
            <a:r>
              <a:rPr lang="en-US" altLang="ko-KR"/>
              <a:t>,</a:t>
            </a:r>
            <a:r>
              <a:rPr lang="ko-KR" altLang="en-US"/>
              <a:t> 이를 상속한 자식클라스들은</a:t>
            </a:r>
            <a:endParaRPr lang="ko-KR" altLang="en-US"/>
          </a:p>
          <a:p>
            <a:pPr>
              <a:defRPr/>
            </a:pPr>
            <a:r>
              <a:rPr lang="ko-KR" altLang="en-US" b="1"/>
              <a:t>무조건적으로 구현</a:t>
            </a:r>
            <a:r>
              <a:rPr lang="ko-KR" altLang="en-US"/>
              <a:t>해야합니다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중요하고</a:t>
            </a:r>
            <a:r>
              <a:rPr lang="en-US" altLang="ko-KR"/>
              <a:t>,</a:t>
            </a:r>
            <a:r>
              <a:rPr lang="ko-KR" altLang="en-US"/>
              <a:t> 공유하는</a:t>
            </a:r>
            <a:r>
              <a:rPr lang="en-US" altLang="ko-KR"/>
              <a:t> </a:t>
            </a:r>
            <a:r>
              <a:rPr lang="ko-KR" altLang="en-US"/>
              <a:t>기능이나 별도의 프로세스로 움직이는 기능을 추상메서드로</a:t>
            </a:r>
            <a:endParaRPr lang="ko-KR" altLang="en-US"/>
          </a:p>
          <a:p>
            <a:pPr>
              <a:defRPr/>
            </a:pPr>
            <a:r>
              <a:rPr lang="ko-KR" altLang="en-US"/>
              <a:t>만들어서 안만들면 안되게 하는겁니다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추상메서드는 오버라이딩하지 않을시 오류가 납니다</a:t>
            </a:r>
            <a:r>
              <a:rPr lang="en-US" altLang="ko-KR"/>
              <a:t>.)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828385" y="2303318"/>
            <a:ext cx="1939579" cy="3617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모드변경시 멈춤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67590" y="4006270"/>
            <a:ext cx="2906511" cy="35889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스팀팩사용시 빨라짐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1448953" y="6113319"/>
            <a:ext cx="1134573" cy="3623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날라댕김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429000"/>
            <a:ext cx="2676446" cy="294409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7827819" y="3847522"/>
            <a:ext cx="2975493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effectLst>
                  <a:glow rad="190500">
                    <a:srgbClr val="595959">
                      <a:alpha val="50000"/>
                    </a:srgbClr>
                  </a:glow>
                </a:effectLst>
              </a:rPr>
              <a:t>스타안해봐서 모르겠어요</a:t>
            </a:r>
            <a:r>
              <a:rPr lang="en-US" altLang="ko-KR">
                <a:effectLst>
                  <a:glow rad="190500">
                    <a:srgbClr val="595959">
                      <a:alpha val="50000"/>
                    </a:srgbClr>
                  </a:glow>
                </a:effectLst>
              </a:rPr>
              <a:t>.</a:t>
            </a:r>
            <a:endParaRPr lang="en-US" altLang="ko-KR">
              <a:effectLst>
                <a:glow rad="190500">
                  <a:srgbClr val="595959">
                    <a:alpha val="50000"/>
                  </a:srgbClr>
                </a:glow>
              </a:effectLst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595092" y="4294909"/>
            <a:ext cx="2008560" cy="3609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effectLst>
                  <a:glow rad="190500">
                    <a:srgbClr val="595959">
                      <a:alpha val="50000"/>
                    </a:srgbClr>
                  </a:glow>
                </a:effectLst>
              </a:rPr>
              <a:t>그럴 수 있지</a:t>
            </a:r>
            <a:r>
              <a:rPr lang="en-US" altLang="ko-KR">
                <a:effectLst>
                  <a:glow rad="190500">
                    <a:srgbClr val="595959">
                      <a:alpha val="50000"/>
                    </a:srgbClr>
                  </a:glow>
                </a:effectLst>
              </a:rPr>
              <a:t>...</a:t>
            </a:r>
            <a:endParaRPr lang="en-US" altLang="ko-KR">
              <a:effectLst>
                <a:glow rad="190500">
                  <a:srgbClr val="595959">
                    <a:alpha val="50000"/>
                  </a:srgbClr>
                </a:glow>
              </a:effectLst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506249" y="6398838"/>
            <a:ext cx="5723024" cy="363912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trike="sngStrike"/>
              <a:t>아제겜</a:t>
            </a:r>
            <a:r>
              <a:rPr lang="ko-KR" altLang="en-US"/>
              <a:t> 스타를 모르면 못풀 수 도있는 문제입니다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7-18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6991" y="1288194"/>
            <a:ext cx="8478017" cy="4281612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1140718" y="5709226"/>
            <a:ext cx="9910563" cy="3586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어떤 타입의 인스턴스가 들어올지 모르니 </a:t>
            </a:r>
            <a:r>
              <a:rPr lang="en-US" altLang="ko-KR"/>
              <a:t>instanceof</a:t>
            </a:r>
            <a:r>
              <a:rPr lang="ko-KR" altLang="en-US"/>
              <a:t>를 이용해서 변환가능한지 확인한다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7-19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4044" y="1416442"/>
            <a:ext cx="5591955" cy="484890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62042" y="1161747"/>
            <a:ext cx="6325482" cy="217200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00436" y="4879284"/>
            <a:ext cx="5811060" cy="129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7-20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6096000" y="5488459"/>
            <a:ext cx="310514" cy="3675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5867" y="1618332"/>
            <a:ext cx="9103171" cy="362133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42976" y="2311766"/>
            <a:ext cx="3565638" cy="2234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7-21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2372471" y="3110478"/>
            <a:ext cx="7447057" cy="6370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인터페이스를 매개변수로서 사용시 사용할수있는 것은 </a:t>
            </a:r>
            <a:endParaRPr lang="ko-KR" altLang="en-US"/>
          </a:p>
          <a:p>
            <a:pPr>
              <a:defRPr/>
            </a:pPr>
            <a:r>
              <a:rPr lang="en-US" altLang="ko-KR"/>
              <a:t>null,</a:t>
            </a:r>
            <a:r>
              <a:rPr lang="ko-KR" altLang="en-US"/>
              <a:t> </a:t>
            </a:r>
            <a:r>
              <a:rPr lang="en-US" altLang="ko-KR"/>
              <a:t>Movable </a:t>
            </a:r>
            <a:r>
              <a:rPr lang="ko-KR" altLang="en-US"/>
              <a:t>인터페이스를 구현한</a:t>
            </a:r>
            <a:r>
              <a:rPr lang="en-US" altLang="ko-KR"/>
              <a:t>class</a:t>
            </a:r>
            <a:r>
              <a:rPr lang="ko-KR" altLang="en-US"/>
              <a:t>와 자손의 매개변수이다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7-22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361" y="1620150"/>
            <a:ext cx="5929764" cy="361769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95687" y="718932"/>
            <a:ext cx="5967738" cy="5420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9888" y="1585655"/>
            <a:ext cx="3762900" cy="368668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388" y="642548"/>
            <a:ext cx="6192114" cy="557290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976169" y="442782"/>
            <a:ext cx="2068521" cy="3649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답지에 맞게 정정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7-23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0512" y="1617203"/>
            <a:ext cx="8530976" cy="3623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7-24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4591282" y="545757"/>
            <a:ext cx="3009436" cy="3582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패키지는 간섭할 수 없다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939374" y="1255982"/>
            <a:ext cx="8313251" cy="5221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7-25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4334" y="938426"/>
            <a:ext cx="7823332" cy="4981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4522" y="1014318"/>
            <a:ext cx="4511430" cy="105165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161" y="1218336"/>
            <a:ext cx="6129447" cy="485947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89566" y="3429000"/>
            <a:ext cx="4915326" cy="2286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7-26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7243" y="1419226"/>
            <a:ext cx="8377513" cy="5333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7-27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7195" y="1436509"/>
            <a:ext cx="8597608" cy="4816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7-28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7-3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543054" y="1922015"/>
            <a:ext cx="11105892" cy="301396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/>
              <a:t>조상클래스의 메서드를 자손클래스가 덮어써서 사용하는것으로</a:t>
            </a:r>
            <a:endParaRPr lang="ko-KR" altLang="en-US" sz="2400"/>
          </a:p>
          <a:p>
            <a:pPr algn="ctr">
              <a:defRPr/>
            </a:pP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조상메서드와 이름이 같아야한다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r>
              <a:rPr lang="ko-KR" altLang="en-US" sz="2400"/>
              <a:t>클래스의 다형성에 의해 형변환이나</a:t>
            </a:r>
            <a:r>
              <a:rPr lang="en-US" altLang="ko-KR" sz="2400"/>
              <a:t>,</a:t>
            </a:r>
            <a:r>
              <a:rPr lang="ko-KR" altLang="en-US" sz="2400"/>
              <a:t> 조상참조변수에 자손객체를 </a:t>
            </a: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만들어 사용할시 기능에 제한이 생기거나</a:t>
            </a:r>
            <a:r>
              <a:rPr lang="en-US" altLang="ko-KR" sz="2400"/>
              <a:t>,</a:t>
            </a:r>
            <a:r>
              <a:rPr lang="ko-KR" altLang="en-US" sz="2400"/>
              <a:t> 다르게 메서드가 동작해야할수</a:t>
            </a:r>
            <a:endParaRPr lang="ko-KR" altLang="en-US" sz="2400"/>
          </a:p>
          <a:p>
            <a:pPr algn="ctr">
              <a:defRPr/>
            </a:pPr>
            <a:r>
              <a:rPr lang="ko-KR" altLang="en-US" sz="2400"/>
              <a:t>있는데 이럴때를 위해 조상의 메서드를 오버라이딩 하는 것이다</a:t>
            </a:r>
            <a:r>
              <a:rPr lang="en-US" altLang="ko-KR" sz="2400"/>
              <a:t>.</a:t>
            </a:r>
            <a:endParaRPr lang="en-US" altLang="ko-KR" sz="2400"/>
          </a:p>
          <a:p>
            <a:pPr algn="ctr">
              <a:defRPr/>
            </a:pP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7-4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890032" y="3017471"/>
            <a:ext cx="8412207" cy="8191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400"/>
              <a:t>접근제어자는 조상보다 넓어야한다</a:t>
            </a:r>
            <a:r>
              <a:rPr lang="en-US" altLang="ko-KR" sz="2400"/>
              <a:t>.</a:t>
            </a:r>
            <a:endParaRPr lang="en-US" altLang="ko-KR" sz="2400"/>
          </a:p>
          <a:p>
            <a:pPr>
              <a:defRPr/>
            </a:pPr>
            <a:r>
              <a:rPr lang="ko-KR" altLang="en-US" sz="2400"/>
              <a:t>조상의 메서드보다 더많은 수의 예외를 선언하면 안된다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7-5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0639" y="252353"/>
            <a:ext cx="6230721" cy="635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7-6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751905" y="1798204"/>
            <a:ext cx="8688190" cy="3637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아마 조상의 생성자를 상속해서 조상의 인스턴스변수를 받기 위함이 아닐지</a:t>
            </a:r>
            <a:r>
              <a:rPr lang="en-US" altLang="ko-KR"/>
              <a:t>...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06393" y="2898799"/>
            <a:ext cx="8179213" cy="256131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0588683" y="6491027"/>
            <a:ext cx="1603317" cy="3669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얼추 맞군요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5737569" y="6098885"/>
            <a:ext cx="6454431" cy="3617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조상의 변수는 조상이 초기화하는게 원칙이기 때문입니다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7-7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482917" y="1875421"/>
            <a:ext cx="11226165" cy="31071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/>
              <a:t>메인 메서드에 의해 자식클라스 호출됨</a:t>
            </a:r>
            <a:r>
              <a:rPr lang="en-US" altLang="ko-KR" sz="2200"/>
              <a:t>,</a:t>
            </a:r>
            <a:r>
              <a:rPr lang="ko-KR" altLang="en-US" sz="2200"/>
              <a:t> 호출후 부모클라스 상속</a:t>
            </a:r>
            <a:endParaRPr lang="ko-KR" altLang="en-US" sz="2200"/>
          </a:p>
          <a:p>
            <a:pPr>
              <a:defRPr/>
            </a:pPr>
            <a:r>
              <a:rPr lang="ko-KR" altLang="en-US" sz="2200"/>
              <a:t>자식클라스 내부의 </a:t>
            </a:r>
            <a:r>
              <a:rPr lang="en-US" altLang="ko-KR" sz="2200">
                <a:solidFill>
                  <a:srgbClr val="42c7f1"/>
                </a:solidFill>
              </a:rPr>
              <a:t>x</a:t>
            </a:r>
            <a:r>
              <a:rPr lang="ko-KR" altLang="en-US" sz="2200"/>
              <a:t>는 자식의</a:t>
            </a:r>
            <a:r>
              <a:rPr lang="en-US" altLang="ko-KR" sz="2200"/>
              <a:t> </a:t>
            </a:r>
            <a:r>
              <a:rPr lang="en-US" altLang="ko-KR" sz="2200">
                <a:solidFill>
                  <a:schemeClr val="accent2"/>
                </a:solidFill>
              </a:rPr>
              <a:t>this</a:t>
            </a:r>
            <a:r>
              <a:rPr lang="en-US" altLang="ko-KR" sz="2200"/>
              <a:t>.</a:t>
            </a:r>
            <a:r>
              <a:rPr lang="en-US" altLang="ko-KR" sz="2200">
                <a:solidFill>
                  <a:srgbClr val="42c7f1"/>
                </a:solidFill>
              </a:rPr>
              <a:t>x</a:t>
            </a:r>
            <a:r>
              <a:rPr lang="ko-KR" altLang="en-US" sz="2200"/>
              <a:t>인데 자식의 기준에서</a:t>
            </a:r>
            <a:endParaRPr lang="ko-KR" altLang="en-US" sz="2200"/>
          </a:p>
          <a:p>
            <a:pPr>
              <a:defRPr/>
            </a:pPr>
            <a:r>
              <a:rPr lang="ko-KR" altLang="en-US" sz="2200"/>
              <a:t>조상의 </a:t>
            </a:r>
            <a:r>
              <a:rPr lang="en-US" altLang="ko-KR" sz="2200">
                <a:solidFill>
                  <a:srgbClr val="42c7f1"/>
                </a:solidFill>
              </a:rPr>
              <a:t>x</a:t>
            </a:r>
            <a:r>
              <a:rPr lang="ko-KR" altLang="en-US" sz="2200"/>
              <a:t>는 </a:t>
            </a:r>
            <a:r>
              <a:rPr lang="en-US" altLang="ko-KR" sz="2200">
                <a:solidFill>
                  <a:schemeClr val="accent2"/>
                </a:solidFill>
              </a:rPr>
              <a:t>this</a:t>
            </a:r>
            <a:r>
              <a:rPr lang="ko-KR" altLang="en-US" sz="2200"/>
              <a:t>가 아닌 </a:t>
            </a:r>
            <a:r>
              <a:rPr lang="en-US" altLang="ko-KR" sz="2200">
                <a:solidFill>
                  <a:schemeClr val="accent2"/>
                </a:solidFill>
              </a:rPr>
              <a:t>super</a:t>
            </a:r>
            <a:r>
              <a:rPr lang="en-US" altLang="ko-KR" sz="2200"/>
              <a:t>.</a:t>
            </a:r>
            <a:r>
              <a:rPr lang="en-US" altLang="ko-KR" sz="2200">
                <a:solidFill>
                  <a:srgbClr val="42c7f1"/>
                </a:solidFill>
              </a:rPr>
              <a:t>x</a:t>
            </a:r>
            <a:r>
              <a:rPr lang="ko-KR" altLang="en-US" sz="2200"/>
              <a:t>이다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ko-KR" altLang="en-US" sz="2200"/>
              <a:t>만일</a:t>
            </a:r>
            <a:r>
              <a:rPr lang="en-US" altLang="ko-KR" sz="2200"/>
              <a:t>,</a:t>
            </a:r>
            <a:r>
              <a:rPr lang="ko-KR" altLang="en-US" sz="2200"/>
              <a:t> 자식이 자신의 </a:t>
            </a:r>
            <a:r>
              <a:rPr lang="en-US" altLang="ko-KR" sz="2200">
                <a:solidFill>
                  <a:srgbClr val="42c7f1"/>
                </a:solidFill>
              </a:rPr>
              <a:t>x</a:t>
            </a:r>
            <a:r>
              <a:rPr lang="ko-KR" altLang="en-US" sz="2200"/>
              <a:t>를 출력하고싶었으면</a:t>
            </a:r>
            <a:r>
              <a:rPr lang="en-US" altLang="ko-KR" sz="2200"/>
              <a:t>,</a:t>
            </a:r>
            <a:r>
              <a:rPr lang="ko-KR" altLang="en-US" sz="2200"/>
              <a:t> 메소드 오버라이딩을 해야한다</a:t>
            </a:r>
            <a:r>
              <a:rPr lang="en-US" altLang="ko-KR" sz="2200"/>
              <a:t>.</a:t>
            </a:r>
            <a:endParaRPr lang="en-US" altLang="ko-KR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200"/>
              <a:t>또</a:t>
            </a:r>
            <a:r>
              <a:rPr lang="en-US" altLang="ko-KR" sz="2200"/>
              <a:t>,</a:t>
            </a:r>
            <a:r>
              <a:rPr lang="ko-KR" altLang="en-US" sz="2200"/>
              <a:t> 값이 </a:t>
            </a:r>
            <a:r>
              <a:rPr lang="en-US" altLang="ko-KR" sz="2200">
                <a:solidFill>
                  <a:srgbClr val="6182d6"/>
                </a:solidFill>
              </a:rPr>
              <a:t>200</a:t>
            </a:r>
            <a:r>
              <a:rPr lang="ko-KR" altLang="en-US" sz="2200"/>
              <a:t>이 나오는 이유는 자식객체가 생성될때 기본생성자에 의해</a:t>
            </a:r>
            <a:endParaRPr lang="ko-KR" altLang="en-US" sz="2200"/>
          </a:p>
          <a:p>
            <a:pPr>
              <a:defRPr/>
            </a:pPr>
            <a:r>
              <a:rPr lang="ko-KR" altLang="en-US" sz="2200"/>
              <a:t>자식의 기본생성자가 만들어지는데 스크립트에는 없지만</a:t>
            </a:r>
            <a:r>
              <a:rPr lang="en-US" altLang="ko-KR" sz="2200"/>
              <a:t>,</a:t>
            </a:r>
            <a:r>
              <a:rPr lang="ko-KR" altLang="en-US" sz="2200"/>
              <a:t> 조상의 기본생성자를 받는</a:t>
            </a:r>
            <a:endParaRPr lang="ko-KR" altLang="en-US" sz="2200"/>
          </a:p>
          <a:p>
            <a:pPr>
              <a:defRPr/>
            </a:pPr>
            <a:r>
              <a:rPr lang="en-US" altLang="ko-KR" sz="2200">
                <a:solidFill>
                  <a:schemeClr val="accent2"/>
                </a:solidFill>
              </a:rPr>
              <a:t>super</a:t>
            </a:r>
            <a:r>
              <a:rPr lang="en-US" altLang="ko-KR" sz="2200"/>
              <a:t>();</a:t>
            </a:r>
            <a:r>
              <a:rPr lang="ko-KR" altLang="en-US" sz="2200"/>
              <a:t>가 있다</a:t>
            </a:r>
            <a:r>
              <a:rPr lang="en-US" altLang="ko-KR" sz="2200"/>
              <a:t>.</a:t>
            </a:r>
            <a:r>
              <a:rPr lang="ko-KR" altLang="en-US" sz="2200"/>
              <a:t> 그래서 </a:t>
            </a:r>
            <a:r>
              <a:rPr lang="en-US" altLang="ko-KR" sz="2200">
                <a:solidFill>
                  <a:srgbClr val="6182d6"/>
                </a:solidFill>
              </a:rPr>
              <a:t>200</a:t>
            </a:r>
            <a:r>
              <a:rPr lang="ko-KR" altLang="en-US" sz="2200"/>
              <a:t>으로 바뀐 후 출력이 되는것이다</a:t>
            </a:r>
            <a:r>
              <a:rPr lang="en-US" altLang="ko-KR" sz="2200"/>
              <a:t>.</a:t>
            </a:r>
            <a:endParaRPr lang="en-US" altLang="ko-KR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7-8</a:t>
            </a:r>
            <a:endParaRPr lang="en-US" altLang="ko-KR"/>
          </a:p>
        </p:txBody>
      </p:sp>
      <p:sp>
        <p:nvSpPr>
          <p:cNvPr id="3" name=""/>
          <p:cNvSpPr txBox="1"/>
          <p:nvPr/>
        </p:nvSpPr>
        <p:spPr>
          <a:xfrm>
            <a:off x="1270172" y="2653520"/>
            <a:ext cx="9651655" cy="15509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public	:</a:t>
            </a:r>
            <a:r>
              <a:rPr lang="ko-KR" altLang="en-US" sz="2400"/>
              <a:t>접근제한없음</a:t>
            </a:r>
            <a:r>
              <a:rPr lang="en-US" altLang="ko-KR" sz="2400"/>
              <a:t>(</a:t>
            </a:r>
            <a:r>
              <a:rPr lang="ko-KR" altLang="en-US" sz="2400"/>
              <a:t>프로젝트내 모든파일</a:t>
            </a:r>
            <a:r>
              <a:rPr lang="en-US" altLang="ko-KR" sz="2400"/>
              <a:t>)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protected	:</a:t>
            </a:r>
            <a:r>
              <a:rPr lang="ko-KR" altLang="en-US" sz="2400"/>
              <a:t>다른패키지의 자식클라스 까지</a:t>
            </a:r>
            <a:endParaRPr lang="ko-KR" altLang="en-US" sz="2400"/>
          </a:p>
          <a:p>
            <a:pPr>
              <a:defRPr/>
            </a:pPr>
            <a:r>
              <a:rPr lang="en-US" altLang="ko-KR" sz="2400"/>
              <a:t>(default)	:</a:t>
            </a:r>
            <a:r>
              <a:rPr lang="ko-KR" altLang="en-US" sz="2400"/>
              <a:t>같은 페키지안</a:t>
            </a:r>
            <a:r>
              <a:rPr lang="en-US" altLang="ko-KR" sz="2400"/>
              <a:t>(</a:t>
            </a:r>
            <a:r>
              <a:rPr lang="ko-KR" altLang="en-US" sz="2400"/>
              <a:t>그래서 클래스 이름 충돌이 납니다</a:t>
            </a:r>
            <a:r>
              <a:rPr lang="en-US" altLang="ko-KR" sz="2400"/>
              <a:t>.)</a:t>
            </a:r>
            <a:endParaRPr lang="en-US" altLang="ko-KR" sz="2400"/>
          </a:p>
          <a:p>
            <a:pPr>
              <a:defRPr/>
            </a:pPr>
            <a:r>
              <a:rPr lang="en-US" altLang="ko-KR" sz="2400"/>
              <a:t>private	:</a:t>
            </a:r>
            <a:r>
              <a:rPr lang="ko-KR" altLang="en-US" sz="2400"/>
              <a:t>같은클래스 내에서만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사용자 지정 1">
      <a:dk1>
        <a:srgbClr val="ffffff"/>
      </a:dk1>
      <a:lt1>
        <a:srgbClr val="3f3f3f"/>
      </a:lt1>
      <a:dk2>
        <a:srgbClr val="d8d8d8"/>
      </a:dk2>
      <a:lt2>
        <a:srgbClr val="323f4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512</ep:Words>
  <ep:PresentationFormat>와이드스크린</ep:PresentationFormat>
  <ep:Paragraphs>128</ep:Paragraphs>
  <ep:Slides>34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Office 테마</vt:lpstr>
      <vt:lpstr>슬라이드 1</vt:lpstr>
      <vt:lpstr>7-1</vt:lpstr>
      <vt:lpstr>7-2</vt:lpstr>
      <vt:lpstr>7-3</vt:lpstr>
      <vt:lpstr>7-4</vt:lpstr>
      <vt:lpstr>7-5</vt:lpstr>
      <vt:lpstr>7-6</vt:lpstr>
      <vt:lpstr>7-7</vt:lpstr>
      <vt:lpstr>7-8</vt:lpstr>
      <vt:lpstr>7-9</vt:lpstr>
      <vt:lpstr>슬라이드 11</vt:lpstr>
      <vt:lpstr>7-10</vt:lpstr>
      <vt:lpstr>7-11</vt:lpstr>
      <vt:lpstr>7-12</vt:lpstr>
      <vt:lpstr>7-13</vt:lpstr>
      <vt:lpstr>7-14</vt:lpstr>
      <vt:lpstr>7-15</vt:lpstr>
      <vt:lpstr>7-16</vt:lpstr>
      <vt:lpstr>7-17</vt:lpstr>
      <vt:lpstr>슬라이드 20</vt:lpstr>
      <vt:lpstr>7-18</vt:lpstr>
      <vt:lpstr>7-19</vt:lpstr>
      <vt:lpstr>7-20</vt:lpstr>
      <vt:lpstr>7-21</vt:lpstr>
      <vt:lpstr>7-22</vt:lpstr>
      <vt:lpstr>슬라이드 26</vt:lpstr>
      <vt:lpstr>7-23</vt:lpstr>
      <vt:lpstr>7-24</vt:lpstr>
      <vt:lpstr>7-25</vt:lpstr>
      <vt:lpstr>7-26</vt:lpstr>
      <vt:lpstr>7-27</vt:lpstr>
      <vt:lpstr>7-28</vt:lpstr>
      <vt:lpstr>7-</vt:lpstr>
      <vt:lpstr>7-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2022-04-28T03:46:02.000</dcterms:created>
  <dc:creator>user</dc:creator>
  <cp:lastModifiedBy>MASTER</cp:lastModifiedBy>
  <dcterms:modified xsi:type="dcterms:W3CDTF">2022-05-16T14:14:28.259</dcterms:modified>
  <cp:revision>294</cp:revision>
  <dc:title>개발팁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