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0"/>
  </p:normalViewPr>
  <p:slideViewPr>
    <p:cSldViewPr snapToGrid="0">
      <p:cViewPr varScale="1">
        <p:scale>
          <a:sx n="87" d="100"/>
          <a:sy n="87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9334-D468-AF1D-3D63-3ABB07576C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survived the titanic?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3E793-5B1B-2234-885B-55DF48E93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Jake Derby</a:t>
            </a:r>
          </a:p>
        </p:txBody>
      </p:sp>
    </p:spTree>
    <p:extLst>
      <p:ext uri="{BB962C8B-B14F-4D97-AF65-F5344CB8AC3E}">
        <p14:creationId xmlns:p14="http://schemas.microsoft.com/office/powerpoint/2010/main" val="662715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8D18C9-C1B0-CCE4-8CD4-3C3B7FEE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/>
              <a:t>Chi squared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627BA3-D8FF-FDAF-FD1C-EB457F4C5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r>
              <a:rPr lang="en-US" sz="1600" dirty="0"/>
              <a:t>Passenger class (which was heavily positively correlated with fare paid) was compared with survival.</a:t>
            </a:r>
          </a:p>
          <a:p>
            <a:r>
              <a:rPr lang="en-US" sz="1600" dirty="0"/>
              <a:t>Passenger class significantly relates to survival</a:t>
            </a:r>
          </a:p>
          <a:p>
            <a:r>
              <a:rPr lang="en-US" sz="1600" dirty="0"/>
              <a:t>Looking at the chi table, we have a pretty good idea of how this relationship worked</a:t>
            </a:r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1C24B30-8A11-D196-013B-BBCE3CE2B6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57"/>
          <a:stretch/>
        </p:blipFill>
        <p:spPr>
          <a:xfrm>
            <a:off x="4955339" y="1336566"/>
            <a:ext cx="612728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45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C1F4AF-5E5A-7D86-DC20-6795DCB29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/>
              <a:t>Logistic Regression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C3EE5ED8-2DB1-8246-AEF3-2DF371C66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Key Takeaways:</a:t>
            </a:r>
          </a:p>
          <a:p>
            <a:r>
              <a:rPr lang="en-US" sz="1600" dirty="0"/>
              <a:t>Model Accuracy: 79%</a:t>
            </a:r>
          </a:p>
          <a:p>
            <a:r>
              <a:rPr lang="en-US" sz="1600" dirty="0"/>
              <a:t>Pseudo R2 = 0.27</a:t>
            </a:r>
          </a:p>
          <a:p>
            <a:r>
              <a:rPr lang="en-US" sz="1600" dirty="0"/>
              <a:t>All predictor variables constant, passenger chances of survival were bleak (const = - 0.81)</a:t>
            </a:r>
          </a:p>
          <a:p>
            <a:r>
              <a:rPr lang="en-US" sz="1600" dirty="0"/>
              <a:t>Passenger embarked from Southampton and Queenstown were far less likely to survive than Cherbourg</a:t>
            </a:r>
          </a:p>
          <a:p>
            <a:r>
              <a:rPr lang="en-US" sz="1600" dirty="0"/>
              <a:t>Gender had a disproportionate effect of survival likelihood</a:t>
            </a:r>
          </a:p>
        </p:txBody>
      </p:sp>
      <p:sp>
        <p:nvSpPr>
          <p:cNvPr id="21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D2809D4-C67A-7FB7-159F-8CB625E4A4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919" b="-1"/>
          <a:stretch/>
        </p:blipFill>
        <p:spPr>
          <a:xfrm>
            <a:off x="4955339" y="1336566"/>
            <a:ext cx="6127287" cy="4607567"/>
          </a:xfrm>
          <a:prstGeom prst="rect">
            <a:avLst/>
          </a:prstGeom>
        </p:spPr>
      </p:pic>
      <p:pic>
        <p:nvPicPr>
          <p:cNvPr id="7" name="Picture 6" descr="A black and white sign&#10;&#10;Description automatically generated">
            <a:extLst>
              <a:ext uri="{FF2B5EF4-FFF2-40B4-BE49-F238E27FC236}">
                <a16:creationId xmlns:a16="http://schemas.microsoft.com/office/drawing/2014/main" id="{108AC7CF-5110-8D35-9450-D84A8F0DC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552" y="1424305"/>
            <a:ext cx="22987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64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2409-946E-A255-2B1B-A19EBAD3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2203A-8745-4407-2FA3-99F2A4B52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depicted in the movie, Titanic passengers who were of higher classes had a greater likelihood of surviving the shipwreck, confirming our main hypothesis</a:t>
            </a:r>
          </a:p>
          <a:p>
            <a:r>
              <a:rPr lang="en-US" dirty="0"/>
              <a:t>Age was not nearly as significant of a predictor as expected. Perhaps due to multicollinearity with other predictor variables</a:t>
            </a:r>
          </a:p>
          <a:p>
            <a:r>
              <a:rPr lang="en-US" dirty="0"/>
              <a:t>The norm of ”women and children” checks out for this incident, generally speaking</a:t>
            </a:r>
          </a:p>
          <a:p>
            <a:r>
              <a:rPr lang="en-US" dirty="0"/>
              <a:t>Though significant, the chosen variables did not account for all of the variability in survival. </a:t>
            </a:r>
          </a:p>
          <a:p>
            <a:r>
              <a:rPr lang="en-US" dirty="0"/>
              <a:t>Other event-specific factors are almost certainly missing from this model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89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44833E-8B62-FE38-F0F2-51F92399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Available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581AF-AF26-E0AF-5842-AA8A0CEEBFC1}"/>
              </a:ext>
            </a:extLst>
          </p:cNvPr>
          <p:cNvSpPr txBox="1"/>
          <p:nvPr/>
        </p:nvSpPr>
        <p:spPr>
          <a:xfrm>
            <a:off x="685801" y="2194560"/>
            <a:ext cx="3306742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Of Interest: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Survived (target variable)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Pclass</a:t>
            </a:r>
            <a:r>
              <a:rPr lang="en-US" sz="1600" dirty="0"/>
              <a:t> (1</a:t>
            </a:r>
            <a:r>
              <a:rPr lang="en-US" sz="1600" baseline="30000" dirty="0"/>
              <a:t>st</a:t>
            </a:r>
            <a:r>
              <a:rPr lang="en-US" sz="1600" dirty="0"/>
              <a:t>, 2</a:t>
            </a:r>
            <a:r>
              <a:rPr lang="en-US" sz="1600" baseline="30000" dirty="0"/>
              <a:t>nd</a:t>
            </a:r>
            <a:r>
              <a:rPr lang="en-US" sz="1600" dirty="0"/>
              <a:t>, or 3</a:t>
            </a:r>
            <a:r>
              <a:rPr lang="en-US" sz="1600" baseline="30000" dirty="0"/>
              <a:t>rd</a:t>
            </a:r>
            <a:r>
              <a:rPr lang="en-US" sz="1600" dirty="0"/>
              <a:t> class passenger)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Sex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Age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SibSp</a:t>
            </a:r>
            <a:r>
              <a:rPr lang="en-US" sz="1600" dirty="0"/>
              <a:t> (# siblings/spouses onboard)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Parch (# parents/children onboard)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Fare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Embarked (Southampton, Queenstown, Cherbourg)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C3D8940-59B0-3DAC-5BE4-9A222861E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596"/>
          <a:stretch/>
        </p:blipFill>
        <p:spPr>
          <a:xfrm>
            <a:off x="4955339" y="1336566"/>
            <a:ext cx="612728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0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C3B3D-06B3-E525-A815-C64F85DA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Variable Distributions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A3FEC3-AB21-720D-BE8B-C50884B91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Key Takeaways:</a:t>
            </a:r>
          </a:p>
          <a:p>
            <a:r>
              <a:rPr lang="en-US" sz="1600" dirty="0">
                <a:solidFill>
                  <a:schemeClr val="bg1"/>
                </a:solidFill>
              </a:rPr>
              <a:t>Most people died</a:t>
            </a:r>
          </a:p>
          <a:p>
            <a:r>
              <a:rPr lang="en-US" sz="1600" dirty="0">
                <a:solidFill>
                  <a:schemeClr val="bg1"/>
                </a:solidFill>
              </a:rPr>
              <a:t>3</a:t>
            </a:r>
            <a:r>
              <a:rPr lang="en-US" sz="1600" baseline="30000" dirty="0">
                <a:solidFill>
                  <a:schemeClr val="bg1"/>
                </a:solidFill>
              </a:rPr>
              <a:t>rd</a:t>
            </a:r>
            <a:r>
              <a:rPr lang="en-US" sz="1600" dirty="0">
                <a:solidFill>
                  <a:schemeClr val="bg1"/>
                </a:solidFill>
              </a:rPr>
              <a:t> class tickets most common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# Females &gt; # Males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Fairly young passengers</a:t>
            </a:r>
          </a:p>
          <a:p>
            <a:r>
              <a:rPr lang="en-US" sz="1600" dirty="0">
                <a:solidFill>
                  <a:schemeClr val="bg1"/>
                </a:solidFill>
              </a:rPr>
              <a:t>Fare is heavily skewed to the left, cheaper fares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 useBgFill="1">
        <p:nvSpPr>
          <p:cNvPr id="16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different age and age&#10;&#10;Description automatically generated with medium confidence">
            <a:extLst>
              <a:ext uri="{FF2B5EF4-FFF2-40B4-BE49-F238E27FC236}">
                <a16:creationId xmlns:a16="http://schemas.microsoft.com/office/drawing/2014/main" id="{767171BA-0CA4-3B6A-7E60-DD4D7EB49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39" y="2629347"/>
            <a:ext cx="6127287" cy="20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28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5125F3-1340-D6F6-77C9-F91120DA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/>
              <a:t>Summary statistics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0B6A9D-4B2F-0D41-C2E1-A3EF43C7F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Key Takeaways:</a:t>
            </a:r>
          </a:p>
          <a:p>
            <a:r>
              <a:rPr lang="en-US" sz="1600" dirty="0"/>
              <a:t>Judging by counts, we will need to deal with NA’s</a:t>
            </a:r>
          </a:p>
          <a:p>
            <a:r>
              <a:rPr lang="en-US" sz="1600" dirty="0"/>
              <a:t>Average age just under 30</a:t>
            </a:r>
          </a:p>
          <a:p>
            <a:r>
              <a:rPr lang="en-US" sz="1600" dirty="0"/>
              <a:t>There were more couples than there were families with children</a:t>
            </a:r>
          </a:p>
          <a:p>
            <a:r>
              <a:rPr lang="en-US" sz="1600" dirty="0"/>
              <a:t>Average fare is 32, with significant outliers to the upside</a:t>
            </a:r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EF22BE9-DF98-D0EB-01CF-ACCABCEE62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" b="728"/>
          <a:stretch/>
        </p:blipFill>
        <p:spPr>
          <a:xfrm>
            <a:off x="5381735" y="1066164"/>
            <a:ext cx="5274493" cy="3966287"/>
          </a:xfrm>
          <a:prstGeom prst="rect">
            <a:avLst/>
          </a:prstGeom>
        </p:spPr>
      </p:pic>
      <p:pic>
        <p:nvPicPr>
          <p:cNvPr id="7" name="Picture 6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7F0FD231-6215-78E6-D92E-49D9A4F2B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031" y="5095951"/>
            <a:ext cx="63119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2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683B69-B09A-FEB3-008D-367496C3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Probability mass function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B7E5A9-CFB2-EADA-A96F-FE333BCDB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(A handful of fares &gt; 500 were filtered out for this plot)</a:t>
            </a:r>
          </a:p>
          <a:p>
            <a:r>
              <a:rPr lang="en-US" sz="1600" dirty="0">
                <a:solidFill>
                  <a:schemeClr val="bg1"/>
                </a:solidFill>
              </a:rPr>
              <a:t>Heavy left-skew is apparent</a:t>
            </a:r>
          </a:p>
          <a:p>
            <a:r>
              <a:rPr lang="en-US" sz="1600" dirty="0">
                <a:solidFill>
                  <a:schemeClr val="bg1"/>
                </a:solidFill>
              </a:rPr>
              <a:t>Passenger class by fare confirms what we expected to find</a:t>
            </a:r>
          </a:p>
        </p:txBody>
      </p:sp>
      <p:sp useBgFill="1">
        <p:nvSpPr>
          <p:cNvPr id="16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number of tickets&#10;&#10;Description automatically generated">
            <a:extLst>
              <a:ext uri="{FF2B5EF4-FFF2-40B4-BE49-F238E27FC236}">
                <a16:creationId xmlns:a16="http://schemas.microsoft.com/office/drawing/2014/main" id="{E51FB5AE-183E-B615-83B0-7C47908E1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543" y="1336566"/>
            <a:ext cx="5850879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10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20B02B-BEED-5964-D5D6-3408FF53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chemeClr val="bg1"/>
                </a:solidFill>
              </a:rPr>
              <a:t>Cumulative distribution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670D0D-156F-9055-8FDC-C1D8181C8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Not a perfectly normal distribution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Greater # of younger people than we would have expected</a:t>
            </a:r>
          </a:p>
          <a:p>
            <a:r>
              <a:rPr lang="en-US" sz="1600" dirty="0">
                <a:solidFill>
                  <a:schemeClr val="bg1"/>
                </a:solidFill>
              </a:rPr>
              <a:t>Working assumption: folks who were younger and more likely to travel were overrepresented on the Titanic</a:t>
            </a:r>
          </a:p>
        </p:txBody>
      </p:sp>
      <p:sp useBgFill="1">
        <p:nvSpPr>
          <p:cNvPr id="16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passenger age&#10;&#10;Description automatically generated">
            <a:extLst>
              <a:ext uri="{FF2B5EF4-FFF2-40B4-BE49-F238E27FC236}">
                <a16:creationId xmlns:a16="http://schemas.microsoft.com/office/drawing/2014/main" id="{510EE4AF-54F4-A026-FB8D-E32D31500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999" y="1336566"/>
            <a:ext cx="581396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86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7E7D3B-015D-1514-BCF5-6228455D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/>
              <a:t>Analytical Distribution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75698B-3219-4489-4159-34DA6FC38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r>
              <a:rPr lang="en-US" sz="1600" dirty="0"/>
              <a:t>First half of the plot does not appear to be explained well by a normal distribution, as we suspected. </a:t>
            </a:r>
          </a:p>
          <a:p>
            <a:r>
              <a:rPr lang="en-US" sz="1600" dirty="0"/>
              <a:t>Less 4-7 year-olds than expected from normal distribution</a:t>
            </a:r>
          </a:p>
          <a:p>
            <a:r>
              <a:rPr lang="en-US" sz="1600" dirty="0"/>
              <a:t>More mid 20-30 year-olds than expected from a normal distribution </a:t>
            </a:r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32D89C69-9DAA-E5BC-B2D1-CC3FAD5E6D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29" r="14161" b="1"/>
          <a:stretch/>
        </p:blipFill>
        <p:spPr>
          <a:xfrm>
            <a:off x="4955339" y="1336566"/>
            <a:ext cx="612728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2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FD20C6-0EF1-4648-CFFE-88386483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Scatter plot #1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11355C-840C-BFCE-AD64-021E99326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(y-axis, Fare, is log-transformed to better readability)</a:t>
            </a:r>
          </a:p>
          <a:p>
            <a:r>
              <a:rPr lang="en-US" sz="1600" dirty="0">
                <a:solidFill>
                  <a:schemeClr val="bg1"/>
                </a:solidFill>
              </a:rPr>
              <a:t>Fares skew heavily to the cheaper end of the spectrum</a:t>
            </a:r>
          </a:p>
          <a:p>
            <a:r>
              <a:rPr lang="en-US" sz="1600" dirty="0">
                <a:solidFill>
                  <a:schemeClr val="bg1"/>
                </a:solidFill>
              </a:rPr>
              <a:t>Around 40 years of age, that skew seems to level off and normalize</a:t>
            </a:r>
          </a:p>
          <a:p>
            <a:r>
              <a:rPr lang="en-US" sz="1600" dirty="0">
                <a:solidFill>
                  <a:schemeClr val="bg1"/>
                </a:solidFill>
              </a:rPr>
              <a:t>Older passengers tended to pay a greater proportion of high-priced fares </a:t>
            </a:r>
          </a:p>
        </p:txBody>
      </p:sp>
      <p:sp useBgFill="1">
        <p:nvSpPr>
          <p:cNvPr id="16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blue dots&#10;&#10;Description automatically generated">
            <a:extLst>
              <a:ext uri="{FF2B5EF4-FFF2-40B4-BE49-F238E27FC236}">
                <a16:creationId xmlns:a16="http://schemas.microsoft.com/office/drawing/2014/main" id="{DEB11D97-3A50-D153-3B5E-DCADD6695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39" y="1679617"/>
            <a:ext cx="6127287" cy="392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32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D58BD2-554C-9E59-9DF5-103CE606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Scatter plot #2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F9305402-DA95-9CE9-1528-1D03D5B2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(x-axis, Fare, is once again log-transformed to improve readability)</a:t>
            </a:r>
          </a:p>
          <a:p>
            <a:r>
              <a:rPr lang="en-US" sz="1600" dirty="0">
                <a:solidFill>
                  <a:schemeClr val="bg1"/>
                </a:solidFill>
              </a:rPr>
              <a:t>Generally, an increase in # of parents/children a passenger had onboard with them increased the fare they paid. 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The greatest subset of Parch variable were people who did not have any parents or children onboard</a:t>
            </a:r>
          </a:p>
        </p:txBody>
      </p:sp>
      <p:sp useBgFill="1">
        <p:nvSpPr>
          <p:cNvPr id="21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blue dots&#10;&#10;Description automatically generated">
            <a:extLst>
              <a:ext uri="{FF2B5EF4-FFF2-40B4-BE49-F238E27FC236}">
                <a16:creationId xmlns:a16="http://schemas.microsoft.com/office/drawing/2014/main" id="{6AE504C0-7E6F-1AFA-D0A3-F7361DC04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339" y="1336566"/>
            <a:ext cx="555128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11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65</TotalTime>
  <Words>525</Words>
  <Application>Microsoft Macintosh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Who survived the titanic?</vt:lpstr>
      <vt:lpstr>Available variables</vt:lpstr>
      <vt:lpstr>Variable Distributions</vt:lpstr>
      <vt:lpstr>Summary statistics</vt:lpstr>
      <vt:lpstr>Probability mass function </vt:lpstr>
      <vt:lpstr>Cumulative distribution function</vt:lpstr>
      <vt:lpstr>Analytical Distribution</vt:lpstr>
      <vt:lpstr>Scatter plot #1</vt:lpstr>
      <vt:lpstr>Scatter plot #2</vt:lpstr>
      <vt:lpstr>Chi squared analysis</vt:lpstr>
      <vt:lpstr>Logistic Regression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Jake Derby</dc:creator>
  <cp:lastModifiedBy>Jake Derby</cp:lastModifiedBy>
  <cp:revision>2</cp:revision>
  <dcterms:created xsi:type="dcterms:W3CDTF">2025-03-03T00:26:53Z</dcterms:created>
  <dcterms:modified xsi:type="dcterms:W3CDTF">2025-03-03T01:33:26Z</dcterms:modified>
</cp:coreProperties>
</file>