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1797" r:id="rId2"/>
    <p:sldId id="1795" r:id="rId3"/>
    <p:sldId id="1796" r:id="rId4"/>
    <p:sldId id="179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4EB9DA"/>
    <a:srgbClr val="8E8EB7"/>
    <a:srgbClr val="8CA5BA"/>
    <a:srgbClr val="F0EAF5"/>
    <a:srgbClr val="D6F4FF"/>
    <a:srgbClr val="50AE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84211" autoAdjust="0"/>
  </p:normalViewPr>
  <p:slideViewPr>
    <p:cSldViewPr snapToGrid="0">
      <p:cViewPr>
        <p:scale>
          <a:sx n="75" d="100"/>
          <a:sy n="75" d="100"/>
        </p:scale>
        <p:origin x="24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EF6238-4F6D-4086-840F-95CEB103B48D}" type="doc">
      <dgm:prSet loTypeId="urn:microsoft.com/office/officeart/2005/8/layout/hChevron3" loCatId="process" qsTypeId="urn:microsoft.com/office/officeart/2005/8/quickstyle/simple1" qsCatId="simple" csTypeId="urn:microsoft.com/office/officeart/2005/8/colors/accent1_2" csCatId="accent1" phldr="1"/>
      <dgm:spPr/>
    </dgm:pt>
    <dgm:pt modelId="{EDDE609A-D0EC-4190-ABCE-485269400DE6}">
      <dgm:prSet phldrT="[Text]" custT="1"/>
      <dgm:spPr/>
      <dgm:t>
        <a:bodyPr/>
        <a:lstStyle/>
        <a:p>
          <a:r>
            <a:rPr lang="en-US" sz="1100" b="1" dirty="0">
              <a:latin typeface="Century Gothic" panose="020B0502020202020204" pitchFamily="34" charset="0"/>
            </a:rPr>
            <a:t>Initiation</a:t>
          </a:r>
        </a:p>
      </dgm:t>
    </dgm:pt>
    <dgm:pt modelId="{61CD2583-9EB1-46FD-BFC1-839B898DFFCC}" type="parTrans" cxnId="{6E344828-DDF3-4789-A373-FCB51ED3E80C}">
      <dgm:prSet/>
      <dgm:spPr/>
      <dgm:t>
        <a:bodyPr/>
        <a:lstStyle/>
        <a:p>
          <a:endParaRPr lang="en-US" sz="1200" b="1">
            <a:latin typeface="Century Gothic" panose="020B0502020202020204" pitchFamily="34" charset="0"/>
          </a:endParaRPr>
        </a:p>
      </dgm:t>
    </dgm:pt>
    <dgm:pt modelId="{B109A9FB-DD51-4BD3-A9C3-1045C19A398D}" type="sibTrans" cxnId="{6E344828-DDF3-4789-A373-FCB51ED3E80C}">
      <dgm:prSet/>
      <dgm:spPr/>
      <dgm:t>
        <a:bodyPr/>
        <a:lstStyle/>
        <a:p>
          <a:endParaRPr lang="en-US" sz="1200" b="1">
            <a:latin typeface="Century Gothic" panose="020B0502020202020204" pitchFamily="34" charset="0"/>
          </a:endParaRPr>
        </a:p>
      </dgm:t>
    </dgm:pt>
    <dgm:pt modelId="{0EA50381-48D2-4788-9F5F-A8B31B31BF06}">
      <dgm:prSet phldrT="[Text]" custT="1"/>
      <dgm:spPr/>
      <dgm:t>
        <a:bodyPr/>
        <a:lstStyle/>
        <a:p>
          <a:r>
            <a:rPr lang="en-US" sz="1100" b="1" dirty="0">
              <a:latin typeface="Century Gothic" panose="020B0502020202020204" pitchFamily="34" charset="0"/>
            </a:rPr>
            <a:t>Planning</a:t>
          </a:r>
        </a:p>
      </dgm:t>
    </dgm:pt>
    <dgm:pt modelId="{F0DF3B66-996C-4C3D-8579-244A17026251}" type="parTrans" cxnId="{0F96DB67-D293-40E0-ADA9-20CA45EEAEFD}">
      <dgm:prSet/>
      <dgm:spPr/>
      <dgm:t>
        <a:bodyPr/>
        <a:lstStyle/>
        <a:p>
          <a:endParaRPr lang="en-US" sz="1200" b="1">
            <a:latin typeface="Century Gothic" panose="020B0502020202020204" pitchFamily="34" charset="0"/>
          </a:endParaRPr>
        </a:p>
      </dgm:t>
    </dgm:pt>
    <dgm:pt modelId="{0DA805BB-D8E3-40B3-BC8F-AC0375F5060C}" type="sibTrans" cxnId="{0F96DB67-D293-40E0-ADA9-20CA45EEAEFD}">
      <dgm:prSet/>
      <dgm:spPr/>
      <dgm:t>
        <a:bodyPr/>
        <a:lstStyle/>
        <a:p>
          <a:endParaRPr lang="en-US" sz="1200" b="1">
            <a:latin typeface="Century Gothic" panose="020B0502020202020204" pitchFamily="34" charset="0"/>
          </a:endParaRPr>
        </a:p>
      </dgm:t>
    </dgm:pt>
    <dgm:pt modelId="{B14573A1-C333-4B9E-8207-D3316B9E1698}">
      <dgm:prSet phldrT="[Text]" custT="1"/>
      <dgm:spPr/>
      <dgm:t>
        <a:bodyPr/>
        <a:lstStyle/>
        <a:p>
          <a:r>
            <a:rPr lang="en-US" sz="1100" b="1" dirty="0">
              <a:latin typeface="Century Gothic" panose="020B0502020202020204" pitchFamily="34" charset="0"/>
            </a:rPr>
            <a:t>Execution</a:t>
          </a:r>
        </a:p>
      </dgm:t>
    </dgm:pt>
    <dgm:pt modelId="{74A45396-12A8-47F1-89C6-B159872ABC8F}" type="parTrans" cxnId="{70A4B769-2E32-434C-B25C-CAFDB64F09D0}">
      <dgm:prSet/>
      <dgm:spPr/>
      <dgm:t>
        <a:bodyPr/>
        <a:lstStyle/>
        <a:p>
          <a:endParaRPr lang="en-US" sz="1200" b="1">
            <a:latin typeface="Century Gothic" panose="020B0502020202020204" pitchFamily="34" charset="0"/>
          </a:endParaRPr>
        </a:p>
      </dgm:t>
    </dgm:pt>
    <dgm:pt modelId="{6000FA16-2736-496C-ACDE-9AD956F9E55E}" type="sibTrans" cxnId="{70A4B769-2E32-434C-B25C-CAFDB64F09D0}">
      <dgm:prSet/>
      <dgm:spPr/>
      <dgm:t>
        <a:bodyPr/>
        <a:lstStyle/>
        <a:p>
          <a:endParaRPr lang="en-US" sz="1200" b="1">
            <a:latin typeface="Century Gothic" panose="020B0502020202020204" pitchFamily="34" charset="0"/>
          </a:endParaRPr>
        </a:p>
      </dgm:t>
    </dgm:pt>
    <dgm:pt modelId="{97C81955-CFDE-4AC8-BAD9-C20D26D3C944}">
      <dgm:prSet phldrT="[Text]" custT="1"/>
      <dgm:spPr/>
      <dgm:t>
        <a:bodyPr/>
        <a:lstStyle/>
        <a:p>
          <a:r>
            <a:rPr lang="en-US" sz="1100" b="1" dirty="0">
              <a:latin typeface="Century Gothic" panose="020B0502020202020204" pitchFamily="34" charset="0"/>
            </a:rPr>
            <a:t>Transition</a:t>
          </a:r>
        </a:p>
      </dgm:t>
    </dgm:pt>
    <dgm:pt modelId="{DF6CF801-5A96-4854-8194-E654CCD12412}" type="parTrans" cxnId="{FF0DCFB4-8AD9-4E39-B352-CBB87CDD8C7E}">
      <dgm:prSet/>
      <dgm:spPr/>
      <dgm:t>
        <a:bodyPr/>
        <a:lstStyle/>
        <a:p>
          <a:endParaRPr lang="en-US" sz="1200" b="1">
            <a:latin typeface="Century Gothic" panose="020B0502020202020204" pitchFamily="34" charset="0"/>
          </a:endParaRPr>
        </a:p>
      </dgm:t>
    </dgm:pt>
    <dgm:pt modelId="{CEBE6E11-A5EF-4E64-B48B-85DFDF1ED189}" type="sibTrans" cxnId="{FF0DCFB4-8AD9-4E39-B352-CBB87CDD8C7E}">
      <dgm:prSet/>
      <dgm:spPr/>
      <dgm:t>
        <a:bodyPr/>
        <a:lstStyle/>
        <a:p>
          <a:endParaRPr lang="en-US" sz="1200" b="1">
            <a:latin typeface="Century Gothic" panose="020B0502020202020204" pitchFamily="34" charset="0"/>
          </a:endParaRPr>
        </a:p>
      </dgm:t>
    </dgm:pt>
    <dgm:pt modelId="{54210FEF-1EA5-497E-A3BC-61649E6ACDAB}">
      <dgm:prSet phldrT="[Text]" custT="1"/>
      <dgm:spPr/>
      <dgm:t>
        <a:bodyPr/>
        <a:lstStyle/>
        <a:p>
          <a:r>
            <a:rPr lang="en-US" sz="1100" b="1" dirty="0">
              <a:latin typeface="Century Gothic" panose="020B0502020202020204" pitchFamily="34" charset="0"/>
            </a:rPr>
            <a:t>Operation</a:t>
          </a:r>
        </a:p>
      </dgm:t>
    </dgm:pt>
    <dgm:pt modelId="{9422836C-422B-4697-A289-7090FEE9A70D}" type="parTrans" cxnId="{394A32B8-CE5C-434E-85E9-35A849516B8F}">
      <dgm:prSet/>
      <dgm:spPr/>
      <dgm:t>
        <a:bodyPr/>
        <a:lstStyle/>
        <a:p>
          <a:endParaRPr lang="en-US" sz="1200" b="1">
            <a:latin typeface="Century Gothic" panose="020B0502020202020204" pitchFamily="34" charset="0"/>
          </a:endParaRPr>
        </a:p>
      </dgm:t>
    </dgm:pt>
    <dgm:pt modelId="{23AE63B9-3683-4E7F-BCD2-5315CD1E07C0}" type="sibTrans" cxnId="{394A32B8-CE5C-434E-85E9-35A849516B8F}">
      <dgm:prSet/>
      <dgm:spPr/>
      <dgm:t>
        <a:bodyPr/>
        <a:lstStyle/>
        <a:p>
          <a:endParaRPr lang="en-US" sz="1200" b="1">
            <a:latin typeface="Century Gothic" panose="020B0502020202020204" pitchFamily="34" charset="0"/>
          </a:endParaRPr>
        </a:p>
      </dgm:t>
    </dgm:pt>
    <dgm:pt modelId="{FB554414-C5EA-40BD-A0F9-EB063FE135CE}" type="pres">
      <dgm:prSet presAssocID="{FBEF6238-4F6D-4086-840F-95CEB103B48D}" presName="Name0" presStyleCnt="0">
        <dgm:presLayoutVars>
          <dgm:dir/>
          <dgm:resizeHandles val="exact"/>
        </dgm:presLayoutVars>
      </dgm:prSet>
      <dgm:spPr/>
    </dgm:pt>
    <dgm:pt modelId="{557E77B4-0DF9-4DF7-838F-7079BC1C5351}" type="pres">
      <dgm:prSet presAssocID="{EDDE609A-D0EC-4190-ABCE-485269400DE6}" presName="parTxOnly" presStyleLbl="node1" presStyleIdx="0" presStyleCnt="5">
        <dgm:presLayoutVars>
          <dgm:bulletEnabled val="1"/>
        </dgm:presLayoutVars>
      </dgm:prSet>
      <dgm:spPr/>
    </dgm:pt>
    <dgm:pt modelId="{B2780F89-EED2-4E59-BC08-61A1F8B5D4A7}" type="pres">
      <dgm:prSet presAssocID="{B109A9FB-DD51-4BD3-A9C3-1045C19A398D}" presName="parSpace" presStyleCnt="0"/>
      <dgm:spPr/>
    </dgm:pt>
    <dgm:pt modelId="{E62ADA92-8286-4F57-9CC2-36A9F6CBC418}" type="pres">
      <dgm:prSet presAssocID="{0EA50381-48D2-4788-9F5F-A8B31B31BF06}" presName="parTxOnly" presStyleLbl="node1" presStyleIdx="1" presStyleCnt="5">
        <dgm:presLayoutVars>
          <dgm:bulletEnabled val="1"/>
        </dgm:presLayoutVars>
      </dgm:prSet>
      <dgm:spPr/>
    </dgm:pt>
    <dgm:pt modelId="{7308D186-6B96-4E9D-958D-CE945EBDE568}" type="pres">
      <dgm:prSet presAssocID="{0DA805BB-D8E3-40B3-BC8F-AC0375F5060C}" presName="parSpace" presStyleCnt="0"/>
      <dgm:spPr/>
    </dgm:pt>
    <dgm:pt modelId="{ACB5D851-12D7-490A-A53A-483151CB8631}" type="pres">
      <dgm:prSet presAssocID="{B14573A1-C333-4B9E-8207-D3316B9E1698}" presName="parTxOnly" presStyleLbl="node1" presStyleIdx="2" presStyleCnt="5">
        <dgm:presLayoutVars>
          <dgm:bulletEnabled val="1"/>
        </dgm:presLayoutVars>
      </dgm:prSet>
      <dgm:spPr/>
    </dgm:pt>
    <dgm:pt modelId="{D2FD5E73-18A4-4F27-A13F-0B17AD91DC0F}" type="pres">
      <dgm:prSet presAssocID="{6000FA16-2736-496C-ACDE-9AD956F9E55E}" presName="parSpace" presStyleCnt="0"/>
      <dgm:spPr/>
    </dgm:pt>
    <dgm:pt modelId="{16D7A478-0387-470E-8A73-FA530CAF2AB1}" type="pres">
      <dgm:prSet presAssocID="{97C81955-CFDE-4AC8-BAD9-C20D26D3C944}" presName="parTxOnly" presStyleLbl="node1" presStyleIdx="3" presStyleCnt="5">
        <dgm:presLayoutVars>
          <dgm:bulletEnabled val="1"/>
        </dgm:presLayoutVars>
      </dgm:prSet>
      <dgm:spPr/>
    </dgm:pt>
    <dgm:pt modelId="{6A184132-5829-4BEF-9DB5-BC35FC927444}" type="pres">
      <dgm:prSet presAssocID="{CEBE6E11-A5EF-4E64-B48B-85DFDF1ED189}" presName="parSpace" presStyleCnt="0"/>
      <dgm:spPr/>
    </dgm:pt>
    <dgm:pt modelId="{8D54C685-3B57-4BD5-BDDD-A961B9AFA84D}" type="pres">
      <dgm:prSet presAssocID="{54210FEF-1EA5-497E-A3BC-61649E6ACDAB}" presName="parTxOnly" presStyleLbl="node1" presStyleIdx="4" presStyleCnt="5">
        <dgm:presLayoutVars>
          <dgm:bulletEnabled val="1"/>
        </dgm:presLayoutVars>
      </dgm:prSet>
      <dgm:spPr/>
    </dgm:pt>
  </dgm:ptLst>
  <dgm:cxnLst>
    <dgm:cxn modelId="{AA3F2B11-B564-4364-AE4C-66287EDF08A8}" type="presOf" srcId="{0EA50381-48D2-4788-9F5F-A8B31B31BF06}" destId="{E62ADA92-8286-4F57-9CC2-36A9F6CBC418}" srcOrd="0" destOrd="0" presId="urn:microsoft.com/office/officeart/2005/8/layout/hChevron3"/>
    <dgm:cxn modelId="{9C6DF511-B76D-43B6-A677-CD42C6376FDE}" type="presOf" srcId="{54210FEF-1EA5-497E-A3BC-61649E6ACDAB}" destId="{8D54C685-3B57-4BD5-BDDD-A961B9AFA84D}" srcOrd="0" destOrd="0" presId="urn:microsoft.com/office/officeart/2005/8/layout/hChevron3"/>
    <dgm:cxn modelId="{DCA8CB1B-5AC7-4D0B-81D1-5FA4600F6C56}" type="presOf" srcId="{EDDE609A-D0EC-4190-ABCE-485269400DE6}" destId="{557E77B4-0DF9-4DF7-838F-7079BC1C5351}" srcOrd="0" destOrd="0" presId="urn:microsoft.com/office/officeart/2005/8/layout/hChevron3"/>
    <dgm:cxn modelId="{D86E481D-1AA6-4010-BBA2-DF8CDF93BFFE}" type="presOf" srcId="{B14573A1-C333-4B9E-8207-D3316B9E1698}" destId="{ACB5D851-12D7-490A-A53A-483151CB8631}" srcOrd="0" destOrd="0" presId="urn:microsoft.com/office/officeart/2005/8/layout/hChevron3"/>
    <dgm:cxn modelId="{6E344828-DDF3-4789-A373-FCB51ED3E80C}" srcId="{FBEF6238-4F6D-4086-840F-95CEB103B48D}" destId="{EDDE609A-D0EC-4190-ABCE-485269400DE6}" srcOrd="0" destOrd="0" parTransId="{61CD2583-9EB1-46FD-BFC1-839B898DFFCC}" sibTransId="{B109A9FB-DD51-4BD3-A9C3-1045C19A398D}"/>
    <dgm:cxn modelId="{0F96DB67-D293-40E0-ADA9-20CA45EEAEFD}" srcId="{FBEF6238-4F6D-4086-840F-95CEB103B48D}" destId="{0EA50381-48D2-4788-9F5F-A8B31B31BF06}" srcOrd="1" destOrd="0" parTransId="{F0DF3B66-996C-4C3D-8579-244A17026251}" sibTransId="{0DA805BB-D8E3-40B3-BC8F-AC0375F5060C}"/>
    <dgm:cxn modelId="{70A4B769-2E32-434C-B25C-CAFDB64F09D0}" srcId="{FBEF6238-4F6D-4086-840F-95CEB103B48D}" destId="{B14573A1-C333-4B9E-8207-D3316B9E1698}" srcOrd="2" destOrd="0" parTransId="{74A45396-12A8-47F1-89C6-B159872ABC8F}" sibTransId="{6000FA16-2736-496C-ACDE-9AD956F9E55E}"/>
    <dgm:cxn modelId="{0C9A4C92-833F-432B-BE58-A57361C23A5E}" type="presOf" srcId="{FBEF6238-4F6D-4086-840F-95CEB103B48D}" destId="{FB554414-C5EA-40BD-A0F9-EB063FE135CE}" srcOrd="0" destOrd="0" presId="urn:microsoft.com/office/officeart/2005/8/layout/hChevron3"/>
    <dgm:cxn modelId="{FF0DCFB4-8AD9-4E39-B352-CBB87CDD8C7E}" srcId="{FBEF6238-4F6D-4086-840F-95CEB103B48D}" destId="{97C81955-CFDE-4AC8-BAD9-C20D26D3C944}" srcOrd="3" destOrd="0" parTransId="{DF6CF801-5A96-4854-8194-E654CCD12412}" sibTransId="{CEBE6E11-A5EF-4E64-B48B-85DFDF1ED189}"/>
    <dgm:cxn modelId="{394A32B8-CE5C-434E-85E9-35A849516B8F}" srcId="{FBEF6238-4F6D-4086-840F-95CEB103B48D}" destId="{54210FEF-1EA5-497E-A3BC-61649E6ACDAB}" srcOrd="4" destOrd="0" parTransId="{9422836C-422B-4697-A289-7090FEE9A70D}" sibTransId="{23AE63B9-3683-4E7F-BCD2-5315CD1E07C0}"/>
    <dgm:cxn modelId="{60ECD4EB-AC9D-42C4-8E84-85D216BD4D07}" type="presOf" srcId="{97C81955-CFDE-4AC8-BAD9-C20D26D3C944}" destId="{16D7A478-0387-470E-8A73-FA530CAF2AB1}" srcOrd="0" destOrd="0" presId="urn:microsoft.com/office/officeart/2005/8/layout/hChevron3"/>
    <dgm:cxn modelId="{075DCB91-EAB7-47C1-A6FE-C10349D0E65D}" type="presParOf" srcId="{FB554414-C5EA-40BD-A0F9-EB063FE135CE}" destId="{557E77B4-0DF9-4DF7-838F-7079BC1C5351}" srcOrd="0" destOrd="0" presId="urn:microsoft.com/office/officeart/2005/8/layout/hChevron3"/>
    <dgm:cxn modelId="{7DA4A0C9-E62E-45DF-8AF4-C7771DD359C1}" type="presParOf" srcId="{FB554414-C5EA-40BD-A0F9-EB063FE135CE}" destId="{B2780F89-EED2-4E59-BC08-61A1F8B5D4A7}" srcOrd="1" destOrd="0" presId="urn:microsoft.com/office/officeart/2005/8/layout/hChevron3"/>
    <dgm:cxn modelId="{75F226C4-389A-4ED2-8FC9-40F48FF23A1F}" type="presParOf" srcId="{FB554414-C5EA-40BD-A0F9-EB063FE135CE}" destId="{E62ADA92-8286-4F57-9CC2-36A9F6CBC418}" srcOrd="2" destOrd="0" presId="urn:microsoft.com/office/officeart/2005/8/layout/hChevron3"/>
    <dgm:cxn modelId="{10496157-69E5-498A-8182-EC4227666F73}" type="presParOf" srcId="{FB554414-C5EA-40BD-A0F9-EB063FE135CE}" destId="{7308D186-6B96-4E9D-958D-CE945EBDE568}" srcOrd="3" destOrd="0" presId="urn:microsoft.com/office/officeart/2005/8/layout/hChevron3"/>
    <dgm:cxn modelId="{B68CA9CD-A43D-47EE-BC43-91328BE57A82}" type="presParOf" srcId="{FB554414-C5EA-40BD-A0F9-EB063FE135CE}" destId="{ACB5D851-12D7-490A-A53A-483151CB8631}" srcOrd="4" destOrd="0" presId="urn:microsoft.com/office/officeart/2005/8/layout/hChevron3"/>
    <dgm:cxn modelId="{ED275BA6-C5A0-455D-8CCE-E51958A68F76}" type="presParOf" srcId="{FB554414-C5EA-40BD-A0F9-EB063FE135CE}" destId="{D2FD5E73-18A4-4F27-A13F-0B17AD91DC0F}" srcOrd="5" destOrd="0" presId="urn:microsoft.com/office/officeart/2005/8/layout/hChevron3"/>
    <dgm:cxn modelId="{91AC10AE-D923-4D31-A883-CA47B7435E33}" type="presParOf" srcId="{FB554414-C5EA-40BD-A0F9-EB063FE135CE}" destId="{16D7A478-0387-470E-8A73-FA530CAF2AB1}" srcOrd="6" destOrd="0" presId="urn:microsoft.com/office/officeart/2005/8/layout/hChevron3"/>
    <dgm:cxn modelId="{79637108-D2E5-481D-920D-36441230FD1C}" type="presParOf" srcId="{FB554414-C5EA-40BD-A0F9-EB063FE135CE}" destId="{6A184132-5829-4BEF-9DB5-BC35FC927444}" srcOrd="7" destOrd="0" presId="urn:microsoft.com/office/officeart/2005/8/layout/hChevron3"/>
    <dgm:cxn modelId="{C60D86B6-B3A7-42FA-B866-E4A1B622B791}" type="presParOf" srcId="{FB554414-C5EA-40BD-A0F9-EB063FE135CE}" destId="{8D54C685-3B57-4BD5-BDDD-A961B9AFA84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EF6238-4F6D-4086-840F-95CEB103B48D}" type="doc">
      <dgm:prSet loTypeId="urn:microsoft.com/office/officeart/2005/8/layout/hChevron3" loCatId="process" qsTypeId="urn:microsoft.com/office/officeart/2005/8/quickstyle/simple1" qsCatId="simple" csTypeId="urn:microsoft.com/office/officeart/2005/8/colors/accent1_2" csCatId="accent1" phldr="1"/>
      <dgm:spPr/>
    </dgm:pt>
    <dgm:pt modelId="{EDDE609A-D0EC-4190-ABCE-485269400DE6}">
      <dgm:prSet phldrT="[Text]" custT="1"/>
      <dgm:spPr/>
      <dgm:t>
        <a:bodyPr/>
        <a:lstStyle/>
        <a:p>
          <a:r>
            <a:rPr lang="en-US" sz="1100" b="1" dirty="0">
              <a:latin typeface="Century Gothic" panose="020B0502020202020204" pitchFamily="34" charset="0"/>
            </a:rPr>
            <a:t>Initiation</a:t>
          </a:r>
        </a:p>
      </dgm:t>
    </dgm:pt>
    <dgm:pt modelId="{61CD2583-9EB1-46FD-BFC1-839B898DFFCC}" type="parTrans" cxnId="{6E344828-DDF3-4789-A373-FCB51ED3E80C}">
      <dgm:prSet/>
      <dgm:spPr/>
      <dgm:t>
        <a:bodyPr/>
        <a:lstStyle/>
        <a:p>
          <a:endParaRPr lang="en-US" sz="1200" b="1">
            <a:latin typeface="Century Gothic" panose="020B0502020202020204" pitchFamily="34" charset="0"/>
          </a:endParaRPr>
        </a:p>
      </dgm:t>
    </dgm:pt>
    <dgm:pt modelId="{B109A9FB-DD51-4BD3-A9C3-1045C19A398D}" type="sibTrans" cxnId="{6E344828-DDF3-4789-A373-FCB51ED3E80C}">
      <dgm:prSet/>
      <dgm:spPr/>
      <dgm:t>
        <a:bodyPr/>
        <a:lstStyle/>
        <a:p>
          <a:endParaRPr lang="en-US" sz="1200" b="1">
            <a:latin typeface="Century Gothic" panose="020B0502020202020204" pitchFamily="34" charset="0"/>
          </a:endParaRPr>
        </a:p>
      </dgm:t>
    </dgm:pt>
    <dgm:pt modelId="{0EA50381-48D2-4788-9F5F-A8B31B31BF06}">
      <dgm:prSet phldrT="[Text]" custT="1"/>
      <dgm:spPr/>
      <dgm:t>
        <a:bodyPr/>
        <a:lstStyle/>
        <a:p>
          <a:r>
            <a:rPr lang="en-US" sz="1100" b="1" dirty="0">
              <a:latin typeface="Century Gothic" panose="020B0502020202020204" pitchFamily="34" charset="0"/>
            </a:rPr>
            <a:t>Planning</a:t>
          </a:r>
        </a:p>
      </dgm:t>
    </dgm:pt>
    <dgm:pt modelId="{F0DF3B66-996C-4C3D-8579-244A17026251}" type="parTrans" cxnId="{0F96DB67-D293-40E0-ADA9-20CA45EEAEFD}">
      <dgm:prSet/>
      <dgm:spPr/>
      <dgm:t>
        <a:bodyPr/>
        <a:lstStyle/>
        <a:p>
          <a:endParaRPr lang="en-US" sz="1200" b="1">
            <a:latin typeface="Century Gothic" panose="020B0502020202020204" pitchFamily="34" charset="0"/>
          </a:endParaRPr>
        </a:p>
      </dgm:t>
    </dgm:pt>
    <dgm:pt modelId="{0DA805BB-D8E3-40B3-BC8F-AC0375F5060C}" type="sibTrans" cxnId="{0F96DB67-D293-40E0-ADA9-20CA45EEAEFD}">
      <dgm:prSet/>
      <dgm:spPr/>
      <dgm:t>
        <a:bodyPr/>
        <a:lstStyle/>
        <a:p>
          <a:endParaRPr lang="en-US" sz="1200" b="1">
            <a:latin typeface="Century Gothic" panose="020B0502020202020204" pitchFamily="34" charset="0"/>
          </a:endParaRPr>
        </a:p>
      </dgm:t>
    </dgm:pt>
    <dgm:pt modelId="{B14573A1-C333-4B9E-8207-D3316B9E1698}">
      <dgm:prSet phldrT="[Text]" custT="1"/>
      <dgm:spPr/>
      <dgm:t>
        <a:bodyPr/>
        <a:lstStyle/>
        <a:p>
          <a:r>
            <a:rPr lang="en-US" sz="1100" b="1" dirty="0">
              <a:latin typeface="Century Gothic" panose="020B0502020202020204" pitchFamily="34" charset="0"/>
            </a:rPr>
            <a:t>Execution</a:t>
          </a:r>
        </a:p>
      </dgm:t>
    </dgm:pt>
    <dgm:pt modelId="{74A45396-12A8-47F1-89C6-B159872ABC8F}" type="parTrans" cxnId="{70A4B769-2E32-434C-B25C-CAFDB64F09D0}">
      <dgm:prSet/>
      <dgm:spPr/>
      <dgm:t>
        <a:bodyPr/>
        <a:lstStyle/>
        <a:p>
          <a:endParaRPr lang="en-US" sz="1200" b="1">
            <a:latin typeface="Century Gothic" panose="020B0502020202020204" pitchFamily="34" charset="0"/>
          </a:endParaRPr>
        </a:p>
      </dgm:t>
    </dgm:pt>
    <dgm:pt modelId="{6000FA16-2736-496C-ACDE-9AD956F9E55E}" type="sibTrans" cxnId="{70A4B769-2E32-434C-B25C-CAFDB64F09D0}">
      <dgm:prSet/>
      <dgm:spPr/>
      <dgm:t>
        <a:bodyPr/>
        <a:lstStyle/>
        <a:p>
          <a:endParaRPr lang="en-US" sz="1200" b="1">
            <a:latin typeface="Century Gothic" panose="020B0502020202020204" pitchFamily="34" charset="0"/>
          </a:endParaRPr>
        </a:p>
      </dgm:t>
    </dgm:pt>
    <dgm:pt modelId="{97C81955-CFDE-4AC8-BAD9-C20D26D3C944}">
      <dgm:prSet phldrT="[Text]" custT="1"/>
      <dgm:spPr/>
      <dgm:t>
        <a:bodyPr/>
        <a:lstStyle/>
        <a:p>
          <a:r>
            <a:rPr lang="en-US" sz="1100" b="1" dirty="0">
              <a:latin typeface="Century Gothic" panose="020B0502020202020204" pitchFamily="34" charset="0"/>
            </a:rPr>
            <a:t>Transition</a:t>
          </a:r>
        </a:p>
      </dgm:t>
    </dgm:pt>
    <dgm:pt modelId="{DF6CF801-5A96-4854-8194-E654CCD12412}" type="parTrans" cxnId="{FF0DCFB4-8AD9-4E39-B352-CBB87CDD8C7E}">
      <dgm:prSet/>
      <dgm:spPr/>
      <dgm:t>
        <a:bodyPr/>
        <a:lstStyle/>
        <a:p>
          <a:endParaRPr lang="en-US" sz="1200" b="1">
            <a:latin typeface="Century Gothic" panose="020B0502020202020204" pitchFamily="34" charset="0"/>
          </a:endParaRPr>
        </a:p>
      </dgm:t>
    </dgm:pt>
    <dgm:pt modelId="{CEBE6E11-A5EF-4E64-B48B-85DFDF1ED189}" type="sibTrans" cxnId="{FF0DCFB4-8AD9-4E39-B352-CBB87CDD8C7E}">
      <dgm:prSet/>
      <dgm:spPr/>
      <dgm:t>
        <a:bodyPr/>
        <a:lstStyle/>
        <a:p>
          <a:endParaRPr lang="en-US" sz="1200" b="1">
            <a:latin typeface="Century Gothic" panose="020B0502020202020204" pitchFamily="34" charset="0"/>
          </a:endParaRPr>
        </a:p>
      </dgm:t>
    </dgm:pt>
    <dgm:pt modelId="{54210FEF-1EA5-497E-A3BC-61649E6ACDAB}">
      <dgm:prSet phldrT="[Text]" custT="1"/>
      <dgm:spPr/>
      <dgm:t>
        <a:bodyPr/>
        <a:lstStyle/>
        <a:p>
          <a:r>
            <a:rPr lang="en-US" sz="1100" b="1" dirty="0">
              <a:latin typeface="Century Gothic" panose="020B0502020202020204" pitchFamily="34" charset="0"/>
            </a:rPr>
            <a:t>Operation</a:t>
          </a:r>
        </a:p>
      </dgm:t>
    </dgm:pt>
    <dgm:pt modelId="{9422836C-422B-4697-A289-7090FEE9A70D}" type="parTrans" cxnId="{394A32B8-CE5C-434E-85E9-35A849516B8F}">
      <dgm:prSet/>
      <dgm:spPr/>
      <dgm:t>
        <a:bodyPr/>
        <a:lstStyle/>
        <a:p>
          <a:endParaRPr lang="en-US" sz="1200" b="1">
            <a:latin typeface="Century Gothic" panose="020B0502020202020204" pitchFamily="34" charset="0"/>
          </a:endParaRPr>
        </a:p>
      </dgm:t>
    </dgm:pt>
    <dgm:pt modelId="{23AE63B9-3683-4E7F-BCD2-5315CD1E07C0}" type="sibTrans" cxnId="{394A32B8-CE5C-434E-85E9-35A849516B8F}">
      <dgm:prSet/>
      <dgm:spPr/>
      <dgm:t>
        <a:bodyPr/>
        <a:lstStyle/>
        <a:p>
          <a:endParaRPr lang="en-US" sz="1200" b="1">
            <a:latin typeface="Century Gothic" panose="020B0502020202020204" pitchFamily="34" charset="0"/>
          </a:endParaRPr>
        </a:p>
      </dgm:t>
    </dgm:pt>
    <dgm:pt modelId="{FB554414-C5EA-40BD-A0F9-EB063FE135CE}" type="pres">
      <dgm:prSet presAssocID="{FBEF6238-4F6D-4086-840F-95CEB103B48D}" presName="Name0" presStyleCnt="0">
        <dgm:presLayoutVars>
          <dgm:dir/>
          <dgm:resizeHandles val="exact"/>
        </dgm:presLayoutVars>
      </dgm:prSet>
      <dgm:spPr/>
    </dgm:pt>
    <dgm:pt modelId="{557E77B4-0DF9-4DF7-838F-7079BC1C5351}" type="pres">
      <dgm:prSet presAssocID="{EDDE609A-D0EC-4190-ABCE-485269400DE6}" presName="parTxOnly" presStyleLbl="node1" presStyleIdx="0" presStyleCnt="5">
        <dgm:presLayoutVars>
          <dgm:bulletEnabled val="1"/>
        </dgm:presLayoutVars>
      </dgm:prSet>
      <dgm:spPr/>
    </dgm:pt>
    <dgm:pt modelId="{B2780F89-EED2-4E59-BC08-61A1F8B5D4A7}" type="pres">
      <dgm:prSet presAssocID="{B109A9FB-DD51-4BD3-A9C3-1045C19A398D}" presName="parSpace" presStyleCnt="0"/>
      <dgm:spPr/>
    </dgm:pt>
    <dgm:pt modelId="{E62ADA92-8286-4F57-9CC2-36A9F6CBC418}" type="pres">
      <dgm:prSet presAssocID="{0EA50381-48D2-4788-9F5F-A8B31B31BF06}" presName="parTxOnly" presStyleLbl="node1" presStyleIdx="1" presStyleCnt="5">
        <dgm:presLayoutVars>
          <dgm:bulletEnabled val="1"/>
        </dgm:presLayoutVars>
      </dgm:prSet>
      <dgm:spPr/>
    </dgm:pt>
    <dgm:pt modelId="{7308D186-6B96-4E9D-958D-CE945EBDE568}" type="pres">
      <dgm:prSet presAssocID="{0DA805BB-D8E3-40B3-BC8F-AC0375F5060C}" presName="parSpace" presStyleCnt="0"/>
      <dgm:spPr/>
    </dgm:pt>
    <dgm:pt modelId="{ACB5D851-12D7-490A-A53A-483151CB8631}" type="pres">
      <dgm:prSet presAssocID="{B14573A1-C333-4B9E-8207-D3316B9E1698}" presName="parTxOnly" presStyleLbl="node1" presStyleIdx="2" presStyleCnt="5">
        <dgm:presLayoutVars>
          <dgm:bulletEnabled val="1"/>
        </dgm:presLayoutVars>
      </dgm:prSet>
      <dgm:spPr/>
    </dgm:pt>
    <dgm:pt modelId="{D2FD5E73-18A4-4F27-A13F-0B17AD91DC0F}" type="pres">
      <dgm:prSet presAssocID="{6000FA16-2736-496C-ACDE-9AD956F9E55E}" presName="parSpace" presStyleCnt="0"/>
      <dgm:spPr/>
    </dgm:pt>
    <dgm:pt modelId="{16D7A478-0387-470E-8A73-FA530CAF2AB1}" type="pres">
      <dgm:prSet presAssocID="{97C81955-CFDE-4AC8-BAD9-C20D26D3C944}" presName="parTxOnly" presStyleLbl="node1" presStyleIdx="3" presStyleCnt="5">
        <dgm:presLayoutVars>
          <dgm:bulletEnabled val="1"/>
        </dgm:presLayoutVars>
      </dgm:prSet>
      <dgm:spPr/>
    </dgm:pt>
    <dgm:pt modelId="{6A184132-5829-4BEF-9DB5-BC35FC927444}" type="pres">
      <dgm:prSet presAssocID="{CEBE6E11-A5EF-4E64-B48B-85DFDF1ED189}" presName="parSpace" presStyleCnt="0"/>
      <dgm:spPr/>
    </dgm:pt>
    <dgm:pt modelId="{8D54C685-3B57-4BD5-BDDD-A961B9AFA84D}" type="pres">
      <dgm:prSet presAssocID="{54210FEF-1EA5-497E-A3BC-61649E6ACDAB}" presName="parTxOnly" presStyleLbl="node1" presStyleIdx="4" presStyleCnt="5">
        <dgm:presLayoutVars>
          <dgm:bulletEnabled val="1"/>
        </dgm:presLayoutVars>
      </dgm:prSet>
      <dgm:spPr/>
    </dgm:pt>
  </dgm:ptLst>
  <dgm:cxnLst>
    <dgm:cxn modelId="{AA3F2B11-B564-4364-AE4C-66287EDF08A8}" type="presOf" srcId="{0EA50381-48D2-4788-9F5F-A8B31B31BF06}" destId="{E62ADA92-8286-4F57-9CC2-36A9F6CBC418}" srcOrd="0" destOrd="0" presId="urn:microsoft.com/office/officeart/2005/8/layout/hChevron3"/>
    <dgm:cxn modelId="{9C6DF511-B76D-43B6-A677-CD42C6376FDE}" type="presOf" srcId="{54210FEF-1EA5-497E-A3BC-61649E6ACDAB}" destId="{8D54C685-3B57-4BD5-BDDD-A961B9AFA84D}" srcOrd="0" destOrd="0" presId="urn:microsoft.com/office/officeart/2005/8/layout/hChevron3"/>
    <dgm:cxn modelId="{DCA8CB1B-5AC7-4D0B-81D1-5FA4600F6C56}" type="presOf" srcId="{EDDE609A-D0EC-4190-ABCE-485269400DE6}" destId="{557E77B4-0DF9-4DF7-838F-7079BC1C5351}" srcOrd="0" destOrd="0" presId="urn:microsoft.com/office/officeart/2005/8/layout/hChevron3"/>
    <dgm:cxn modelId="{D86E481D-1AA6-4010-BBA2-DF8CDF93BFFE}" type="presOf" srcId="{B14573A1-C333-4B9E-8207-D3316B9E1698}" destId="{ACB5D851-12D7-490A-A53A-483151CB8631}" srcOrd="0" destOrd="0" presId="urn:microsoft.com/office/officeart/2005/8/layout/hChevron3"/>
    <dgm:cxn modelId="{6E344828-DDF3-4789-A373-FCB51ED3E80C}" srcId="{FBEF6238-4F6D-4086-840F-95CEB103B48D}" destId="{EDDE609A-D0EC-4190-ABCE-485269400DE6}" srcOrd="0" destOrd="0" parTransId="{61CD2583-9EB1-46FD-BFC1-839B898DFFCC}" sibTransId="{B109A9FB-DD51-4BD3-A9C3-1045C19A398D}"/>
    <dgm:cxn modelId="{0F96DB67-D293-40E0-ADA9-20CA45EEAEFD}" srcId="{FBEF6238-4F6D-4086-840F-95CEB103B48D}" destId="{0EA50381-48D2-4788-9F5F-A8B31B31BF06}" srcOrd="1" destOrd="0" parTransId="{F0DF3B66-996C-4C3D-8579-244A17026251}" sibTransId="{0DA805BB-D8E3-40B3-BC8F-AC0375F5060C}"/>
    <dgm:cxn modelId="{70A4B769-2E32-434C-B25C-CAFDB64F09D0}" srcId="{FBEF6238-4F6D-4086-840F-95CEB103B48D}" destId="{B14573A1-C333-4B9E-8207-D3316B9E1698}" srcOrd="2" destOrd="0" parTransId="{74A45396-12A8-47F1-89C6-B159872ABC8F}" sibTransId="{6000FA16-2736-496C-ACDE-9AD956F9E55E}"/>
    <dgm:cxn modelId="{0C9A4C92-833F-432B-BE58-A57361C23A5E}" type="presOf" srcId="{FBEF6238-4F6D-4086-840F-95CEB103B48D}" destId="{FB554414-C5EA-40BD-A0F9-EB063FE135CE}" srcOrd="0" destOrd="0" presId="urn:microsoft.com/office/officeart/2005/8/layout/hChevron3"/>
    <dgm:cxn modelId="{FF0DCFB4-8AD9-4E39-B352-CBB87CDD8C7E}" srcId="{FBEF6238-4F6D-4086-840F-95CEB103B48D}" destId="{97C81955-CFDE-4AC8-BAD9-C20D26D3C944}" srcOrd="3" destOrd="0" parTransId="{DF6CF801-5A96-4854-8194-E654CCD12412}" sibTransId="{CEBE6E11-A5EF-4E64-B48B-85DFDF1ED189}"/>
    <dgm:cxn modelId="{394A32B8-CE5C-434E-85E9-35A849516B8F}" srcId="{FBEF6238-4F6D-4086-840F-95CEB103B48D}" destId="{54210FEF-1EA5-497E-A3BC-61649E6ACDAB}" srcOrd="4" destOrd="0" parTransId="{9422836C-422B-4697-A289-7090FEE9A70D}" sibTransId="{23AE63B9-3683-4E7F-BCD2-5315CD1E07C0}"/>
    <dgm:cxn modelId="{60ECD4EB-AC9D-42C4-8E84-85D216BD4D07}" type="presOf" srcId="{97C81955-CFDE-4AC8-BAD9-C20D26D3C944}" destId="{16D7A478-0387-470E-8A73-FA530CAF2AB1}" srcOrd="0" destOrd="0" presId="urn:microsoft.com/office/officeart/2005/8/layout/hChevron3"/>
    <dgm:cxn modelId="{075DCB91-EAB7-47C1-A6FE-C10349D0E65D}" type="presParOf" srcId="{FB554414-C5EA-40BD-A0F9-EB063FE135CE}" destId="{557E77B4-0DF9-4DF7-838F-7079BC1C5351}" srcOrd="0" destOrd="0" presId="urn:microsoft.com/office/officeart/2005/8/layout/hChevron3"/>
    <dgm:cxn modelId="{7DA4A0C9-E62E-45DF-8AF4-C7771DD359C1}" type="presParOf" srcId="{FB554414-C5EA-40BD-A0F9-EB063FE135CE}" destId="{B2780F89-EED2-4E59-BC08-61A1F8B5D4A7}" srcOrd="1" destOrd="0" presId="urn:microsoft.com/office/officeart/2005/8/layout/hChevron3"/>
    <dgm:cxn modelId="{75F226C4-389A-4ED2-8FC9-40F48FF23A1F}" type="presParOf" srcId="{FB554414-C5EA-40BD-A0F9-EB063FE135CE}" destId="{E62ADA92-8286-4F57-9CC2-36A9F6CBC418}" srcOrd="2" destOrd="0" presId="urn:microsoft.com/office/officeart/2005/8/layout/hChevron3"/>
    <dgm:cxn modelId="{10496157-69E5-498A-8182-EC4227666F73}" type="presParOf" srcId="{FB554414-C5EA-40BD-A0F9-EB063FE135CE}" destId="{7308D186-6B96-4E9D-958D-CE945EBDE568}" srcOrd="3" destOrd="0" presId="urn:microsoft.com/office/officeart/2005/8/layout/hChevron3"/>
    <dgm:cxn modelId="{B68CA9CD-A43D-47EE-BC43-91328BE57A82}" type="presParOf" srcId="{FB554414-C5EA-40BD-A0F9-EB063FE135CE}" destId="{ACB5D851-12D7-490A-A53A-483151CB8631}" srcOrd="4" destOrd="0" presId="urn:microsoft.com/office/officeart/2005/8/layout/hChevron3"/>
    <dgm:cxn modelId="{ED275BA6-C5A0-455D-8CCE-E51958A68F76}" type="presParOf" srcId="{FB554414-C5EA-40BD-A0F9-EB063FE135CE}" destId="{D2FD5E73-18A4-4F27-A13F-0B17AD91DC0F}" srcOrd="5" destOrd="0" presId="urn:microsoft.com/office/officeart/2005/8/layout/hChevron3"/>
    <dgm:cxn modelId="{91AC10AE-D923-4D31-A883-CA47B7435E33}" type="presParOf" srcId="{FB554414-C5EA-40BD-A0F9-EB063FE135CE}" destId="{16D7A478-0387-470E-8A73-FA530CAF2AB1}" srcOrd="6" destOrd="0" presId="urn:microsoft.com/office/officeart/2005/8/layout/hChevron3"/>
    <dgm:cxn modelId="{79637108-D2E5-481D-920D-36441230FD1C}" type="presParOf" srcId="{FB554414-C5EA-40BD-A0F9-EB063FE135CE}" destId="{6A184132-5829-4BEF-9DB5-BC35FC927444}" srcOrd="7" destOrd="0" presId="urn:microsoft.com/office/officeart/2005/8/layout/hChevron3"/>
    <dgm:cxn modelId="{C60D86B6-B3A7-42FA-B866-E4A1B622B791}" type="presParOf" srcId="{FB554414-C5EA-40BD-A0F9-EB063FE135CE}" destId="{8D54C685-3B57-4BD5-BDDD-A961B9AFA84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E77B4-0DF9-4DF7-838F-7079BC1C5351}">
      <dsp:nvSpPr>
        <dsp:cNvPr id="0" name=""/>
        <dsp:cNvSpPr/>
      </dsp:nvSpPr>
      <dsp:spPr>
        <a:xfrm>
          <a:off x="1194" y="0"/>
          <a:ext cx="2329675" cy="29955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Century Gothic" panose="020B0502020202020204" pitchFamily="34" charset="0"/>
            </a:rPr>
            <a:t>Initiation</a:t>
          </a:r>
        </a:p>
      </dsp:txBody>
      <dsp:txXfrm>
        <a:off x="1194" y="0"/>
        <a:ext cx="2254787" cy="299553"/>
      </dsp:txXfrm>
    </dsp:sp>
    <dsp:sp modelId="{E62ADA92-8286-4F57-9CC2-36A9F6CBC418}">
      <dsp:nvSpPr>
        <dsp:cNvPr id="0" name=""/>
        <dsp:cNvSpPr/>
      </dsp:nvSpPr>
      <dsp:spPr>
        <a:xfrm>
          <a:off x="1864935" y="0"/>
          <a:ext cx="2329675" cy="2995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Century Gothic" panose="020B0502020202020204" pitchFamily="34" charset="0"/>
            </a:rPr>
            <a:t>Planning</a:t>
          </a:r>
        </a:p>
      </dsp:txBody>
      <dsp:txXfrm>
        <a:off x="2014712" y="0"/>
        <a:ext cx="2030122" cy="299553"/>
      </dsp:txXfrm>
    </dsp:sp>
    <dsp:sp modelId="{ACB5D851-12D7-490A-A53A-483151CB8631}">
      <dsp:nvSpPr>
        <dsp:cNvPr id="0" name=""/>
        <dsp:cNvSpPr/>
      </dsp:nvSpPr>
      <dsp:spPr>
        <a:xfrm>
          <a:off x="3728675" y="0"/>
          <a:ext cx="2329675" cy="2995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Century Gothic" panose="020B0502020202020204" pitchFamily="34" charset="0"/>
            </a:rPr>
            <a:t>Execution</a:t>
          </a:r>
        </a:p>
      </dsp:txBody>
      <dsp:txXfrm>
        <a:off x="3878452" y="0"/>
        <a:ext cx="2030122" cy="299553"/>
      </dsp:txXfrm>
    </dsp:sp>
    <dsp:sp modelId="{16D7A478-0387-470E-8A73-FA530CAF2AB1}">
      <dsp:nvSpPr>
        <dsp:cNvPr id="0" name=""/>
        <dsp:cNvSpPr/>
      </dsp:nvSpPr>
      <dsp:spPr>
        <a:xfrm>
          <a:off x="5592416" y="0"/>
          <a:ext cx="2329675" cy="2995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Century Gothic" panose="020B0502020202020204" pitchFamily="34" charset="0"/>
            </a:rPr>
            <a:t>Transition</a:t>
          </a:r>
        </a:p>
      </dsp:txBody>
      <dsp:txXfrm>
        <a:off x="5742193" y="0"/>
        <a:ext cx="2030122" cy="299553"/>
      </dsp:txXfrm>
    </dsp:sp>
    <dsp:sp modelId="{8D54C685-3B57-4BD5-BDDD-A961B9AFA84D}">
      <dsp:nvSpPr>
        <dsp:cNvPr id="0" name=""/>
        <dsp:cNvSpPr/>
      </dsp:nvSpPr>
      <dsp:spPr>
        <a:xfrm>
          <a:off x="7456156" y="0"/>
          <a:ext cx="2329675" cy="2995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Century Gothic" panose="020B0502020202020204" pitchFamily="34" charset="0"/>
            </a:rPr>
            <a:t>Operation</a:t>
          </a:r>
        </a:p>
      </dsp:txBody>
      <dsp:txXfrm>
        <a:off x="7605933" y="0"/>
        <a:ext cx="2030122" cy="2995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E77B4-0DF9-4DF7-838F-7079BC1C5351}">
      <dsp:nvSpPr>
        <dsp:cNvPr id="0" name=""/>
        <dsp:cNvSpPr/>
      </dsp:nvSpPr>
      <dsp:spPr>
        <a:xfrm>
          <a:off x="1194" y="0"/>
          <a:ext cx="2329675" cy="29955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Century Gothic" panose="020B0502020202020204" pitchFamily="34" charset="0"/>
            </a:rPr>
            <a:t>Initiation</a:t>
          </a:r>
        </a:p>
      </dsp:txBody>
      <dsp:txXfrm>
        <a:off x="1194" y="0"/>
        <a:ext cx="2254787" cy="299553"/>
      </dsp:txXfrm>
    </dsp:sp>
    <dsp:sp modelId="{E62ADA92-8286-4F57-9CC2-36A9F6CBC418}">
      <dsp:nvSpPr>
        <dsp:cNvPr id="0" name=""/>
        <dsp:cNvSpPr/>
      </dsp:nvSpPr>
      <dsp:spPr>
        <a:xfrm>
          <a:off x="1864935" y="0"/>
          <a:ext cx="2329675" cy="2995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Century Gothic" panose="020B0502020202020204" pitchFamily="34" charset="0"/>
            </a:rPr>
            <a:t>Planning</a:t>
          </a:r>
        </a:p>
      </dsp:txBody>
      <dsp:txXfrm>
        <a:off x="2014712" y="0"/>
        <a:ext cx="2030122" cy="299553"/>
      </dsp:txXfrm>
    </dsp:sp>
    <dsp:sp modelId="{ACB5D851-12D7-490A-A53A-483151CB8631}">
      <dsp:nvSpPr>
        <dsp:cNvPr id="0" name=""/>
        <dsp:cNvSpPr/>
      </dsp:nvSpPr>
      <dsp:spPr>
        <a:xfrm>
          <a:off x="3728675" y="0"/>
          <a:ext cx="2329675" cy="2995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Century Gothic" panose="020B0502020202020204" pitchFamily="34" charset="0"/>
            </a:rPr>
            <a:t>Execution</a:t>
          </a:r>
        </a:p>
      </dsp:txBody>
      <dsp:txXfrm>
        <a:off x="3878452" y="0"/>
        <a:ext cx="2030122" cy="299553"/>
      </dsp:txXfrm>
    </dsp:sp>
    <dsp:sp modelId="{16D7A478-0387-470E-8A73-FA530CAF2AB1}">
      <dsp:nvSpPr>
        <dsp:cNvPr id="0" name=""/>
        <dsp:cNvSpPr/>
      </dsp:nvSpPr>
      <dsp:spPr>
        <a:xfrm>
          <a:off x="5592416" y="0"/>
          <a:ext cx="2329675" cy="2995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Century Gothic" panose="020B0502020202020204" pitchFamily="34" charset="0"/>
            </a:rPr>
            <a:t>Transition</a:t>
          </a:r>
        </a:p>
      </dsp:txBody>
      <dsp:txXfrm>
        <a:off x="5742193" y="0"/>
        <a:ext cx="2030122" cy="299553"/>
      </dsp:txXfrm>
    </dsp:sp>
    <dsp:sp modelId="{8D54C685-3B57-4BD5-BDDD-A961B9AFA84D}">
      <dsp:nvSpPr>
        <dsp:cNvPr id="0" name=""/>
        <dsp:cNvSpPr/>
      </dsp:nvSpPr>
      <dsp:spPr>
        <a:xfrm>
          <a:off x="7456156" y="0"/>
          <a:ext cx="2329675" cy="2995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Century Gothic" panose="020B0502020202020204" pitchFamily="34" charset="0"/>
            </a:rPr>
            <a:t>Operation</a:t>
          </a:r>
        </a:p>
      </dsp:txBody>
      <dsp:txXfrm>
        <a:off x="7605933" y="0"/>
        <a:ext cx="2030122" cy="29955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BAECA-C7D9-4C68-8DF4-361B0AF89134}" type="datetimeFigureOut">
              <a:rPr lang="en-US" smtClean="0"/>
              <a:t>9/17/2020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038F2-1971-4236-B24A-9CDFDE718538}" type="slidenum">
              <a:rPr lang="en-US" smtClean="0"/>
              <a:t>‹#›</a:t>
            </a:fld>
            <a:endParaRPr lang="en-US"/>
          </a:p>
        </p:txBody>
      </p:sp>
    </p:spTree>
    <p:extLst>
      <p:ext uri="{BB962C8B-B14F-4D97-AF65-F5344CB8AC3E}">
        <p14:creationId xmlns:p14="http://schemas.microsoft.com/office/powerpoint/2010/main" val="1764291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cademy.creatio.com/documents/technic-plc/7-10/independent-implementation#XREF_15771"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cademy.creatio.com/documents/technic-plc/7-10/independent-implementation#XREF_1577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cademy.creatio.com/documents/technic-plc/7-10/independent-implementation#XREF_15771"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Suggested BPA/BCES work structure:</a:t>
            </a:r>
          </a:p>
          <a:p>
            <a:endParaRPr lang="en-US" dirty="0"/>
          </a:p>
          <a:p>
            <a:r>
              <a:rPr lang="en-US" dirty="0"/>
              <a:t> </a:t>
            </a:r>
            <a:r>
              <a:rPr lang="en-US" dirty="0">
                <a:hlinkClick r:id="rId3"/>
              </a:rPr>
              <a:t>https://academy.creatio.com/documents/technic-plc/7-10/independent-implementation#XREF_15771</a:t>
            </a:r>
            <a:endParaRPr lang="en-US" dirty="0"/>
          </a:p>
        </p:txBody>
      </p:sp>
      <p:sp>
        <p:nvSpPr>
          <p:cNvPr id="4" name="Slide Number Placeholder 3"/>
          <p:cNvSpPr>
            <a:spLocks noGrp="1"/>
          </p:cNvSpPr>
          <p:nvPr>
            <p:ph type="sldNum" sz="quarter" idx="5"/>
          </p:nvPr>
        </p:nvSpPr>
        <p:spPr/>
        <p:txBody>
          <a:bodyPr/>
          <a:lstStyle/>
          <a:p>
            <a:fld id="{C71862B9-F94E-4D7C-94AC-F2AA53C54C2B}" type="slidenum">
              <a:rPr lang="en-US" smtClean="0"/>
              <a:t>1</a:t>
            </a:fld>
            <a:endParaRPr lang="en-US"/>
          </a:p>
        </p:txBody>
      </p:sp>
    </p:spTree>
    <p:extLst>
      <p:ext uri="{BB962C8B-B14F-4D97-AF65-F5344CB8AC3E}">
        <p14:creationId xmlns:p14="http://schemas.microsoft.com/office/powerpoint/2010/main" val="2691429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Gladys,</a:t>
            </a:r>
          </a:p>
          <a:p>
            <a:endParaRPr lang="en-US" dirty="0"/>
          </a:p>
          <a:p>
            <a:pPr marL="171450" indent="-171450">
              <a:buFontTx/>
              <a:buChar char="-"/>
            </a:pPr>
            <a:r>
              <a:rPr lang="en-US" dirty="0"/>
              <a:t>We took our research and framed our findings and opportunities within the context of the project life cycle (Initiation) and we focused on the differences between BCES and BPA </a:t>
            </a:r>
          </a:p>
          <a:p>
            <a:pPr marL="171450" indent="-171450">
              <a:buFontTx/>
              <a:buChar char="-"/>
            </a:pPr>
            <a:r>
              <a:rPr lang="en-US" dirty="0"/>
              <a:t>Generally most of our project fall into this waterfall approach and it validates the belief that both </a:t>
            </a:r>
            <a:r>
              <a:rPr lang="en-US" dirty="0" err="1"/>
              <a:t>carrie</a:t>
            </a:r>
            <a:r>
              <a:rPr lang="en-US" dirty="0"/>
              <a:t> and our team manage projects that support the </a:t>
            </a:r>
            <a:r>
              <a:rPr lang="en-US" dirty="0" err="1"/>
              <a:t>mscc</a:t>
            </a:r>
            <a:r>
              <a:rPr lang="en-US" dirty="0"/>
              <a:t>. However, we we’ve come to understand from our research is that the Project attributes, expertise, and value demonstrated by both team differ greatly</a:t>
            </a:r>
          </a:p>
          <a:p>
            <a:pPr marL="171450" indent="-171450">
              <a:buFontTx/>
              <a:buChar char="-"/>
            </a:pPr>
            <a:r>
              <a:rPr lang="en-US" dirty="0"/>
              <a:t>What you see on the slide at this point are those difference in project attributes and expertise per our end-users. Our exec directors. </a:t>
            </a:r>
          </a:p>
          <a:p>
            <a:pPr marL="171450" indent="-171450">
              <a:buFontTx/>
              <a:buChar char="-"/>
            </a:pPr>
            <a:r>
              <a:rPr lang="en-US" dirty="0"/>
              <a:t>Project Attributes meaning: According to PMI research this include categories like Technical Complexity, systems, Application (Product/Plan), Geography… Level of uncertainty, Strategic Importance, Geography, Outputs required</a:t>
            </a:r>
          </a:p>
          <a:p>
            <a:pPr marL="171450" indent="-171450">
              <a:buFontTx/>
              <a:buChar char="-"/>
            </a:pPr>
            <a:r>
              <a:rPr lang="en-US" dirty="0"/>
              <a:t>The second factor I mentioned is expertise: Communication, planning methodology, change management, frameworks/playbooks, workflows, policies, CRM (What chats can or cannot do)</a:t>
            </a:r>
          </a:p>
          <a:p>
            <a:pPr marL="171450" indent="-171450">
              <a:buFontTx/>
              <a:buChar char="-"/>
            </a:pPr>
            <a:r>
              <a:rPr lang="en-US" dirty="0"/>
              <a:t>What else did we learn in terms of insights and </a:t>
            </a:r>
            <a:r>
              <a:rPr lang="en-US" dirty="0" err="1"/>
              <a:t>opportuntiies</a:t>
            </a:r>
            <a:r>
              <a:rPr lang="en-US" dirty="0"/>
              <a:t>….</a:t>
            </a:r>
          </a:p>
          <a:p>
            <a:pPr marL="171450" indent="-171450">
              <a:buFontTx/>
              <a:buChar char="-"/>
            </a:pPr>
            <a:endParaRPr lang="en-US" dirty="0"/>
          </a:p>
          <a:p>
            <a:pPr marL="171450" indent="-171450">
              <a:buFontTx/>
              <a:buChar char="-"/>
            </a:pPr>
            <a:endParaRPr lang="en-US" dirty="0"/>
          </a:p>
          <a:p>
            <a:pPr marL="628650" lvl="1" indent="-171450">
              <a:buFontTx/>
              <a:buChar char="-"/>
            </a:pPr>
            <a:endParaRPr lang="en-US" dirty="0"/>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C71862B9-F94E-4D7C-94AC-F2AA53C54C2B}" type="slidenum">
              <a:rPr lang="en-US" smtClean="0"/>
              <a:t>2</a:t>
            </a:fld>
            <a:endParaRPr lang="en-US"/>
          </a:p>
        </p:txBody>
      </p:sp>
    </p:spTree>
    <p:extLst>
      <p:ext uri="{BB962C8B-B14F-4D97-AF65-F5344CB8AC3E}">
        <p14:creationId xmlns:p14="http://schemas.microsoft.com/office/powerpoint/2010/main" val="294987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Suggested BPA/BCES work structure:</a:t>
            </a:r>
          </a:p>
          <a:p>
            <a:endParaRPr lang="en-US" dirty="0"/>
          </a:p>
          <a:p>
            <a:r>
              <a:rPr lang="en-US" dirty="0"/>
              <a:t> </a:t>
            </a:r>
            <a:r>
              <a:rPr lang="en-US" dirty="0">
                <a:hlinkClick r:id="rId3"/>
              </a:rPr>
              <a:t>https://academy.creatio.com/documents/technic-plc/7-10/independent-implementation#XREF_15771</a:t>
            </a:r>
            <a:endParaRPr lang="en-US" dirty="0"/>
          </a:p>
        </p:txBody>
      </p:sp>
      <p:sp>
        <p:nvSpPr>
          <p:cNvPr id="4" name="Slide Number Placeholder 3"/>
          <p:cNvSpPr>
            <a:spLocks noGrp="1"/>
          </p:cNvSpPr>
          <p:nvPr>
            <p:ph type="sldNum" sz="quarter" idx="5"/>
          </p:nvPr>
        </p:nvSpPr>
        <p:spPr/>
        <p:txBody>
          <a:bodyPr/>
          <a:lstStyle/>
          <a:p>
            <a:fld id="{C71862B9-F94E-4D7C-94AC-F2AA53C54C2B}" type="slidenum">
              <a:rPr lang="en-US" smtClean="0"/>
              <a:t>3</a:t>
            </a:fld>
            <a:endParaRPr lang="en-US"/>
          </a:p>
        </p:txBody>
      </p:sp>
    </p:spTree>
    <p:extLst>
      <p:ext uri="{BB962C8B-B14F-4D97-AF65-F5344CB8AC3E}">
        <p14:creationId xmlns:p14="http://schemas.microsoft.com/office/powerpoint/2010/main" val="3113940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Suggested BPA/BCES work structure:</a:t>
            </a:r>
          </a:p>
          <a:p>
            <a:endParaRPr lang="en-US" dirty="0"/>
          </a:p>
          <a:p>
            <a:r>
              <a:rPr lang="en-US" dirty="0"/>
              <a:t> </a:t>
            </a:r>
            <a:r>
              <a:rPr lang="en-US" dirty="0">
                <a:hlinkClick r:id="rId3"/>
              </a:rPr>
              <a:t>https://academy.creatio.com/documents/technic-plc/7-10/independent-implementation#XREF_15771</a:t>
            </a:r>
            <a:endParaRPr lang="en-US" dirty="0"/>
          </a:p>
        </p:txBody>
      </p:sp>
      <p:sp>
        <p:nvSpPr>
          <p:cNvPr id="4" name="Slide Number Placeholder 3"/>
          <p:cNvSpPr>
            <a:spLocks noGrp="1"/>
          </p:cNvSpPr>
          <p:nvPr>
            <p:ph type="sldNum" sz="quarter" idx="5"/>
          </p:nvPr>
        </p:nvSpPr>
        <p:spPr/>
        <p:txBody>
          <a:bodyPr/>
          <a:lstStyle/>
          <a:p>
            <a:fld id="{C71862B9-F94E-4D7C-94AC-F2AA53C54C2B}" type="slidenum">
              <a:rPr lang="en-US" smtClean="0"/>
              <a:t>4</a:t>
            </a:fld>
            <a:endParaRPr lang="en-US"/>
          </a:p>
        </p:txBody>
      </p:sp>
    </p:spTree>
    <p:extLst>
      <p:ext uri="{BB962C8B-B14F-4D97-AF65-F5344CB8AC3E}">
        <p14:creationId xmlns:p14="http://schemas.microsoft.com/office/powerpoint/2010/main" val="3455573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47F8-0C0A-41C5-BCC5-9154C4595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5AAC49-C19A-48D3-B917-DF29611703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E9865-B817-4DAD-A2E2-681399F95051}"/>
              </a:ext>
            </a:extLst>
          </p:cNvPr>
          <p:cNvSpPr>
            <a:spLocks noGrp="1"/>
          </p:cNvSpPr>
          <p:nvPr>
            <p:ph type="dt" sz="half" idx="10"/>
          </p:nvPr>
        </p:nvSpPr>
        <p:spPr/>
        <p:txBody>
          <a:bodyPr/>
          <a:lstStyle/>
          <a:p>
            <a:fld id="{014011F8-8BB5-4C2B-ACE2-96D4A65653A9}" type="datetimeFigureOut">
              <a:rPr lang="en-US" smtClean="0"/>
              <a:t>9/17/2020</a:t>
            </a:fld>
            <a:endParaRPr lang="en-US"/>
          </a:p>
        </p:txBody>
      </p:sp>
      <p:sp>
        <p:nvSpPr>
          <p:cNvPr id="5" name="Footer Placeholder 4">
            <a:extLst>
              <a:ext uri="{FF2B5EF4-FFF2-40B4-BE49-F238E27FC236}">
                <a16:creationId xmlns:a16="http://schemas.microsoft.com/office/drawing/2014/main" id="{89BB3811-D5E1-4440-9DBC-0A5777DC9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FB13B-8D36-4BF0-B975-2439F550127B}"/>
              </a:ext>
            </a:extLst>
          </p:cNvPr>
          <p:cNvSpPr>
            <a:spLocks noGrp="1"/>
          </p:cNvSpPr>
          <p:nvPr>
            <p:ph type="sldNum" sz="quarter" idx="12"/>
          </p:nvPr>
        </p:nvSpPr>
        <p:spPr/>
        <p:txBody>
          <a:bodyPr/>
          <a:lstStyle/>
          <a:p>
            <a:fld id="{1A23E73F-A935-4675-8218-BFBB9CC8A046}" type="slidenum">
              <a:rPr lang="en-US" smtClean="0"/>
              <a:t>‹#›</a:t>
            </a:fld>
            <a:endParaRPr lang="en-US"/>
          </a:p>
        </p:txBody>
      </p:sp>
    </p:spTree>
    <p:extLst>
      <p:ext uri="{BB962C8B-B14F-4D97-AF65-F5344CB8AC3E}">
        <p14:creationId xmlns:p14="http://schemas.microsoft.com/office/powerpoint/2010/main" val="382469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BA2E-7674-4792-A97E-A23DB5DEF9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C13679-5EB3-4B50-9DCD-7154BA6099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0D6C4-3F41-4F31-A79D-55A2671224C8}"/>
              </a:ext>
            </a:extLst>
          </p:cNvPr>
          <p:cNvSpPr>
            <a:spLocks noGrp="1"/>
          </p:cNvSpPr>
          <p:nvPr>
            <p:ph type="dt" sz="half" idx="10"/>
          </p:nvPr>
        </p:nvSpPr>
        <p:spPr/>
        <p:txBody>
          <a:bodyPr/>
          <a:lstStyle/>
          <a:p>
            <a:fld id="{014011F8-8BB5-4C2B-ACE2-96D4A65653A9}" type="datetimeFigureOut">
              <a:rPr lang="en-US" smtClean="0"/>
              <a:t>9/17/2020</a:t>
            </a:fld>
            <a:endParaRPr lang="en-US"/>
          </a:p>
        </p:txBody>
      </p:sp>
      <p:sp>
        <p:nvSpPr>
          <p:cNvPr id="5" name="Footer Placeholder 4">
            <a:extLst>
              <a:ext uri="{FF2B5EF4-FFF2-40B4-BE49-F238E27FC236}">
                <a16:creationId xmlns:a16="http://schemas.microsoft.com/office/drawing/2014/main" id="{FB712AE9-F3E7-4FD8-B083-65B2018D7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CB064-9A9D-4095-907A-D2C792E3245C}"/>
              </a:ext>
            </a:extLst>
          </p:cNvPr>
          <p:cNvSpPr>
            <a:spLocks noGrp="1"/>
          </p:cNvSpPr>
          <p:nvPr>
            <p:ph type="sldNum" sz="quarter" idx="12"/>
          </p:nvPr>
        </p:nvSpPr>
        <p:spPr/>
        <p:txBody>
          <a:bodyPr/>
          <a:lstStyle/>
          <a:p>
            <a:fld id="{1A23E73F-A935-4675-8218-BFBB9CC8A046}" type="slidenum">
              <a:rPr lang="en-US" smtClean="0"/>
              <a:t>‹#›</a:t>
            </a:fld>
            <a:endParaRPr lang="en-US"/>
          </a:p>
        </p:txBody>
      </p:sp>
    </p:spTree>
    <p:extLst>
      <p:ext uri="{BB962C8B-B14F-4D97-AF65-F5344CB8AC3E}">
        <p14:creationId xmlns:p14="http://schemas.microsoft.com/office/powerpoint/2010/main" val="604192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7C519D-0684-45C9-9B65-4C723656E0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5B5A30-6546-4922-A32F-A907B84B98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2D297-5D4C-4BA3-BCFB-07406ABD9C11}"/>
              </a:ext>
            </a:extLst>
          </p:cNvPr>
          <p:cNvSpPr>
            <a:spLocks noGrp="1"/>
          </p:cNvSpPr>
          <p:nvPr>
            <p:ph type="dt" sz="half" idx="10"/>
          </p:nvPr>
        </p:nvSpPr>
        <p:spPr/>
        <p:txBody>
          <a:bodyPr/>
          <a:lstStyle/>
          <a:p>
            <a:fld id="{014011F8-8BB5-4C2B-ACE2-96D4A65653A9}" type="datetimeFigureOut">
              <a:rPr lang="en-US" smtClean="0"/>
              <a:t>9/17/2020</a:t>
            </a:fld>
            <a:endParaRPr lang="en-US"/>
          </a:p>
        </p:txBody>
      </p:sp>
      <p:sp>
        <p:nvSpPr>
          <p:cNvPr id="5" name="Footer Placeholder 4">
            <a:extLst>
              <a:ext uri="{FF2B5EF4-FFF2-40B4-BE49-F238E27FC236}">
                <a16:creationId xmlns:a16="http://schemas.microsoft.com/office/drawing/2014/main" id="{B595CEC2-A234-4E99-B6C6-A032C882F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D7DC5-E83A-4D56-A656-5F5331EEBE52}"/>
              </a:ext>
            </a:extLst>
          </p:cNvPr>
          <p:cNvSpPr>
            <a:spLocks noGrp="1"/>
          </p:cNvSpPr>
          <p:nvPr>
            <p:ph type="sldNum" sz="quarter" idx="12"/>
          </p:nvPr>
        </p:nvSpPr>
        <p:spPr/>
        <p:txBody>
          <a:bodyPr/>
          <a:lstStyle/>
          <a:p>
            <a:fld id="{1A23E73F-A935-4675-8218-BFBB9CC8A046}" type="slidenum">
              <a:rPr lang="en-US" smtClean="0"/>
              <a:t>‹#›</a:t>
            </a:fld>
            <a:endParaRPr lang="en-US"/>
          </a:p>
        </p:txBody>
      </p:sp>
    </p:spTree>
    <p:extLst>
      <p:ext uri="{BB962C8B-B14F-4D97-AF65-F5344CB8AC3E}">
        <p14:creationId xmlns:p14="http://schemas.microsoft.com/office/powerpoint/2010/main" val="3869580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5753-31B4-47CB-B12C-E468F9FD66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C748D6-35D5-487A-AE9E-A61B2421BA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9E275-A152-47E9-9E07-958A49EA9755}"/>
              </a:ext>
            </a:extLst>
          </p:cNvPr>
          <p:cNvSpPr>
            <a:spLocks noGrp="1"/>
          </p:cNvSpPr>
          <p:nvPr>
            <p:ph type="dt" sz="half" idx="10"/>
          </p:nvPr>
        </p:nvSpPr>
        <p:spPr/>
        <p:txBody>
          <a:bodyPr/>
          <a:lstStyle/>
          <a:p>
            <a:fld id="{014011F8-8BB5-4C2B-ACE2-96D4A65653A9}" type="datetimeFigureOut">
              <a:rPr lang="en-US" smtClean="0"/>
              <a:t>9/17/2020</a:t>
            </a:fld>
            <a:endParaRPr lang="en-US"/>
          </a:p>
        </p:txBody>
      </p:sp>
      <p:sp>
        <p:nvSpPr>
          <p:cNvPr id="5" name="Footer Placeholder 4">
            <a:extLst>
              <a:ext uri="{FF2B5EF4-FFF2-40B4-BE49-F238E27FC236}">
                <a16:creationId xmlns:a16="http://schemas.microsoft.com/office/drawing/2014/main" id="{0240F9CD-2DAD-4311-B85C-464E9B83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DECAA-1710-419B-B762-87DBAC668EE5}"/>
              </a:ext>
            </a:extLst>
          </p:cNvPr>
          <p:cNvSpPr>
            <a:spLocks noGrp="1"/>
          </p:cNvSpPr>
          <p:nvPr>
            <p:ph type="sldNum" sz="quarter" idx="12"/>
          </p:nvPr>
        </p:nvSpPr>
        <p:spPr/>
        <p:txBody>
          <a:bodyPr/>
          <a:lstStyle/>
          <a:p>
            <a:fld id="{1A23E73F-A935-4675-8218-BFBB9CC8A046}" type="slidenum">
              <a:rPr lang="en-US" smtClean="0"/>
              <a:t>‹#›</a:t>
            </a:fld>
            <a:endParaRPr lang="en-US"/>
          </a:p>
        </p:txBody>
      </p:sp>
    </p:spTree>
    <p:extLst>
      <p:ext uri="{BB962C8B-B14F-4D97-AF65-F5344CB8AC3E}">
        <p14:creationId xmlns:p14="http://schemas.microsoft.com/office/powerpoint/2010/main" val="2527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FD381-B25E-42F0-91D1-9EF0522D26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058F2E-294D-4EC2-AF11-FAC4DA5B5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56787A-60F3-488C-893A-56607FE11E39}"/>
              </a:ext>
            </a:extLst>
          </p:cNvPr>
          <p:cNvSpPr>
            <a:spLocks noGrp="1"/>
          </p:cNvSpPr>
          <p:nvPr>
            <p:ph type="dt" sz="half" idx="10"/>
          </p:nvPr>
        </p:nvSpPr>
        <p:spPr/>
        <p:txBody>
          <a:bodyPr/>
          <a:lstStyle/>
          <a:p>
            <a:fld id="{014011F8-8BB5-4C2B-ACE2-96D4A65653A9}" type="datetimeFigureOut">
              <a:rPr lang="en-US" smtClean="0"/>
              <a:t>9/17/2020</a:t>
            </a:fld>
            <a:endParaRPr lang="en-US"/>
          </a:p>
        </p:txBody>
      </p:sp>
      <p:sp>
        <p:nvSpPr>
          <p:cNvPr id="5" name="Footer Placeholder 4">
            <a:extLst>
              <a:ext uri="{FF2B5EF4-FFF2-40B4-BE49-F238E27FC236}">
                <a16:creationId xmlns:a16="http://schemas.microsoft.com/office/drawing/2014/main" id="{2ECF1ADE-7231-490F-BD72-51701604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6A11B-8A79-49B0-8444-46108DDFF13A}"/>
              </a:ext>
            </a:extLst>
          </p:cNvPr>
          <p:cNvSpPr>
            <a:spLocks noGrp="1"/>
          </p:cNvSpPr>
          <p:nvPr>
            <p:ph type="sldNum" sz="quarter" idx="12"/>
          </p:nvPr>
        </p:nvSpPr>
        <p:spPr/>
        <p:txBody>
          <a:bodyPr/>
          <a:lstStyle/>
          <a:p>
            <a:fld id="{1A23E73F-A935-4675-8218-BFBB9CC8A046}" type="slidenum">
              <a:rPr lang="en-US" smtClean="0"/>
              <a:t>‹#›</a:t>
            </a:fld>
            <a:endParaRPr lang="en-US"/>
          </a:p>
        </p:txBody>
      </p:sp>
    </p:spTree>
    <p:extLst>
      <p:ext uri="{BB962C8B-B14F-4D97-AF65-F5344CB8AC3E}">
        <p14:creationId xmlns:p14="http://schemas.microsoft.com/office/powerpoint/2010/main" val="2471592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9FFE-B253-49C7-9EEF-AD7B8BD5D1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973368-5582-49B8-87BC-91740681BA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2874DA-FC3B-41BE-A0ED-083BBB40F0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4D3050-1A54-4CA8-B991-6740B5561C6F}"/>
              </a:ext>
            </a:extLst>
          </p:cNvPr>
          <p:cNvSpPr>
            <a:spLocks noGrp="1"/>
          </p:cNvSpPr>
          <p:nvPr>
            <p:ph type="dt" sz="half" idx="10"/>
          </p:nvPr>
        </p:nvSpPr>
        <p:spPr/>
        <p:txBody>
          <a:bodyPr/>
          <a:lstStyle/>
          <a:p>
            <a:fld id="{014011F8-8BB5-4C2B-ACE2-96D4A65653A9}" type="datetimeFigureOut">
              <a:rPr lang="en-US" smtClean="0"/>
              <a:t>9/17/2020</a:t>
            </a:fld>
            <a:endParaRPr lang="en-US"/>
          </a:p>
        </p:txBody>
      </p:sp>
      <p:sp>
        <p:nvSpPr>
          <p:cNvPr id="6" name="Footer Placeholder 5">
            <a:extLst>
              <a:ext uri="{FF2B5EF4-FFF2-40B4-BE49-F238E27FC236}">
                <a16:creationId xmlns:a16="http://schemas.microsoft.com/office/drawing/2014/main" id="{40054D57-FDF3-46C2-90B2-7F34DA513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D8810-110F-49FC-B35E-E498F5956D81}"/>
              </a:ext>
            </a:extLst>
          </p:cNvPr>
          <p:cNvSpPr>
            <a:spLocks noGrp="1"/>
          </p:cNvSpPr>
          <p:nvPr>
            <p:ph type="sldNum" sz="quarter" idx="12"/>
          </p:nvPr>
        </p:nvSpPr>
        <p:spPr/>
        <p:txBody>
          <a:bodyPr/>
          <a:lstStyle/>
          <a:p>
            <a:fld id="{1A23E73F-A935-4675-8218-BFBB9CC8A046}" type="slidenum">
              <a:rPr lang="en-US" smtClean="0"/>
              <a:t>‹#›</a:t>
            </a:fld>
            <a:endParaRPr lang="en-US"/>
          </a:p>
        </p:txBody>
      </p:sp>
    </p:spTree>
    <p:extLst>
      <p:ext uri="{BB962C8B-B14F-4D97-AF65-F5344CB8AC3E}">
        <p14:creationId xmlns:p14="http://schemas.microsoft.com/office/powerpoint/2010/main" val="4263183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8037-330F-49B5-BBC7-874434AB89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FB9FE1-8F80-4C63-B668-8431556ADB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18BA33-693B-435B-85A1-96497F5EE2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1DDEE5-061C-4BD7-8CBA-376A173A0C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9E8AA3-B4E3-4D80-A53B-A0E88728F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691274-2538-40D6-B07A-AB52E53E5293}"/>
              </a:ext>
            </a:extLst>
          </p:cNvPr>
          <p:cNvSpPr>
            <a:spLocks noGrp="1"/>
          </p:cNvSpPr>
          <p:nvPr>
            <p:ph type="dt" sz="half" idx="10"/>
          </p:nvPr>
        </p:nvSpPr>
        <p:spPr/>
        <p:txBody>
          <a:bodyPr/>
          <a:lstStyle/>
          <a:p>
            <a:fld id="{014011F8-8BB5-4C2B-ACE2-96D4A65653A9}" type="datetimeFigureOut">
              <a:rPr lang="en-US" smtClean="0"/>
              <a:t>9/17/2020</a:t>
            </a:fld>
            <a:endParaRPr lang="en-US"/>
          </a:p>
        </p:txBody>
      </p:sp>
      <p:sp>
        <p:nvSpPr>
          <p:cNvPr id="8" name="Footer Placeholder 7">
            <a:extLst>
              <a:ext uri="{FF2B5EF4-FFF2-40B4-BE49-F238E27FC236}">
                <a16:creationId xmlns:a16="http://schemas.microsoft.com/office/drawing/2014/main" id="{A2E92F06-83B2-4488-A4E3-243D8DF68D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7EB032-13CA-4916-B294-7806CC737D24}"/>
              </a:ext>
            </a:extLst>
          </p:cNvPr>
          <p:cNvSpPr>
            <a:spLocks noGrp="1"/>
          </p:cNvSpPr>
          <p:nvPr>
            <p:ph type="sldNum" sz="quarter" idx="12"/>
          </p:nvPr>
        </p:nvSpPr>
        <p:spPr/>
        <p:txBody>
          <a:bodyPr/>
          <a:lstStyle/>
          <a:p>
            <a:fld id="{1A23E73F-A935-4675-8218-BFBB9CC8A046}" type="slidenum">
              <a:rPr lang="en-US" smtClean="0"/>
              <a:t>‹#›</a:t>
            </a:fld>
            <a:endParaRPr lang="en-US"/>
          </a:p>
        </p:txBody>
      </p:sp>
    </p:spTree>
    <p:extLst>
      <p:ext uri="{BB962C8B-B14F-4D97-AF65-F5344CB8AC3E}">
        <p14:creationId xmlns:p14="http://schemas.microsoft.com/office/powerpoint/2010/main" val="151783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B40E-BF97-4032-B2B7-47D0096FC5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EE2CF7-3725-4D09-96A7-7C146687438C}"/>
              </a:ext>
            </a:extLst>
          </p:cNvPr>
          <p:cNvSpPr>
            <a:spLocks noGrp="1"/>
          </p:cNvSpPr>
          <p:nvPr>
            <p:ph type="dt" sz="half" idx="10"/>
          </p:nvPr>
        </p:nvSpPr>
        <p:spPr/>
        <p:txBody>
          <a:bodyPr/>
          <a:lstStyle/>
          <a:p>
            <a:fld id="{014011F8-8BB5-4C2B-ACE2-96D4A65653A9}" type="datetimeFigureOut">
              <a:rPr lang="en-US" smtClean="0"/>
              <a:t>9/17/2020</a:t>
            </a:fld>
            <a:endParaRPr lang="en-US"/>
          </a:p>
        </p:txBody>
      </p:sp>
      <p:sp>
        <p:nvSpPr>
          <p:cNvPr id="4" name="Footer Placeholder 3">
            <a:extLst>
              <a:ext uri="{FF2B5EF4-FFF2-40B4-BE49-F238E27FC236}">
                <a16:creationId xmlns:a16="http://schemas.microsoft.com/office/drawing/2014/main" id="{401B8125-9E5D-4FB1-BB26-B18CF1625C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11E326-88A7-4E14-B30D-4D7551BFF861}"/>
              </a:ext>
            </a:extLst>
          </p:cNvPr>
          <p:cNvSpPr>
            <a:spLocks noGrp="1"/>
          </p:cNvSpPr>
          <p:nvPr>
            <p:ph type="sldNum" sz="quarter" idx="12"/>
          </p:nvPr>
        </p:nvSpPr>
        <p:spPr/>
        <p:txBody>
          <a:bodyPr/>
          <a:lstStyle/>
          <a:p>
            <a:fld id="{1A23E73F-A935-4675-8218-BFBB9CC8A046}" type="slidenum">
              <a:rPr lang="en-US" smtClean="0"/>
              <a:t>‹#›</a:t>
            </a:fld>
            <a:endParaRPr lang="en-US"/>
          </a:p>
        </p:txBody>
      </p:sp>
    </p:spTree>
    <p:extLst>
      <p:ext uri="{BB962C8B-B14F-4D97-AF65-F5344CB8AC3E}">
        <p14:creationId xmlns:p14="http://schemas.microsoft.com/office/powerpoint/2010/main" val="24984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4C23A2-ECD9-46B2-9247-9FDB698FE75F}"/>
              </a:ext>
            </a:extLst>
          </p:cNvPr>
          <p:cNvSpPr>
            <a:spLocks noGrp="1"/>
          </p:cNvSpPr>
          <p:nvPr>
            <p:ph type="dt" sz="half" idx="10"/>
          </p:nvPr>
        </p:nvSpPr>
        <p:spPr/>
        <p:txBody>
          <a:bodyPr/>
          <a:lstStyle/>
          <a:p>
            <a:fld id="{014011F8-8BB5-4C2B-ACE2-96D4A65653A9}" type="datetimeFigureOut">
              <a:rPr lang="en-US" smtClean="0"/>
              <a:t>9/17/2020</a:t>
            </a:fld>
            <a:endParaRPr lang="en-US"/>
          </a:p>
        </p:txBody>
      </p:sp>
      <p:sp>
        <p:nvSpPr>
          <p:cNvPr id="3" name="Footer Placeholder 2">
            <a:extLst>
              <a:ext uri="{FF2B5EF4-FFF2-40B4-BE49-F238E27FC236}">
                <a16:creationId xmlns:a16="http://schemas.microsoft.com/office/drawing/2014/main" id="{0F2B75CE-7A60-460D-942D-62FFCC0173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64565D-24D9-43C3-8706-56DE30A50AE5}"/>
              </a:ext>
            </a:extLst>
          </p:cNvPr>
          <p:cNvSpPr>
            <a:spLocks noGrp="1"/>
          </p:cNvSpPr>
          <p:nvPr>
            <p:ph type="sldNum" sz="quarter" idx="12"/>
          </p:nvPr>
        </p:nvSpPr>
        <p:spPr/>
        <p:txBody>
          <a:bodyPr/>
          <a:lstStyle/>
          <a:p>
            <a:fld id="{1A23E73F-A935-4675-8218-BFBB9CC8A046}" type="slidenum">
              <a:rPr lang="en-US" smtClean="0"/>
              <a:t>‹#›</a:t>
            </a:fld>
            <a:endParaRPr lang="en-US"/>
          </a:p>
        </p:txBody>
      </p:sp>
    </p:spTree>
    <p:extLst>
      <p:ext uri="{BB962C8B-B14F-4D97-AF65-F5344CB8AC3E}">
        <p14:creationId xmlns:p14="http://schemas.microsoft.com/office/powerpoint/2010/main" val="130373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F200-4F0F-4469-B802-ED98561A0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FC0DBE-4290-4C97-8956-96D5B3B35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CAB6E9-C7D4-40C7-8FAF-8416C8DA0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BF6CE-4B66-4BF1-94E8-2C4FB7AD962F}"/>
              </a:ext>
            </a:extLst>
          </p:cNvPr>
          <p:cNvSpPr>
            <a:spLocks noGrp="1"/>
          </p:cNvSpPr>
          <p:nvPr>
            <p:ph type="dt" sz="half" idx="10"/>
          </p:nvPr>
        </p:nvSpPr>
        <p:spPr/>
        <p:txBody>
          <a:bodyPr/>
          <a:lstStyle/>
          <a:p>
            <a:fld id="{014011F8-8BB5-4C2B-ACE2-96D4A65653A9}" type="datetimeFigureOut">
              <a:rPr lang="en-US" smtClean="0"/>
              <a:t>9/17/2020</a:t>
            </a:fld>
            <a:endParaRPr lang="en-US"/>
          </a:p>
        </p:txBody>
      </p:sp>
      <p:sp>
        <p:nvSpPr>
          <p:cNvPr id="6" name="Footer Placeholder 5">
            <a:extLst>
              <a:ext uri="{FF2B5EF4-FFF2-40B4-BE49-F238E27FC236}">
                <a16:creationId xmlns:a16="http://schemas.microsoft.com/office/drawing/2014/main" id="{8AC8A858-5A3C-4A15-862C-9C58B16D7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68286-38E3-4C44-B4E9-0BD7D6BC9075}"/>
              </a:ext>
            </a:extLst>
          </p:cNvPr>
          <p:cNvSpPr>
            <a:spLocks noGrp="1"/>
          </p:cNvSpPr>
          <p:nvPr>
            <p:ph type="sldNum" sz="quarter" idx="12"/>
          </p:nvPr>
        </p:nvSpPr>
        <p:spPr/>
        <p:txBody>
          <a:bodyPr/>
          <a:lstStyle/>
          <a:p>
            <a:fld id="{1A23E73F-A935-4675-8218-BFBB9CC8A046}" type="slidenum">
              <a:rPr lang="en-US" smtClean="0"/>
              <a:t>‹#›</a:t>
            </a:fld>
            <a:endParaRPr lang="en-US"/>
          </a:p>
        </p:txBody>
      </p:sp>
    </p:spTree>
    <p:extLst>
      <p:ext uri="{BB962C8B-B14F-4D97-AF65-F5344CB8AC3E}">
        <p14:creationId xmlns:p14="http://schemas.microsoft.com/office/powerpoint/2010/main" val="384328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611F-256E-464C-BE6B-3DAB50B70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42658C-9595-44C4-8A4B-0C559E89D7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78A6EC-7999-404A-ADBD-712CA5712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8B9F5-E7B2-4191-84C3-1B9743052148}"/>
              </a:ext>
            </a:extLst>
          </p:cNvPr>
          <p:cNvSpPr>
            <a:spLocks noGrp="1"/>
          </p:cNvSpPr>
          <p:nvPr>
            <p:ph type="dt" sz="half" idx="10"/>
          </p:nvPr>
        </p:nvSpPr>
        <p:spPr/>
        <p:txBody>
          <a:bodyPr/>
          <a:lstStyle/>
          <a:p>
            <a:fld id="{014011F8-8BB5-4C2B-ACE2-96D4A65653A9}" type="datetimeFigureOut">
              <a:rPr lang="en-US" smtClean="0"/>
              <a:t>9/17/2020</a:t>
            </a:fld>
            <a:endParaRPr lang="en-US"/>
          </a:p>
        </p:txBody>
      </p:sp>
      <p:sp>
        <p:nvSpPr>
          <p:cNvPr id="6" name="Footer Placeholder 5">
            <a:extLst>
              <a:ext uri="{FF2B5EF4-FFF2-40B4-BE49-F238E27FC236}">
                <a16:creationId xmlns:a16="http://schemas.microsoft.com/office/drawing/2014/main" id="{3692B666-DBBC-4147-85AF-FC2B3F8F0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4C3855-ABF2-402A-B5A6-A72CF0EF096E}"/>
              </a:ext>
            </a:extLst>
          </p:cNvPr>
          <p:cNvSpPr>
            <a:spLocks noGrp="1"/>
          </p:cNvSpPr>
          <p:nvPr>
            <p:ph type="sldNum" sz="quarter" idx="12"/>
          </p:nvPr>
        </p:nvSpPr>
        <p:spPr/>
        <p:txBody>
          <a:bodyPr/>
          <a:lstStyle/>
          <a:p>
            <a:fld id="{1A23E73F-A935-4675-8218-BFBB9CC8A046}" type="slidenum">
              <a:rPr lang="en-US" smtClean="0"/>
              <a:t>‹#›</a:t>
            </a:fld>
            <a:endParaRPr lang="en-US"/>
          </a:p>
        </p:txBody>
      </p:sp>
    </p:spTree>
    <p:extLst>
      <p:ext uri="{BB962C8B-B14F-4D97-AF65-F5344CB8AC3E}">
        <p14:creationId xmlns:p14="http://schemas.microsoft.com/office/powerpoint/2010/main" val="38501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186186-606C-4389-B093-C8620670E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708F-A708-4811-AE37-C5C5904B4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6502D-5E2D-4120-9E81-455582B4FD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011F8-8BB5-4C2B-ACE2-96D4A65653A9}" type="datetimeFigureOut">
              <a:rPr lang="en-US" smtClean="0"/>
              <a:t>9/17/2020</a:t>
            </a:fld>
            <a:endParaRPr lang="en-US"/>
          </a:p>
        </p:txBody>
      </p:sp>
      <p:sp>
        <p:nvSpPr>
          <p:cNvPr id="5" name="Footer Placeholder 4">
            <a:extLst>
              <a:ext uri="{FF2B5EF4-FFF2-40B4-BE49-F238E27FC236}">
                <a16:creationId xmlns:a16="http://schemas.microsoft.com/office/drawing/2014/main" id="{D8D36BA4-7740-4401-BE21-EEF8AC1484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7C7EBC-4A55-4668-920A-FDB6277E5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3E73F-A935-4675-8218-BFBB9CC8A046}" type="slidenum">
              <a:rPr lang="en-US" smtClean="0"/>
              <a:t>‹#›</a:t>
            </a:fld>
            <a:endParaRPr lang="en-US"/>
          </a:p>
        </p:txBody>
      </p:sp>
    </p:spTree>
    <p:extLst>
      <p:ext uri="{BB962C8B-B14F-4D97-AF65-F5344CB8AC3E}">
        <p14:creationId xmlns:p14="http://schemas.microsoft.com/office/powerpoint/2010/main" val="4169985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07">
            <a:extLst>
              <a:ext uri="{FF2B5EF4-FFF2-40B4-BE49-F238E27FC236}">
                <a16:creationId xmlns:a16="http://schemas.microsoft.com/office/drawing/2014/main" id="{FFD2B4F9-E924-41EE-965D-DF25563CC617}"/>
              </a:ext>
            </a:extLst>
          </p:cNvPr>
          <p:cNvSpPr txBox="1"/>
          <p:nvPr/>
        </p:nvSpPr>
        <p:spPr>
          <a:xfrm>
            <a:off x="725966" y="1278554"/>
            <a:ext cx="487634" cy="307777"/>
          </a:xfrm>
          <a:prstGeom prst="rect">
            <a:avLst/>
          </a:prstGeom>
          <a:noFill/>
        </p:spPr>
        <p:txBody>
          <a:bodyPr wrap="none" rtlCol="0">
            <a:spAutoFit/>
          </a:bodyPr>
          <a:lstStyle>
            <a:defPPr>
              <a:defRPr lang="en-US"/>
            </a:defPPr>
            <a:lvl1pPr algn="r">
              <a:defRPr sz="700" b="1">
                <a:latin typeface="Century Gothic" panose="020B0502020202020204" pitchFamily="34" charset="0"/>
              </a:defRPr>
            </a:lvl1pPr>
          </a:lstStyle>
          <a:p>
            <a:r>
              <a:rPr lang="en-US" dirty="0"/>
              <a:t>Project</a:t>
            </a:r>
          </a:p>
          <a:p>
            <a:r>
              <a:rPr lang="en-US" dirty="0"/>
              <a:t>Stages</a:t>
            </a:r>
          </a:p>
        </p:txBody>
      </p:sp>
      <p:sp>
        <p:nvSpPr>
          <p:cNvPr id="88" name="TextBox 87">
            <a:extLst>
              <a:ext uri="{FF2B5EF4-FFF2-40B4-BE49-F238E27FC236}">
                <a16:creationId xmlns:a16="http://schemas.microsoft.com/office/drawing/2014/main" id="{9C07B1BD-EC53-421D-BC68-4A6E67F01201}"/>
              </a:ext>
            </a:extLst>
          </p:cNvPr>
          <p:cNvSpPr txBox="1"/>
          <p:nvPr/>
        </p:nvSpPr>
        <p:spPr>
          <a:xfrm>
            <a:off x="548640" y="4122592"/>
            <a:ext cx="664960" cy="307777"/>
          </a:xfrm>
          <a:prstGeom prst="rect">
            <a:avLst/>
          </a:prstGeom>
          <a:noFill/>
        </p:spPr>
        <p:txBody>
          <a:bodyPr wrap="square" rtlCol="0">
            <a:spAutoFit/>
          </a:bodyPr>
          <a:lstStyle/>
          <a:p>
            <a:pPr algn="r"/>
            <a:r>
              <a:rPr lang="en-US" sz="700" b="1" dirty="0">
                <a:latin typeface="Century Gothic" panose="020B0502020202020204" pitchFamily="34" charset="0"/>
              </a:rPr>
              <a:t>Insights &amp; Pain Points</a:t>
            </a:r>
          </a:p>
        </p:txBody>
      </p:sp>
      <p:graphicFrame>
        <p:nvGraphicFramePr>
          <p:cNvPr id="4" name="Table 3">
            <a:extLst>
              <a:ext uri="{FF2B5EF4-FFF2-40B4-BE49-F238E27FC236}">
                <a16:creationId xmlns:a16="http://schemas.microsoft.com/office/drawing/2014/main" id="{FB4B8745-137B-455D-989B-1382AAADD097}"/>
              </a:ext>
            </a:extLst>
          </p:cNvPr>
          <p:cNvGraphicFramePr>
            <a:graphicFrameLocks noGrp="1"/>
          </p:cNvGraphicFramePr>
          <p:nvPr/>
        </p:nvGraphicFramePr>
        <p:xfrm>
          <a:off x="1231921" y="4111505"/>
          <a:ext cx="10070540" cy="1107070"/>
        </p:xfrm>
        <a:graphic>
          <a:graphicData uri="http://schemas.openxmlformats.org/drawingml/2006/table">
            <a:tbl>
              <a:tblPr firstRow="1" bandRow="1">
                <a:tableStyleId>{5C22544A-7EE6-4342-B048-85BDC9FD1C3A}</a:tableStyleId>
              </a:tblPr>
              <a:tblGrid>
                <a:gridCol w="2517635">
                  <a:extLst>
                    <a:ext uri="{9D8B030D-6E8A-4147-A177-3AD203B41FA5}">
                      <a16:colId xmlns:a16="http://schemas.microsoft.com/office/drawing/2014/main" val="742511513"/>
                    </a:ext>
                  </a:extLst>
                </a:gridCol>
                <a:gridCol w="2517635">
                  <a:extLst>
                    <a:ext uri="{9D8B030D-6E8A-4147-A177-3AD203B41FA5}">
                      <a16:colId xmlns:a16="http://schemas.microsoft.com/office/drawing/2014/main" val="1232353507"/>
                    </a:ext>
                  </a:extLst>
                </a:gridCol>
                <a:gridCol w="2517635">
                  <a:extLst>
                    <a:ext uri="{9D8B030D-6E8A-4147-A177-3AD203B41FA5}">
                      <a16:colId xmlns:a16="http://schemas.microsoft.com/office/drawing/2014/main" val="2764840640"/>
                    </a:ext>
                  </a:extLst>
                </a:gridCol>
                <a:gridCol w="2517635">
                  <a:extLst>
                    <a:ext uri="{9D8B030D-6E8A-4147-A177-3AD203B41FA5}">
                      <a16:colId xmlns:a16="http://schemas.microsoft.com/office/drawing/2014/main" val="556653735"/>
                    </a:ext>
                  </a:extLst>
                </a:gridCol>
              </a:tblGrid>
              <a:tr h="1107070">
                <a:tc>
                  <a:txBody>
                    <a:bodyPr/>
                    <a:lstStyle/>
                    <a:p>
                      <a:pPr algn="l"/>
                      <a:r>
                        <a:rPr lang="en-US" sz="800" b="1" dirty="0">
                          <a:solidFill>
                            <a:schemeClr val="tx1">
                              <a:lumMod val="65000"/>
                              <a:lumOff val="35000"/>
                            </a:schemeClr>
                          </a:solidFill>
                          <a:latin typeface="Century Gothic" panose="020B0502020202020204" pitchFamily="34" charset="0"/>
                        </a:rPr>
                        <a:t>Users are aware of both BCES and BPA teams, but are not as aware of both team’s support functions and expertise needed for different project types, business needs, or impacts (regardless if project is operational or transformational)</a:t>
                      </a:r>
                    </a:p>
                  </a:txBody>
                  <a:tcPr marL="137160" marR="137160" marT="137160" marB="137160">
                    <a:lnR w="38100" cap="flat" cmpd="sng" algn="ctr">
                      <a:solidFill>
                        <a:schemeClr val="bg1"/>
                      </a:solidFill>
                      <a:prstDash val="solid"/>
                      <a:round/>
                      <a:headEnd type="none" w="med" len="med"/>
                      <a:tailEnd type="none" w="med" len="med"/>
                    </a:lnR>
                    <a:solidFill>
                      <a:srgbClr val="E5F3F9"/>
                    </a:solidFill>
                  </a:tcPr>
                </a:tc>
                <a:tc>
                  <a:txBody>
                    <a:bodyPr/>
                    <a:lstStyle/>
                    <a:p>
                      <a:pPr algn="l"/>
                      <a:r>
                        <a:rPr lang="en-US" sz="800" b="1" kern="1200" dirty="0">
                          <a:solidFill>
                            <a:schemeClr val="tx1">
                              <a:lumMod val="65000"/>
                              <a:lumOff val="35000"/>
                            </a:schemeClr>
                          </a:solidFill>
                          <a:latin typeface="Century Gothic" panose="020B0502020202020204" pitchFamily="34" charset="0"/>
                          <a:ea typeface="+mn-ea"/>
                          <a:cs typeface="+mn-cs"/>
                        </a:rPr>
                        <a:t>Users suggest that the capacity and resource constraints are likely to influence project assignments as opposed to skill set, business impact, and expertise</a:t>
                      </a:r>
                    </a:p>
                  </a:txBody>
                  <a:tcPr marL="137160" marR="137160" marT="137160" marB="1371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E5F3F9"/>
                    </a:solidFill>
                  </a:tcPr>
                </a:tc>
                <a:tc>
                  <a:txBody>
                    <a:bodyPr/>
                    <a:lstStyle/>
                    <a:p>
                      <a:pPr algn="l"/>
                      <a:r>
                        <a:rPr lang="en-US" sz="800" b="1" kern="1200" dirty="0">
                          <a:solidFill>
                            <a:schemeClr val="tx1">
                              <a:lumMod val="65000"/>
                              <a:lumOff val="35000"/>
                            </a:schemeClr>
                          </a:solidFill>
                          <a:latin typeface="Century Gothic" panose="020B0502020202020204" pitchFamily="34" charset="0"/>
                          <a:ea typeface="+mn-ea"/>
                          <a:cs typeface="+mn-cs"/>
                        </a:rPr>
                        <a:t>User find communication to be a weak point in the organization. User find varying communication methods from various departments of the organization</a:t>
                      </a:r>
                    </a:p>
                  </a:txBody>
                  <a:tcPr marL="137160" marR="137160" marT="137160" marB="1371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E5F3F9"/>
                    </a:solidFill>
                  </a:tcPr>
                </a:tc>
                <a:tc>
                  <a:txBody>
                    <a:bodyPr/>
                    <a:lstStyle/>
                    <a:p>
                      <a:pPr algn="l"/>
                      <a:r>
                        <a:rPr lang="en-US" sz="800" b="1" kern="1200" dirty="0">
                          <a:solidFill>
                            <a:schemeClr val="tx1">
                              <a:lumMod val="65000"/>
                              <a:lumOff val="35000"/>
                            </a:schemeClr>
                          </a:solidFill>
                          <a:latin typeface="Century Gothic" panose="020B0502020202020204" pitchFamily="34" charset="0"/>
                          <a:ea typeface="+mn-ea"/>
                          <a:cs typeface="+mn-cs"/>
                        </a:rPr>
                        <a:t>Users have variations in how they define "transformational" project and that both teams engage, manage, and provide status to both operational and transformation projects which may add to user confusion</a:t>
                      </a:r>
                    </a:p>
                  </a:txBody>
                  <a:tcPr marL="137160" marR="137160" marT="137160" marB="137160">
                    <a:lnL w="38100" cap="flat" cmpd="sng" algn="ctr">
                      <a:solidFill>
                        <a:schemeClr val="bg1"/>
                      </a:solidFill>
                      <a:prstDash val="solid"/>
                      <a:round/>
                      <a:headEnd type="none" w="med" len="med"/>
                      <a:tailEnd type="none" w="med" len="med"/>
                    </a:lnL>
                    <a:solidFill>
                      <a:srgbClr val="E5F3F9"/>
                    </a:solidFill>
                  </a:tcPr>
                </a:tc>
                <a:extLst>
                  <a:ext uri="{0D108BD9-81ED-4DB2-BD59-A6C34878D82A}">
                    <a16:rowId xmlns:a16="http://schemas.microsoft.com/office/drawing/2014/main" val="2362236420"/>
                  </a:ext>
                </a:extLst>
              </a:tr>
            </a:tbl>
          </a:graphicData>
        </a:graphic>
      </p:graphicFrame>
      <p:sp>
        <p:nvSpPr>
          <p:cNvPr id="53" name="Rectangle 52">
            <a:extLst>
              <a:ext uri="{FF2B5EF4-FFF2-40B4-BE49-F238E27FC236}">
                <a16:creationId xmlns:a16="http://schemas.microsoft.com/office/drawing/2014/main" id="{64083908-647C-47F9-9F01-347FF61EFFE3}"/>
              </a:ext>
            </a:extLst>
          </p:cNvPr>
          <p:cNvSpPr/>
          <p:nvPr/>
        </p:nvSpPr>
        <p:spPr>
          <a:xfrm>
            <a:off x="437491" y="400257"/>
            <a:ext cx="9011309" cy="329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rgbClr val="0B2E4E"/>
                </a:solidFill>
                <a:latin typeface="Century Gothic" panose="020B0502020202020204" pitchFamily="34" charset="0"/>
              </a:rPr>
              <a:t>BPA/BCES Project Intake Discover</a:t>
            </a:r>
          </a:p>
        </p:txBody>
      </p:sp>
      <p:sp>
        <p:nvSpPr>
          <p:cNvPr id="54" name="Rectangle 53">
            <a:extLst>
              <a:ext uri="{FF2B5EF4-FFF2-40B4-BE49-F238E27FC236}">
                <a16:creationId xmlns:a16="http://schemas.microsoft.com/office/drawing/2014/main" id="{B08C6402-EA8E-4E90-9ED8-5FCE8E27EAE3}"/>
              </a:ext>
            </a:extLst>
          </p:cNvPr>
          <p:cNvSpPr/>
          <p:nvPr/>
        </p:nvSpPr>
        <p:spPr>
          <a:xfrm>
            <a:off x="457935" y="737726"/>
            <a:ext cx="10209806" cy="261610"/>
          </a:xfrm>
          <a:prstGeom prst="rect">
            <a:avLst/>
          </a:prstGeom>
        </p:spPr>
        <p:txBody>
          <a:bodyPr wrap="square">
            <a:spAutoFit/>
          </a:bodyPr>
          <a:lstStyle/>
          <a:p>
            <a:r>
              <a:rPr lang="en-US" sz="1100" b="1" dirty="0">
                <a:solidFill>
                  <a:srgbClr val="0B2E4E"/>
                </a:solidFill>
                <a:latin typeface="Century Gothic" panose="020B0502020202020204" pitchFamily="34" charset="0"/>
              </a:rPr>
              <a:t>Executive User Journey Map</a:t>
            </a:r>
          </a:p>
        </p:txBody>
      </p:sp>
      <p:graphicFrame>
        <p:nvGraphicFramePr>
          <p:cNvPr id="2" name="Diagram 1">
            <a:extLst>
              <a:ext uri="{FF2B5EF4-FFF2-40B4-BE49-F238E27FC236}">
                <a16:creationId xmlns:a16="http://schemas.microsoft.com/office/drawing/2014/main" id="{A1B57A66-EE17-419D-BCC0-0AE1839500EB}"/>
              </a:ext>
            </a:extLst>
          </p:cNvPr>
          <p:cNvGraphicFramePr/>
          <p:nvPr/>
        </p:nvGraphicFramePr>
        <p:xfrm>
          <a:off x="1515437" y="1273277"/>
          <a:ext cx="9787027" cy="299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 name="Arrow: Pentagon 50">
            <a:extLst>
              <a:ext uri="{FF2B5EF4-FFF2-40B4-BE49-F238E27FC236}">
                <a16:creationId xmlns:a16="http://schemas.microsoft.com/office/drawing/2014/main" id="{2D1B93EB-09F0-4A42-BBDE-608708521576}"/>
              </a:ext>
            </a:extLst>
          </p:cNvPr>
          <p:cNvSpPr/>
          <p:nvPr/>
        </p:nvSpPr>
        <p:spPr>
          <a:xfrm>
            <a:off x="1231922" y="1273277"/>
            <a:ext cx="482040" cy="299553"/>
          </a:xfrm>
          <a:prstGeom prst="homePlate">
            <a:avLst/>
          </a:prstGeom>
          <a:solidFill>
            <a:srgbClr val="50AE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AE61553-12D3-41C7-9FD6-6C22680B6951}"/>
              </a:ext>
            </a:extLst>
          </p:cNvPr>
          <p:cNvSpPr txBox="1"/>
          <p:nvPr/>
        </p:nvSpPr>
        <p:spPr>
          <a:xfrm>
            <a:off x="399075" y="5343700"/>
            <a:ext cx="814525" cy="200055"/>
          </a:xfrm>
          <a:prstGeom prst="rect">
            <a:avLst/>
          </a:prstGeom>
          <a:noFill/>
        </p:spPr>
        <p:txBody>
          <a:bodyPr wrap="square" rtlCol="0">
            <a:spAutoFit/>
          </a:bodyPr>
          <a:lstStyle/>
          <a:p>
            <a:pPr algn="r"/>
            <a:r>
              <a:rPr lang="en-US" sz="700" b="1" dirty="0">
                <a:latin typeface="Century Gothic" panose="020B0502020202020204" pitchFamily="34" charset="0"/>
              </a:rPr>
              <a:t>Opportunities</a:t>
            </a:r>
          </a:p>
        </p:txBody>
      </p:sp>
      <p:graphicFrame>
        <p:nvGraphicFramePr>
          <p:cNvPr id="57" name="Table 56">
            <a:extLst>
              <a:ext uri="{FF2B5EF4-FFF2-40B4-BE49-F238E27FC236}">
                <a16:creationId xmlns:a16="http://schemas.microsoft.com/office/drawing/2014/main" id="{C42A97B6-5FF5-41D3-BCC2-DEC4BF27CF72}"/>
              </a:ext>
            </a:extLst>
          </p:cNvPr>
          <p:cNvGraphicFramePr>
            <a:graphicFrameLocks noGrp="1"/>
          </p:cNvGraphicFramePr>
          <p:nvPr>
            <p:extLst>
              <p:ext uri="{D42A27DB-BD31-4B8C-83A1-F6EECF244321}">
                <p14:modId xmlns:p14="http://schemas.microsoft.com/office/powerpoint/2010/main" val="3138898594"/>
              </p:ext>
            </p:extLst>
          </p:nvPr>
        </p:nvGraphicFramePr>
        <p:xfrm>
          <a:off x="1231921" y="5332613"/>
          <a:ext cx="10070540" cy="1127760"/>
        </p:xfrm>
        <a:graphic>
          <a:graphicData uri="http://schemas.openxmlformats.org/drawingml/2006/table">
            <a:tbl>
              <a:tblPr firstRow="1" bandRow="1">
                <a:tableStyleId>{5C22544A-7EE6-4342-B048-85BDC9FD1C3A}</a:tableStyleId>
              </a:tblPr>
              <a:tblGrid>
                <a:gridCol w="2517635">
                  <a:extLst>
                    <a:ext uri="{9D8B030D-6E8A-4147-A177-3AD203B41FA5}">
                      <a16:colId xmlns:a16="http://schemas.microsoft.com/office/drawing/2014/main" val="742511513"/>
                    </a:ext>
                  </a:extLst>
                </a:gridCol>
                <a:gridCol w="2517635">
                  <a:extLst>
                    <a:ext uri="{9D8B030D-6E8A-4147-A177-3AD203B41FA5}">
                      <a16:colId xmlns:a16="http://schemas.microsoft.com/office/drawing/2014/main" val="1232353507"/>
                    </a:ext>
                  </a:extLst>
                </a:gridCol>
                <a:gridCol w="2517635">
                  <a:extLst>
                    <a:ext uri="{9D8B030D-6E8A-4147-A177-3AD203B41FA5}">
                      <a16:colId xmlns:a16="http://schemas.microsoft.com/office/drawing/2014/main" val="2764840640"/>
                    </a:ext>
                  </a:extLst>
                </a:gridCol>
                <a:gridCol w="2517635">
                  <a:extLst>
                    <a:ext uri="{9D8B030D-6E8A-4147-A177-3AD203B41FA5}">
                      <a16:colId xmlns:a16="http://schemas.microsoft.com/office/drawing/2014/main" val="556653735"/>
                    </a:ext>
                  </a:extLst>
                </a:gridCol>
              </a:tblGrid>
              <a:tr h="1107070">
                <a:tc>
                  <a:txBody>
                    <a:bodyPr/>
                    <a:lstStyle/>
                    <a:p>
                      <a:pPr algn="l"/>
                      <a:r>
                        <a:rPr lang="en-US" sz="800" b="1" kern="1200" dirty="0">
                          <a:solidFill>
                            <a:schemeClr val="tx1">
                              <a:lumMod val="65000"/>
                              <a:lumOff val="35000"/>
                            </a:schemeClr>
                          </a:solidFill>
                          <a:latin typeface="Century Gothic" panose="020B0502020202020204" pitchFamily="34" charset="0"/>
                          <a:ea typeface="+mn-ea"/>
                          <a:cs typeface="+mn-cs"/>
                        </a:rPr>
                        <a:t>Inventory expertise and skill set and collaboratively deploy both BCES/BPA to projects based on business impact, project type, and expertise required.</a:t>
                      </a:r>
                    </a:p>
                    <a:p>
                      <a:pPr algn="l"/>
                      <a:endParaRPr lang="en-US" sz="800" b="1" kern="1200" dirty="0">
                        <a:solidFill>
                          <a:schemeClr val="tx1">
                            <a:lumMod val="65000"/>
                            <a:lumOff val="35000"/>
                          </a:schemeClr>
                        </a:solidFill>
                        <a:latin typeface="Century Gothic" panose="020B0502020202020204" pitchFamily="34" charset="0"/>
                        <a:ea typeface="+mn-ea"/>
                        <a:cs typeface="+mn-cs"/>
                      </a:endParaRPr>
                    </a:p>
                    <a:p>
                      <a:pPr algn="l"/>
                      <a:r>
                        <a:rPr lang="en-US" sz="800" b="1" kern="1200" dirty="0">
                          <a:solidFill>
                            <a:schemeClr val="tx1">
                              <a:lumMod val="65000"/>
                              <a:lumOff val="35000"/>
                            </a:schemeClr>
                          </a:solidFill>
                          <a:latin typeface="Century Gothic" panose="020B0502020202020204" pitchFamily="34" charset="0"/>
                          <a:ea typeface="+mn-ea"/>
                          <a:cs typeface="+mn-cs"/>
                        </a:rPr>
                        <a:t>Define/categorize business impact project and ascribe expertise/skills needed</a:t>
                      </a:r>
                    </a:p>
                  </a:txBody>
                  <a:tcPr marL="137160" marR="137160" marT="137160" marB="137160">
                    <a:lnR w="38100" cap="flat" cmpd="sng" algn="ctr">
                      <a:solidFill>
                        <a:schemeClr val="bg1"/>
                      </a:solidFill>
                      <a:prstDash val="solid"/>
                      <a:round/>
                      <a:headEnd type="none" w="med" len="med"/>
                      <a:tailEnd type="none" w="med" len="med"/>
                    </a:lnR>
                    <a:solidFill>
                      <a:srgbClr val="E5F3F9"/>
                    </a:solidFill>
                  </a:tcPr>
                </a:tc>
                <a:tc>
                  <a:txBody>
                    <a:bodyPr/>
                    <a:lstStyle/>
                    <a:p>
                      <a:pPr algn="l"/>
                      <a:r>
                        <a:rPr lang="en-US" sz="800" b="1" kern="1200" dirty="0">
                          <a:solidFill>
                            <a:schemeClr val="tx1">
                              <a:lumMod val="65000"/>
                              <a:lumOff val="35000"/>
                            </a:schemeClr>
                          </a:solidFill>
                          <a:latin typeface="Century Gothic" panose="020B0502020202020204" pitchFamily="34" charset="0"/>
                          <a:ea typeface="+mn-ea"/>
                          <a:cs typeface="+mn-cs"/>
                        </a:rPr>
                        <a:t>Provide regular insight or visibility to resource/capacity data across MSCC portfolio to help make quality and timely resource decisions for key executive stakeholders</a:t>
                      </a:r>
                    </a:p>
                  </a:txBody>
                  <a:tcPr marL="137160" marR="137160" marT="137160" marB="1371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E5F3F9"/>
                    </a:solidFill>
                  </a:tcPr>
                </a:tc>
                <a:tc>
                  <a:txBody>
                    <a:bodyPr/>
                    <a:lstStyle/>
                    <a:p>
                      <a:pPr algn="l"/>
                      <a:r>
                        <a:rPr lang="en-US" sz="800" b="1" kern="1200" dirty="0">
                          <a:solidFill>
                            <a:schemeClr val="tx1">
                              <a:lumMod val="65000"/>
                              <a:lumOff val="35000"/>
                            </a:schemeClr>
                          </a:solidFill>
                          <a:latin typeface="Century Gothic" panose="020B0502020202020204" pitchFamily="34" charset="0"/>
                          <a:ea typeface="+mn-ea"/>
                          <a:cs typeface="+mn-cs"/>
                        </a:rPr>
                        <a:t>Users value frequent and clear communication, at the right level, at the right time regardless of project (transformation, operational, small, large, </a:t>
                      </a:r>
                      <a:r>
                        <a:rPr lang="en-US" sz="800" b="1" kern="1200" dirty="0" err="1">
                          <a:solidFill>
                            <a:schemeClr val="tx1">
                              <a:lumMod val="65000"/>
                              <a:lumOff val="35000"/>
                            </a:schemeClr>
                          </a:solidFill>
                          <a:latin typeface="Century Gothic" panose="020B0502020202020204" pitchFamily="34" charset="0"/>
                          <a:ea typeface="+mn-ea"/>
                          <a:cs typeface="+mn-cs"/>
                        </a:rPr>
                        <a:t>etc</a:t>
                      </a:r>
                      <a:r>
                        <a:rPr lang="en-US" sz="800" b="1" kern="1200" dirty="0">
                          <a:solidFill>
                            <a:schemeClr val="tx1">
                              <a:lumMod val="65000"/>
                              <a:lumOff val="35000"/>
                            </a:schemeClr>
                          </a:solidFill>
                          <a:latin typeface="Century Gothic" panose="020B0502020202020204" pitchFamily="34" charset="0"/>
                          <a:ea typeface="+mn-ea"/>
                          <a:cs typeface="+mn-cs"/>
                        </a:rPr>
                        <a:t>) and want well crafted and consistent project artifacts to present at all levels (i.e. deliverable formats, timelines, and documentation)</a:t>
                      </a:r>
                    </a:p>
                  </a:txBody>
                  <a:tcPr marL="137160" marR="137160" marT="137160" marB="1371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E5F3F9"/>
                    </a:solidFill>
                  </a:tcPr>
                </a:tc>
                <a:tc>
                  <a:txBody>
                    <a:bodyPr/>
                    <a:lstStyle/>
                    <a:p>
                      <a:pPr algn="l"/>
                      <a:r>
                        <a:rPr lang="en-US" sz="800" b="1" kern="1200" dirty="0">
                          <a:solidFill>
                            <a:schemeClr val="tx1">
                              <a:lumMod val="65000"/>
                              <a:lumOff val="35000"/>
                            </a:schemeClr>
                          </a:solidFill>
                          <a:latin typeface="Century Gothic" panose="020B0502020202020204" pitchFamily="34" charset="0"/>
                          <a:ea typeface="+mn-ea"/>
                          <a:cs typeface="+mn-cs"/>
                        </a:rPr>
                        <a:t>Create more collaborative workgroup structure that helps develop frameworks, templates, playbooks that operations leaders / support staff can implement during transition and operational project phases</a:t>
                      </a:r>
                    </a:p>
                  </a:txBody>
                  <a:tcPr marL="137160" marR="137160" marT="137160" marB="137160">
                    <a:lnL w="38100" cap="flat" cmpd="sng" algn="ctr">
                      <a:solidFill>
                        <a:schemeClr val="bg1"/>
                      </a:solidFill>
                      <a:prstDash val="solid"/>
                      <a:round/>
                      <a:headEnd type="none" w="med" len="med"/>
                      <a:tailEnd type="none" w="med" len="med"/>
                    </a:lnL>
                    <a:solidFill>
                      <a:srgbClr val="E5F3F9"/>
                    </a:solidFill>
                  </a:tcPr>
                </a:tc>
                <a:extLst>
                  <a:ext uri="{0D108BD9-81ED-4DB2-BD59-A6C34878D82A}">
                    <a16:rowId xmlns:a16="http://schemas.microsoft.com/office/drawing/2014/main" val="2362236420"/>
                  </a:ext>
                </a:extLst>
              </a:tr>
            </a:tbl>
          </a:graphicData>
        </a:graphic>
      </p:graphicFrame>
      <p:graphicFrame>
        <p:nvGraphicFramePr>
          <p:cNvPr id="60" name="Table 59">
            <a:extLst>
              <a:ext uri="{FF2B5EF4-FFF2-40B4-BE49-F238E27FC236}">
                <a16:creationId xmlns:a16="http://schemas.microsoft.com/office/drawing/2014/main" id="{32B30795-D02C-449A-8873-79F03B155917}"/>
              </a:ext>
            </a:extLst>
          </p:cNvPr>
          <p:cNvGraphicFramePr>
            <a:graphicFrameLocks noGrp="1"/>
          </p:cNvGraphicFramePr>
          <p:nvPr/>
        </p:nvGraphicFramePr>
        <p:xfrm>
          <a:off x="1231920" y="1755980"/>
          <a:ext cx="10052220" cy="2163738"/>
        </p:xfrm>
        <a:graphic>
          <a:graphicData uri="http://schemas.openxmlformats.org/drawingml/2006/table">
            <a:tbl>
              <a:tblPr firstRow="1" bandRow="1">
                <a:tableStyleId>{5C22544A-7EE6-4342-B048-85BDC9FD1C3A}</a:tableStyleId>
              </a:tblPr>
              <a:tblGrid>
                <a:gridCol w="2513055">
                  <a:extLst>
                    <a:ext uri="{9D8B030D-6E8A-4147-A177-3AD203B41FA5}">
                      <a16:colId xmlns:a16="http://schemas.microsoft.com/office/drawing/2014/main" val="742511513"/>
                    </a:ext>
                  </a:extLst>
                </a:gridCol>
                <a:gridCol w="2513055">
                  <a:extLst>
                    <a:ext uri="{9D8B030D-6E8A-4147-A177-3AD203B41FA5}">
                      <a16:colId xmlns:a16="http://schemas.microsoft.com/office/drawing/2014/main" val="1232353507"/>
                    </a:ext>
                  </a:extLst>
                </a:gridCol>
                <a:gridCol w="2513055">
                  <a:extLst>
                    <a:ext uri="{9D8B030D-6E8A-4147-A177-3AD203B41FA5}">
                      <a16:colId xmlns:a16="http://schemas.microsoft.com/office/drawing/2014/main" val="2764840640"/>
                    </a:ext>
                  </a:extLst>
                </a:gridCol>
                <a:gridCol w="2513055">
                  <a:extLst>
                    <a:ext uri="{9D8B030D-6E8A-4147-A177-3AD203B41FA5}">
                      <a16:colId xmlns:a16="http://schemas.microsoft.com/office/drawing/2014/main" val="556653735"/>
                    </a:ext>
                  </a:extLst>
                </a:gridCol>
              </a:tblGrid>
              <a:tr h="1081869">
                <a:tc>
                  <a:txBody>
                    <a:bodyPr/>
                    <a:lstStyle/>
                    <a:p>
                      <a:pPr algn="l"/>
                      <a:endParaRPr lang="en-US" sz="800" b="1" dirty="0">
                        <a:solidFill>
                          <a:schemeClr val="tx1">
                            <a:lumMod val="65000"/>
                            <a:lumOff val="35000"/>
                          </a:schemeClr>
                        </a:solidFill>
                        <a:latin typeface="Century Gothic" panose="020B0502020202020204" pitchFamily="34" charset="0"/>
                      </a:endParaRPr>
                    </a:p>
                  </a:txBody>
                  <a:tcPr marL="137160" marR="137160" marT="137160" marB="137160">
                    <a:lnL w="12700" cmpd="sng">
                      <a:noFill/>
                    </a:lnL>
                    <a:lnR w="3175" cap="flat" cmpd="sng" algn="ctr">
                      <a:no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800" b="1" kern="1200" dirty="0">
                        <a:solidFill>
                          <a:schemeClr val="tx1">
                            <a:lumMod val="65000"/>
                            <a:lumOff val="35000"/>
                          </a:schemeClr>
                        </a:solidFill>
                        <a:latin typeface="Century Gothic" panose="020B0502020202020204" pitchFamily="34" charset="0"/>
                        <a:ea typeface="+mn-ea"/>
                        <a:cs typeface="+mn-cs"/>
                      </a:endParaRPr>
                    </a:p>
                  </a:txBody>
                  <a:tcPr marL="137160" marR="137160" marT="137160" marB="13716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800" b="1" kern="1200" dirty="0">
                        <a:solidFill>
                          <a:schemeClr val="tx1">
                            <a:lumMod val="65000"/>
                            <a:lumOff val="35000"/>
                          </a:schemeClr>
                        </a:solidFill>
                        <a:latin typeface="Century Gothic" panose="020B0502020202020204" pitchFamily="34" charset="0"/>
                        <a:ea typeface="+mn-ea"/>
                        <a:cs typeface="+mn-cs"/>
                      </a:endParaRPr>
                    </a:p>
                  </a:txBody>
                  <a:tcPr marL="137160" marR="137160" marT="137160" marB="13716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800" b="1" kern="1200" dirty="0">
                        <a:solidFill>
                          <a:schemeClr val="tx1">
                            <a:lumMod val="65000"/>
                            <a:lumOff val="35000"/>
                          </a:schemeClr>
                        </a:solidFill>
                        <a:latin typeface="Century Gothic" panose="020B0502020202020204" pitchFamily="34" charset="0"/>
                        <a:ea typeface="+mn-ea"/>
                        <a:cs typeface="+mn-cs"/>
                      </a:endParaRPr>
                    </a:p>
                  </a:txBody>
                  <a:tcPr marL="137160" marR="137160" marT="137160" marB="137160">
                    <a:lnL w="3175" cap="flat" cmpd="sng" algn="ctr">
                      <a:noFill/>
                      <a:prstDash val="solid"/>
                      <a:round/>
                      <a:headEnd type="none" w="med" len="med"/>
                      <a:tailEnd type="none" w="med" len="med"/>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2236420"/>
                  </a:ext>
                </a:extLst>
              </a:tr>
              <a:tr h="1081869">
                <a:tc>
                  <a:txBody>
                    <a:bodyPr/>
                    <a:lstStyle/>
                    <a:p>
                      <a:pPr algn="l"/>
                      <a:endParaRPr lang="en-US" sz="800" b="1" dirty="0">
                        <a:solidFill>
                          <a:schemeClr val="tx1">
                            <a:lumMod val="65000"/>
                            <a:lumOff val="35000"/>
                          </a:schemeClr>
                        </a:solidFill>
                        <a:latin typeface="Century Gothic" panose="020B0502020202020204" pitchFamily="34" charset="0"/>
                      </a:endParaRPr>
                    </a:p>
                  </a:txBody>
                  <a:tcPr marL="137160" marR="137160" marT="137160" marB="137160">
                    <a:lnL w="12700" cmpd="sng">
                      <a:noFill/>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endParaRPr lang="en-US" sz="800" b="1" kern="1200" dirty="0">
                        <a:solidFill>
                          <a:schemeClr val="tx1">
                            <a:lumMod val="65000"/>
                            <a:lumOff val="35000"/>
                          </a:schemeClr>
                        </a:solidFill>
                        <a:latin typeface="Century Gothic" panose="020B0502020202020204" pitchFamily="34" charset="0"/>
                        <a:ea typeface="+mn-ea"/>
                        <a:cs typeface="+mn-cs"/>
                      </a:endParaRPr>
                    </a:p>
                  </a:txBody>
                  <a:tcPr marL="137160" marR="137160" marT="137160" marB="13716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endParaRPr lang="en-US" sz="800" b="1" kern="1200" dirty="0">
                        <a:solidFill>
                          <a:schemeClr val="tx1">
                            <a:lumMod val="65000"/>
                            <a:lumOff val="35000"/>
                          </a:schemeClr>
                        </a:solidFill>
                        <a:latin typeface="Century Gothic" panose="020B0502020202020204" pitchFamily="34" charset="0"/>
                        <a:ea typeface="+mn-ea"/>
                        <a:cs typeface="+mn-cs"/>
                      </a:endParaRPr>
                    </a:p>
                  </a:txBody>
                  <a:tcPr marL="137160" marR="137160" marT="137160" marB="13716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endParaRPr lang="en-US" sz="800" b="1" kern="1200" dirty="0">
                        <a:solidFill>
                          <a:schemeClr val="tx1">
                            <a:lumMod val="65000"/>
                            <a:lumOff val="35000"/>
                          </a:schemeClr>
                        </a:solidFill>
                        <a:latin typeface="Century Gothic" panose="020B0502020202020204" pitchFamily="34" charset="0"/>
                        <a:ea typeface="+mn-ea"/>
                        <a:cs typeface="+mn-cs"/>
                      </a:endParaRPr>
                    </a:p>
                  </a:txBody>
                  <a:tcPr marL="137160" marR="137160" marT="137160" marB="137160">
                    <a:lnL w="3175" cap="flat" cmpd="sng" algn="ctr">
                      <a:noFill/>
                      <a:prstDash val="solid"/>
                      <a:round/>
                      <a:headEnd type="none" w="med" len="med"/>
                      <a:tailEnd type="none" w="med" len="med"/>
                    </a:lnL>
                    <a:lnR w="12700" cmpd="sng">
                      <a:noFill/>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30706510"/>
                  </a:ext>
                </a:extLst>
              </a:tr>
            </a:tbl>
          </a:graphicData>
        </a:graphic>
      </p:graphicFrame>
      <p:sp>
        <p:nvSpPr>
          <p:cNvPr id="61" name="TextBox 60">
            <a:extLst>
              <a:ext uri="{FF2B5EF4-FFF2-40B4-BE49-F238E27FC236}">
                <a16:creationId xmlns:a16="http://schemas.microsoft.com/office/drawing/2014/main" id="{DDD38F1B-5A2D-4127-AF98-B9330317A23C}"/>
              </a:ext>
            </a:extLst>
          </p:cNvPr>
          <p:cNvSpPr txBox="1"/>
          <p:nvPr/>
        </p:nvSpPr>
        <p:spPr>
          <a:xfrm rot="16200000">
            <a:off x="563920" y="3269377"/>
            <a:ext cx="814525" cy="246221"/>
          </a:xfrm>
          <a:prstGeom prst="rect">
            <a:avLst/>
          </a:prstGeom>
          <a:noFill/>
        </p:spPr>
        <p:txBody>
          <a:bodyPr wrap="square" rtlCol="0">
            <a:spAutoFit/>
          </a:bodyPr>
          <a:lstStyle/>
          <a:p>
            <a:pPr algn="ctr"/>
            <a:r>
              <a:rPr lang="en-US" sz="500" b="1" dirty="0">
                <a:latin typeface="Century Gothic" panose="020B0502020202020204" pitchFamily="34" charset="0"/>
              </a:rPr>
              <a:t>Negative Experience</a:t>
            </a:r>
          </a:p>
        </p:txBody>
      </p:sp>
      <p:sp>
        <p:nvSpPr>
          <p:cNvPr id="64" name="TextBox 63">
            <a:extLst>
              <a:ext uri="{FF2B5EF4-FFF2-40B4-BE49-F238E27FC236}">
                <a16:creationId xmlns:a16="http://schemas.microsoft.com/office/drawing/2014/main" id="{7092E400-7EDE-439C-922B-EB78D860034E}"/>
              </a:ext>
            </a:extLst>
          </p:cNvPr>
          <p:cNvSpPr txBox="1"/>
          <p:nvPr/>
        </p:nvSpPr>
        <p:spPr>
          <a:xfrm rot="16200000">
            <a:off x="563920" y="2062886"/>
            <a:ext cx="814525" cy="246221"/>
          </a:xfrm>
          <a:prstGeom prst="rect">
            <a:avLst/>
          </a:prstGeom>
          <a:noFill/>
        </p:spPr>
        <p:txBody>
          <a:bodyPr wrap="square" rtlCol="0">
            <a:spAutoFit/>
          </a:bodyPr>
          <a:lstStyle/>
          <a:p>
            <a:pPr algn="ctr"/>
            <a:r>
              <a:rPr lang="en-US" sz="500" b="1" dirty="0">
                <a:latin typeface="Century Gothic" panose="020B0502020202020204" pitchFamily="34" charset="0"/>
              </a:rPr>
              <a:t>Positive</a:t>
            </a:r>
          </a:p>
          <a:p>
            <a:pPr algn="ctr"/>
            <a:r>
              <a:rPr lang="en-US" sz="500" b="1" dirty="0">
                <a:latin typeface="Century Gothic" panose="020B0502020202020204" pitchFamily="34" charset="0"/>
              </a:rPr>
              <a:t>Experiences</a:t>
            </a:r>
          </a:p>
        </p:txBody>
      </p:sp>
      <p:sp>
        <p:nvSpPr>
          <p:cNvPr id="8" name="Oval 7">
            <a:extLst>
              <a:ext uri="{FF2B5EF4-FFF2-40B4-BE49-F238E27FC236}">
                <a16:creationId xmlns:a16="http://schemas.microsoft.com/office/drawing/2014/main" id="{AF4B60AC-B54D-4D1D-867F-B4442931BD06}"/>
              </a:ext>
            </a:extLst>
          </p:cNvPr>
          <p:cNvSpPr/>
          <p:nvPr/>
        </p:nvSpPr>
        <p:spPr>
          <a:xfrm>
            <a:off x="2328333" y="2710905"/>
            <a:ext cx="274320" cy="274320"/>
          </a:xfrm>
          <a:prstGeom prst="ellipse">
            <a:avLst/>
          </a:prstGeom>
          <a:solidFill>
            <a:schemeClr val="bg1"/>
          </a:solidFill>
          <a:ln>
            <a:solidFill>
              <a:srgbClr val="50A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1375467-0207-4FEC-BC86-2EC222488F2F}"/>
              </a:ext>
            </a:extLst>
          </p:cNvPr>
          <p:cNvSpPr/>
          <p:nvPr/>
        </p:nvSpPr>
        <p:spPr>
          <a:xfrm>
            <a:off x="4805985" y="2905353"/>
            <a:ext cx="274320" cy="274320"/>
          </a:xfrm>
          <a:prstGeom prst="ellipse">
            <a:avLst/>
          </a:prstGeom>
          <a:solidFill>
            <a:schemeClr val="bg1"/>
          </a:solidFill>
          <a:ln>
            <a:solidFill>
              <a:srgbClr val="50A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26DC83F-E24C-41C9-848B-299B892F910D}"/>
              </a:ext>
            </a:extLst>
          </p:cNvPr>
          <p:cNvSpPr/>
          <p:nvPr/>
        </p:nvSpPr>
        <p:spPr>
          <a:xfrm>
            <a:off x="6946359" y="3511762"/>
            <a:ext cx="274320" cy="274320"/>
          </a:xfrm>
          <a:prstGeom prst="ellipse">
            <a:avLst/>
          </a:prstGeom>
          <a:solidFill>
            <a:schemeClr val="bg1"/>
          </a:solidFill>
          <a:ln>
            <a:solidFill>
              <a:srgbClr val="50A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E606B84-E818-4F7C-B0A8-BE96A29BE383}"/>
              </a:ext>
            </a:extLst>
          </p:cNvPr>
          <p:cNvSpPr/>
          <p:nvPr/>
        </p:nvSpPr>
        <p:spPr>
          <a:xfrm>
            <a:off x="10002825" y="2473408"/>
            <a:ext cx="274320" cy="274320"/>
          </a:xfrm>
          <a:prstGeom prst="ellipse">
            <a:avLst/>
          </a:prstGeom>
          <a:solidFill>
            <a:schemeClr val="bg1"/>
          </a:solidFill>
          <a:ln>
            <a:solidFill>
              <a:srgbClr val="50A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9E1A761-E8B2-4C2A-BE9D-7538C99E2754}"/>
              </a:ext>
            </a:extLst>
          </p:cNvPr>
          <p:cNvCxnSpPr>
            <a:cxnSpLocks/>
            <a:stCxn id="8" idx="0"/>
            <a:endCxn id="17" idx="2"/>
          </p:cNvCxnSpPr>
          <p:nvPr/>
        </p:nvCxnSpPr>
        <p:spPr>
          <a:xfrm flipV="1">
            <a:off x="2465493" y="2464275"/>
            <a:ext cx="94135" cy="246630"/>
          </a:xfrm>
          <a:prstGeom prst="line">
            <a:avLst/>
          </a:prstGeom>
          <a:ln>
            <a:solidFill>
              <a:srgbClr val="50AED8"/>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0FAE368-B220-46BA-9B6D-481D4FA6E4DD}"/>
              </a:ext>
            </a:extLst>
          </p:cNvPr>
          <p:cNvCxnSpPr>
            <a:cxnSpLocks/>
            <a:endCxn id="8" idx="4"/>
          </p:cNvCxnSpPr>
          <p:nvPr/>
        </p:nvCxnSpPr>
        <p:spPr>
          <a:xfrm flipV="1">
            <a:off x="2465493" y="2985225"/>
            <a:ext cx="0" cy="283484"/>
          </a:xfrm>
          <a:prstGeom prst="line">
            <a:avLst/>
          </a:prstGeom>
          <a:ln>
            <a:solidFill>
              <a:srgbClr val="50AED8"/>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5FF91D5-55DB-4C12-A0B0-C5D76C4C2C5A}"/>
              </a:ext>
            </a:extLst>
          </p:cNvPr>
          <p:cNvSpPr/>
          <p:nvPr/>
        </p:nvSpPr>
        <p:spPr>
          <a:xfrm>
            <a:off x="1986589" y="2048777"/>
            <a:ext cx="1146077" cy="415498"/>
          </a:xfrm>
          <a:prstGeom prst="rect">
            <a:avLst/>
          </a:prstGeom>
        </p:spPr>
        <p:txBody>
          <a:bodyPr wrap="square">
            <a:spAutoFit/>
          </a:bodyPr>
          <a:lstStyle/>
          <a:p>
            <a:pPr algn="ctr"/>
            <a:r>
              <a:rPr lang="en-US" sz="700" b="1" i="0" dirty="0">
                <a:solidFill>
                  <a:srgbClr val="1A1A1A"/>
                </a:solidFill>
                <a:effectLst/>
                <a:latin typeface="OpenSans"/>
              </a:rPr>
              <a:t>“I go to Gladys and Carrie. I see both fingers pointing at each other”</a:t>
            </a:r>
            <a:endParaRPr lang="en-US" sz="700" b="1" dirty="0"/>
          </a:p>
        </p:txBody>
      </p:sp>
      <p:sp>
        <p:nvSpPr>
          <p:cNvPr id="75" name="Rectangle 74">
            <a:extLst>
              <a:ext uri="{FF2B5EF4-FFF2-40B4-BE49-F238E27FC236}">
                <a16:creationId xmlns:a16="http://schemas.microsoft.com/office/drawing/2014/main" id="{C8B07C2F-2E5D-489A-A225-D7CB922A3069}"/>
              </a:ext>
            </a:extLst>
          </p:cNvPr>
          <p:cNvSpPr/>
          <p:nvPr/>
        </p:nvSpPr>
        <p:spPr>
          <a:xfrm>
            <a:off x="1738088" y="3308046"/>
            <a:ext cx="1748223" cy="415498"/>
          </a:xfrm>
          <a:prstGeom prst="rect">
            <a:avLst/>
          </a:prstGeom>
        </p:spPr>
        <p:txBody>
          <a:bodyPr wrap="square">
            <a:spAutoFit/>
          </a:bodyPr>
          <a:lstStyle/>
          <a:p>
            <a:pPr algn="ctr"/>
            <a:r>
              <a:rPr lang="en-US" sz="700" b="1" i="0" dirty="0">
                <a:solidFill>
                  <a:srgbClr val="1A1A1A"/>
                </a:solidFill>
                <a:effectLst/>
                <a:latin typeface="OpenSans"/>
              </a:rPr>
              <a:t>“@ Allstate we decided that business impact and </a:t>
            </a:r>
            <a:r>
              <a:rPr lang="en-US" sz="700" b="1" dirty="0">
                <a:solidFill>
                  <a:srgbClr val="1A1A1A"/>
                </a:solidFill>
                <a:latin typeface="OpenSans"/>
              </a:rPr>
              <a:t>expertise were the driving force for project assignments</a:t>
            </a:r>
            <a:r>
              <a:rPr lang="en-US" sz="700" b="1" i="0" dirty="0">
                <a:solidFill>
                  <a:srgbClr val="1A1A1A"/>
                </a:solidFill>
                <a:effectLst/>
                <a:latin typeface="OpenSans"/>
              </a:rPr>
              <a:t>”</a:t>
            </a:r>
            <a:endParaRPr lang="en-US" sz="700" b="1" dirty="0"/>
          </a:p>
        </p:txBody>
      </p:sp>
      <p:sp>
        <p:nvSpPr>
          <p:cNvPr id="18" name="Rectangle 17">
            <a:extLst>
              <a:ext uri="{FF2B5EF4-FFF2-40B4-BE49-F238E27FC236}">
                <a16:creationId xmlns:a16="http://schemas.microsoft.com/office/drawing/2014/main" id="{87B64780-EAF4-4FD2-80C5-E4D4F1E2673D}"/>
              </a:ext>
            </a:extLst>
          </p:cNvPr>
          <p:cNvSpPr/>
          <p:nvPr/>
        </p:nvSpPr>
        <p:spPr>
          <a:xfrm>
            <a:off x="4212542" y="3509083"/>
            <a:ext cx="1748428" cy="307777"/>
          </a:xfrm>
          <a:prstGeom prst="rect">
            <a:avLst/>
          </a:prstGeom>
        </p:spPr>
        <p:txBody>
          <a:bodyPr wrap="square">
            <a:spAutoFit/>
          </a:bodyPr>
          <a:lstStyle/>
          <a:p>
            <a:pPr algn="ctr"/>
            <a:r>
              <a:rPr lang="en-US" sz="700" b="1" dirty="0">
                <a:solidFill>
                  <a:srgbClr val="1A1A1A"/>
                </a:solidFill>
                <a:latin typeface="OpenSans"/>
              </a:rPr>
              <a:t>“For one project I got very frustrated because it was the capacity issue”</a:t>
            </a:r>
          </a:p>
        </p:txBody>
      </p:sp>
      <p:cxnSp>
        <p:nvCxnSpPr>
          <p:cNvPr id="78" name="Straight Connector 77">
            <a:extLst>
              <a:ext uri="{FF2B5EF4-FFF2-40B4-BE49-F238E27FC236}">
                <a16:creationId xmlns:a16="http://schemas.microsoft.com/office/drawing/2014/main" id="{2A114726-56C9-4E5D-8D53-002E449DDFC0}"/>
              </a:ext>
            </a:extLst>
          </p:cNvPr>
          <p:cNvCxnSpPr>
            <a:cxnSpLocks/>
            <a:endCxn id="65" idx="4"/>
          </p:cNvCxnSpPr>
          <p:nvPr/>
        </p:nvCxnSpPr>
        <p:spPr>
          <a:xfrm flipV="1">
            <a:off x="4943145" y="3179673"/>
            <a:ext cx="0" cy="313039"/>
          </a:xfrm>
          <a:prstGeom prst="line">
            <a:avLst/>
          </a:prstGeom>
          <a:ln>
            <a:solidFill>
              <a:srgbClr val="50AED8"/>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A5D924D-87EA-4058-A491-A27D21044568}"/>
              </a:ext>
            </a:extLst>
          </p:cNvPr>
          <p:cNvSpPr/>
          <p:nvPr/>
        </p:nvSpPr>
        <p:spPr>
          <a:xfrm>
            <a:off x="6241125" y="2986760"/>
            <a:ext cx="2017430" cy="307777"/>
          </a:xfrm>
          <a:prstGeom prst="rect">
            <a:avLst/>
          </a:prstGeom>
        </p:spPr>
        <p:txBody>
          <a:bodyPr wrap="square">
            <a:spAutoFit/>
          </a:bodyPr>
          <a:lstStyle/>
          <a:p>
            <a:pPr algn="ctr"/>
            <a:r>
              <a:rPr lang="en-US" sz="700" b="1" dirty="0">
                <a:solidFill>
                  <a:srgbClr val="1A1A1A"/>
                </a:solidFill>
                <a:latin typeface="OpenSans"/>
              </a:rPr>
              <a:t>“As a whole communication is one of our biggest opportunities”</a:t>
            </a:r>
          </a:p>
        </p:txBody>
      </p:sp>
      <p:cxnSp>
        <p:nvCxnSpPr>
          <p:cNvPr id="85" name="Straight Connector 84">
            <a:extLst>
              <a:ext uri="{FF2B5EF4-FFF2-40B4-BE49-F238E27FC236}">
                <a16:creationId xmlns:a16="http://schemas.microsoft.com/office/drawing/2014/main" id="{8941511F-1E7D-487C-8B06-BB4D4E614E07}"/>
              </a:ext>
            </a:extLst>
          </p:cNvPr>
          <p:cNvCxnSpPr>
            <a:cxnSpLocks/>
            <a:stCxn id="66" idx="0"/>
            <a:endCxn id="26" idx="2"/>
          </p:cNvCxnSpPr>
          <p:nvPr/>
        </p:nvCxnSpPr>
        <p:spPr>
          <a:xfrm flipV="1">
            <a:off x="7083519" y="3294537"/>
            <a:ext cx="166321" cy="217225"/>
          </a:xfrm>
          <a:prstGeom prst="line">
            <a:avLst/>
          </a:prstGeom>
          <a:ln>
            <a:solidFill>
              <a:srgbClr val="50AED8"/>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92FFC9A-51B4-450D-A871-3729E3BCF16A}"/>
              </a:ext>
            </a:extLst>
          </p:cNvPr>
          <p:cNvCxnSpPr>
            <a:cxnSpLocks/>
            <a:endCxn id="66" idx="6"/>
          </p:cNvCxnSpPr>
          <p:nvPr/>
        </p:nvCxnSpPr>
        <p:spPr>
          <a:xfrm flipH="1">
            <a:off x="7220679" y="3648922"/>
            <a:ext cx="340054" cy="0"/>
          </a:xfrm>
          <a:prstGeom prst="line">
            <a:avLst/>
          </a:prstGeom>
          <a:ln>
            <a:solidFill>
              <a:srgbClr val="50AED8"/>
            </a:solidFill>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99590EB0-0B63-47CA-8F39-64692C42C930}"/>
              </a:ext>
            </a:extLst>
          </p:cNvPr>
          <p:cNvSpPr/>
          <p:nvPr/>
        </p:nvSpPr>
        <p:spPr>
          <a:xfrm>
            <a:off x="7528983" y="3509082"/>
            <a:ext cx="1312428" cy="307777"/>
          </a:xfrm>
          <a:prstGeom prst="rect">
            <a:avLst/>
          </a:prstGeom>
        </p:spPr>
        <p:txBody>
          <a:bodyPr wrap="square">
            <a:spAutoFit/>
          </a:bodyPr>
          <a:lstStyle/>
          <a:p>
            <a:pPr algn="ctr"/>
            <a:r>
              <a:rPr lang="en-US" sz="700" b="1" dirty="0">
                <a:solidFill>
                  <a:srgbClr val="1A1A1A"/>
                </a:solidFill>
                <a:latin typeface="OpenSans"/>
              </a:rPr>
              <a:t>“Do we need two different project review meetings?”</a:t>
            </a:r>
          </a:p>
        </p:txBody>
      </p:sp>
      <p:sp>
        <p:nvSpPr>
          <p:cNvPr id="31" name="Rectangle 30">
            <a:extLst>
              <a:ext uri="{FF2B5EF4-FFF2-40B4-BE49-F238E27FC236}">
                <a16:creationId xmlns:a16="http://schemas.microsoft.com/office/drawing/2014/main" id="{231C6656-7954-40FD-8159-F4A17B33BAB7}"/>
              </a:ext>
            </a:extLst>
          </p:cNvPr>
          <p:cNvSpPr/>
          <p:nvPr/>
        </p:nvSpPr>
        <p:spPr>
          <a:xfrm>
            <a:off x="9511814" y="1961553"/>
            <a:ext cx="1503293" cy="307777"/>
          </a:xfrm>
          <a:prstGeom prst="rect">
            <a:avLst/>
          </a:prstGeom>
        </p:spPr>
        <p:txBody>
          <a:bodyPr wrap="square">
            <a:spAutoFit/>
          </a:bodyPr>
          <a:lstStyle/>
          <a:p>
            <a:pPr algn="ctr"/>
            <a:r>
              <a:rPr lang="en-US" sz="700" b="1" dirty="0">
                <a:solidFill>
                  <a:srgbClr val="1A1A1A"/>
                </a:solidFill>
                <a:latin typeface="OpenSans"/>
              </a:rPr>
              <a:t>“Playbooks should be completed and transitioned to MSCC”</a:t>
            </a:r>
          </a:p>
        </p:txBody>
      </p:sp>
      <p:cxnSp>
        <p:nvCxnSpPr>
          <p:cNvPr id="91" name="Straight Connector 90">
            <a:extLst>
              <a:ext uri="{FF2B5EF4-FFF2-40B4-BE49-F238E27FC236}">
                <a16:creationId xmlns:a16="http://schemas.microsoft.com/office/drawing/2014/main" id="{8030426B-30F3-42DF-B1BF-9B43777F1090}"/>
              </a:ext>
            </a:extLst>
          </p:cNvPr>
          <p:cNvCxnSpPr>
            <a:cxnSpLocks/>
            <a:stCxn id="67" idx="0"/>
            <a:endCxn id="31" idx="2"/>
          </p:cNvCxnSpPr>
          <p:nvPr/>
        </p:nvCxnSpPr>
        <p:spPr>
          <a:xfrm flipV="1">
            <a:off x="10139985" y="2269330"/>
            <a:ext cx="123476" cy="204078"/>
          </a:xfrm>
          <a:prstGeom prst="line">
            <a:avLst/>
          </a:prstGeom>
          <a:ln>
            <a:solidFill>
              <a:srgbClr val="50AED8"/>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3A7B963-3009-4768-92AB-7F78440C2205}"/>
              </a:ext>
            </a:extLst>
          </p:cNvPr>
          <p:cNvSpPr/>
          <p:nvPr/>
        </p:nvSpPr>
        <p:spPr>
          <a:xfrm>
            <a:off x="4212542" y="633579"/>
            <a:ext cx="7408240" cy="415498"/>
          </a:xfrm>
          <a:prstGeom prst="rect">
            <a:avLst/>
          </a:prstGeom>
        </p:spPr>
        <p:txBody>
          <a:bodyPr wrap="square">
            <a:spAutoFit/>
          </a:bodyPr>
          <a:lstStyle/>
          <a:p>
            <a:r>
              <a:rPr lang="en-US" sz="1050" b="0" i="0" dirty="0">
                <a:solidFill>
                  <a:srgbClr val="1A1A1A"/>
                </a:solidFill>
                <a:effectLst/>
                <a:latin typeface="OpenSans"/>
              </a:rPr>
              <a:t>Problem Statement - Version 1: How might we create and communicate a clear work-group structure/relationship that leverages skills, knowledge, and expertise across both BCES and BPA to support operational and transformational projects in the MSCC</a:t>
            </a:r>
            <a:endParaRPr lang="en-US" sz="1050" dirty="0"/>
          </a:p>
        </p:txBody>
      </p:sp>
      <p:sp>
        <p:nvSpPr>
          <p:cNvPr id="104" name="Rectangle 103">
            <a:extLst>
              <a:ext uri="{FF2B5EF4-FFF2-40B4-BE49-F238E27FC236}">
                <a16:creationId xmlns:a16="http://schemas.microsoft.com/office/drawing/2014/main" id="{D9448312-C2C4-4DBF-A9C5-9D8D8D0FEC59}"/>
              </a:ext>
            </a:extLst>
          </p:cNvPr>
          <p:cNvSpPr/>
          <p:nvPr/>
        </p:nvSpPr>
        <p:spPr>
          <a:xfrm>
            <a:off x="4222842" y="396568"/>
            <a:ext cx="2297965" cy="261610"/>
          </a:xfrm>
          <a:prstGeom prst="rect">
            <a:avLst/>
          </a:prstGeom>
        </p:spPr>
        <p:txBody>
          <a:bodyPr wrap="square">
            <a:spAutoFit/>
          </a:bodyPr>
          <a:lstStyle/>
          <a:p>
            <a:r>
              <a:rPr lang="en-US" sz="1100" b="1" dirty="0">
                <a:solidFill>
                  <a:srgbClr val="0B2E4E"/>
                </a:solidFill>
                <a:latin typeface="Century Gothic" panose="020B0502020202020204" pitchFamily="34" charset="0"/>
              </a:rPr>
              <a:t>Problem Statement – Draft 1</a:t>
            </a:r>
          </a:p>
        </p:txBody>
      </p:sp>
    </p:spTree>
    <p:extLst>
      <p:ext uri="{BB962C8B-B14F-4D97-AF65-F5344CB8AC3E}">
        <p14:creationId xmlns:p14="http://schemas.microsoft.com/office/powerpoint/2010/main" val="290596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Table 43">
            <a:extLst>
              <a:ext uri="{FF2B5EF4-FFF2-40B4-BE49-F238E27FC236}">
                <a16:creationId xmlns:a16="http://schemas.microsoft.com/office/drawing/2014/main" id="{11CB3F34-DE4F-41FA-A269-84ADBF6EE7C0}"/>
              </a:ext>
            </a:extLst>
          </p:cNvPr>
          <p:cNvGraphicFramePr>
            <a:graphicFrameLocks noGrp="1"/>
          </p:cNvGraphicFramePr>
          <p:nvPr>
            <p:extLst>
              <p:ext uri="{D42A27DB-BD31-4B8C-83A1-F6EECF244321}">
                <p14:modId xmlns:p14="http://schemas.microsoft.com/office/powerpoint/2010/main" val="1537317254"/>
              </p:ext>
            </p:extLst>
          </p:nvPr>
        </p:nvGraphicFramePr>
        <p:xfrm>
          <a:off x="1317645" y="2264045"/>
          <a:ext cx="10052220" cy="2163738"/>
        </p:xfrm>
        <a:graphic>
          <a:graphicData uri="http://schemas.openxmlformats.org/drawingml/2006/table">
            <a:tbl>
              <a:tblPr firstRow="1" bandRow="1">
                <a:tableStyleId>{5C22544A-7EE6-4342-B048-85BDC9FD1C3A}</a:tableStyleId>
              </a:tblPr>
              <a:tblGrid>
                <a:gridCol w="2513055">
                  <a:extLst>
                    <a:ext uri="{9D8B030D-6E8A-4147-A177-3AD203B41FA5}">
                      <a16:colId xmlns:a16="http://schemas.microsoft.com/office/drawing/2014/main" val="742511513"/>
                    </a:ext>
                  </a:extLst>
                </a:gridCol>
                <a:gridCol w="2513055">
                  <a:extLst>
                    <a:ext uri="{9D8B030D-6E8A-4147-A177-3AD203B41FA5}">
                      <a16:colId xmlns:a16="http://schemas.microsoft.com/office/drawing/2014/main" val="1232353507"/>
                    </a:ext>
                  </a:extLst>
                </a:gridCol>
                <a:gridCol w="2513055">
                  <a:extLst>
                    <a:ext uri="{9D8B030D-6E8A-4147-A177-3AD203B41FA5}">
                      <a16:colId xmlns:a16="http://schemas.microsoft.com/office/drawing/2014/main" val="2764840640"/>
                    </a:ext>
                  </a:extLst>
                </a:gridCol>
                <a:gridCol w="2513055">
                  <a:extLst>
                    <a:ext uri="{9D8B030D-6E8A-4147-A177-3AD203B41FA5}">
                      <a16:colId xmlns:a16="http://schemas.microsoft.com/office/drawing/2014/main" val="556653735"/>
                    </a:ext>
                  </a:extLst>
                </a:gridCol>
              </a:tblGrid>
              <a:tr h="1081869">
                <a:tc>
                  <a:txBody>
                    <a:bodyPr/>
                    <a:lstStyle/>
                    <a:p>
                      <a:pPr algn="l"/>
                      <a:endParaRPr lang="en-US" sz="800" b="1" dirty="0">
                        <a:solidFill>
                          <a:schemeClr val="tx1">
                            <a:lumMod val="65000"/>
                            <a:lumOff val="35000"/>
                          </a:schemeClr>
                        </a:solidFill>
                        <a:latin typeface="Century Gothic" panose="020B0502020202020204" pitchFamily="34" charset="0"/>
                      </a:endParaRPr>
                    </a:p>
                  </a:txBody>
                  <a:tcPr marL="137160" marR="137160" marT="137160" marB="137160">
                    <a:lnL w="12700" cmpd="sng">
                      <a:noFill/>
                    </a:lnL>
                    <a:lnR w="3175" cap="flat" cmpd="sng" algn="ctr">
                      <a:no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800" b="1" kern="1200" dirty="0">
                        <a:solidFill>
                          <a:schemeClr val="tx1">
                            <a:lumMod val="65000"/>
                            <a:lumOff val="35000"/>
                          </a:schemeClr>
                        </a:solidFill>
                        <a:latin typeface="Century Gothic" panose="020B0502020202020204" pitchFamily="34" charset="0"/>
                        <a:ea typeface="+mn-ea"/>
                        <a:cs typeface="+mn-cs"/>
                      </a:endParaRPr>
                    </a:p>
                  </a:txBody>
                  <a:tcPr marL="137160" marR="137160" marT="137160" marB="13716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800" b="1" kern="1200" dirty="0">
                        <a:solidFill>
                          <a:schemeClr val="tx1">
                            <a:lumMod val="65000"/>
                            <a:lumOff val="35000"/>
                          </a:schemeClr>
                        </a:solidFill>
                        <a:latin typeface="Century Gothic" panose="020B0502020202020204" pitchFamily="34" charset="0"/>
                        <a:ea typeface="+mn-ea"/>
                        <a:cs typeface="+mn-cs"/>
                      </a:endParaRPr>
                    </a:p>
                  </a:txBody>
                  <a:tcPr marL="137160" marR="137160" marT="137160" marB="13716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800" b="1" kern="1200" dirty="0">
                        <a:solidFill>
                          <a:schemeClr val="tx1">
                            <a:lumMod val="65000"/>
                            <a:lumOff val="35000"/>
                          </a:schemeClr>
                        </a:solidFill>
                        <a:latin typeface="Century Gothic" panose="020B0502020202020204" pitchFamily="34" charset="0"/>
                        <a:ea typeface="+mn-ea"/>
                        <a:cs typeface="+mn-cs"/>
                      </a:endParaRPr>
                    </a:p>
                  </a:txBody>
                  <a:tcPr marL="137160" marR="137160" marT="137160" marB="137160">
                    <a:lnL w="3175" cap="flat" cmpd="sng" algn="ctr">
                      <a:noFill/>
                      <a:prstDash val="solid"/>
                      <a:round/>
                      <a:headEnd type="none" w="med" len="med"/>
                      <a:tailEnd type="none" w="med" len="med"/>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2236420"/>
                  </a:ext>
                </a:extLst>
              </a:tr>
              <a:tr h="1081869">
                <a:tc>
                  <a:txBody>
                    <a:bodyPr/>
                    <a:lstStyle/>
                    <a:p>
                      <a:pPr algn="l"/>
                      <a:endParaRPr lang="en-US" sz="800" b="1" dirty="0">
                        <a:solidFill>
                          <a:schemeClr val="tx1">
                            <a:lumMod val="65000"/>
                            <a:lumOff val="35000"/>
                          </a:schemeClr>
                        </a:solidFill>
                        <a:latin typeface="Century Gothic" panose="020B0502020202020204" pitchFamily="34" charset="0"/>
                      </a:endParaRPr>
                    </a:p>
                  </a:txBody>
                  <a:tcPr marL="137160" marR="137160" marT="137160" marB="137160">
                    <a:lnL w="12700" cmpd="sng">
                      <a:noFill/>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endParaRPr lang="en-US" sz="800" b="1" kern="1200" dirty="0">
                        <a:solidFill>
                          <a:schemeClr val="tx1">
                            <a:lumMod val="65000"/>
                            <a:lumOff val="35000"/>
                          </a:schemeClr>
                        </a:solidFill>
                        <a:latin typeface="Century Gothic" panose="020B0502020202020204" pitchFamily="34" charset="0"/>
                        <a:ea typeface="+mn-ea"/>
                        <a:cs typeface="+mn-cs"/>
                      </a:endParaRPr>
                    </a:p>
                  </a:txBody>
                  <a:tcPr marL="137160" marR="137160" marT="137160" marB="13716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endParaRPr lang="en-US" sz="800" b="1" kern="1200" dirty="0">
                        <a:solidFill>
                          <a:schemeClr val="tx1">
                            <a:lumMod val="65000"/>
                            <a:lumOff val="35000"/>
                          </a:schemeClr>
                        </a:solidFill>
                        <a:latin typeface="Century Gothic" panose="020B0502020202020204" pitchFamily="34" charset="0"/>
                        <a:ea typeface="+mn-ea"/>
                        <a:cs typeface="+mn-cs"/>
                      </a:endParaRPr>
                    </a:p>
                  </a:txBody>
                  <a:tcPr marL="137160" marR="137160" marT="137160" marB="13716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endParaRPr lang="en-US" sz="800" b="1" kern="1200" dirty="0">
                        <a:solidFill>
                          <a:schemeClr val="tx1">
                            <a:lumMod val="65000"/>
                            <a:lumOff val="35000"/>
                          </a:schemeClr>
                        </a:solidFill>
                        <a:latin typeface="Century Gothic" panose="020B0502020202020204" pitchFamily="34" charset="0"/>
                        <a:ea typeface="+mn-ea"/>
                        <a:cs typeface="+mn-cs"/>
                      </a:endParaRPr>
                    </a:p>
                  </a:txBody>
                  <a:tcPr marL="137160" marR="137160" marT="137160" marB="137160">
                    <a:lnL w="3175" cap="flat" cmpd="sng" algn="ctr">
                      <a:noFill/>
                      <a:prstDash val="solid"/>
                      <a:round/>
                      <a:headEnd type="none" w="med" len="med"/>
                      <a:tailEnd type="none" w="med" len="med"/>
                    </a:lnL>
                    <a:lnR w="12700" cmpd="sng">
                      <a:noFill/>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30706510"/>
                  </a:ext>
                </a:extLst>
              </a:tr>
            </a:tbl>
          </a:graphicData>
        </a:graphic>
      </p:graphicFrame>
      <p:sp>
        <p:nvSpPr>
          <p:cNvPr id="108" name="TextBox 107">
            <a:extLst>
              <a:ext uri="{FF2B5EF4-FFF2-40B4-BE49-F238E27FC236}">
                <a16:creationId xmlns:a16="http://schemas.microsoft.com/office/drawing/2014/main" id="{FFD2B4F9-E924-41EE-965D-DF25563CC617}"/>
              </a:ext>
            </a:extLst>
          </p:cNvPr>
          <p:cNvSpPr txBox="1"/>
          <p:nvPr/>
        </p:nvSpPr>
        <p:spPr>
          <a:xfrm>
            <a:off x="811691" y="1786619"/>
            <a:ext cx="487634" cy="307777"/>
          </a:xfrm>
          <a:prstGeom prst="rect">
            <a:avLst/>
          </a:prstGeom>
          <a:noFill/>
        </p:spPr>
        <p:txBody>
          <a:bodyPr wrap="none" rtlCol="0">
            <a:spAutoFit/>
          </a:bodyPr>
          <a:lstStyle>
            <a:defPPr>
              <a:defRPr lang="en-US"/>
            </a:defPPr>
            <a:lvl1pPr algn="r">
              <a:defRPr sz="700" b="1">
                <a:latin typeface="Century Gothic" panose="020B0502020202020204" pitchFamily="34" charset="0"/>
              </a:defRPr>
            </a:lvl1pPr>
          </a:lstStyle>
          <a:p>
            <a:r>
              <a:rPr lang="en-US" dirty="0"/>
              <a:t>Project</a:t>
            </a:r>
          </a:p>
          <a:p>
            <a:r>
              <a:rPr lang="en-US" dirty="0"/>
              <a:t>Stages</a:t>
            </a:r>
          </a:p>
        </p:txBody>
      </p:sp>
      <p:sp>
        <p:nvSpPr>
          <p:cNvPr id="88" name="TextBox 87">
            <a:extLst>
              <a:ext uri="{FF2B5EF4-FFF2-40B4-BE49-F238E27FC236}">
                <a16:creationId xmlns:a16="http://schemas.microsoft.com/office/drawing/2014/main" id="{9C07B1BD-EC53-421D-BC68-4A6E67F01201}"/>
              </a:ext>
            </a:extLst>
          </p:cNvPr>
          <p:cNvSpPr txBox="1"/>
          <p:nvPr/>
        </p:nvSpPr>
        <p:spPr>
          <a:xfrm>
            <a:off x="634365" y="4630657"/>
            <a:ext cx="664960" cy="307777"/>
          </a:xfrm>
          <a:prstGeom prst="rect">
            <a:avLst/>
          </a:prstGeom>
          <a:noFill/>
        </p:spPr>
        <p:txBody>
          <a:bodyPr wrap="square" rtlCol="0">
            <a:spAutoFit/>
          </a:bodyPr>
          <a:lstStyle/>
          <a:p>
            <a:pPr algn="r"/>
            <a:r>
              <a:rPr lang="en-US" sz="700" b="1" dirty="0">
                <a:latin typeface="Century Gothic" panose="020B0502020202020204" pitchFamily="34" charset="0"/>
              </a:rPr>
              <a:t>Insights &amp; Pain Points</a:t>
            </a:r>
          </a:p>
        </p:txBody>
      </p:sp>
      <p:graphicFrame>
        <p:nvGraphicFramePr>
          <p:cNvPr id="4" name="Table 3">
            <a:extLst>
              <a:ext uri="{FF2B5EF4-FFF2-40B4-BE49-F238E27FC236}">
                <a16:creationId xmlns:a16="http://schemas.microsoft.com/office/drawing/2014/main" id="{FB4B8745-137B-455D-989B-1382AAADD097}"/>
              </a:ext>
            </a:extLst>
          </p:cNvPr>
          <p:cNvGraphicFramePr>
            <a:graphicFrameLocks noGrp="1"/>
          </p:cNvGraphicFramePr>
          <p:nvPr>
            <p:extLst>
              <p:ext uri="{D42A27DB-BD31-4B8C-83A1-F6EECF244321}">
                <p14:modId xmlns:p14="http://schemas.microsoft.com/office/powerpoint/2010/main" val="1753137210"/>
              </p:ext>
            </p:extLst>
          </p:nvPr>
        </p:nvGraphicFramePr>
        <p:xfrm>
          <a:off x="1317646" y="4619570"/>
          <a:ext cx="10070540" cy="640080"/>
        </p:xfrm>
        <a:graphic>
          <a:graphicData uri="http://schemas.openxmlformats.org/drawingml/2006/table">
            <a:tbl>
              <a:tblPr firstRow="1" bandRow="1">
                <a:tableStyleId>{5C22544A-7EE6-4342-B048-85BDC9FD1C3A}</a:tableStyleId>
              </a:tblPr>
              <a:tblGrid>
                <a:gridCol w="2517635">
                  <a:extLst>
                    <a:ext uri="{9D8B030D-6E8A-4147-A177-3AD203B41FA5}">
                      <a16:colId xmlns:a16="http://schemas.microsoft.com/office/drawing/2014/main" val="742511513"/>
                    </a:ext>
                  </a:extLst>
                </a:gridCol>
                <a:gridCol w="2517635">
                  <a:extLst>
                    <a:ext uri="{9D8B030D-6E8A-4147-A177-3AD203B41FA5}">
                      <a16:colId xmlns:a16="http://schemas.microsoft.com/office/drawing/2014/main" val="1232353507"/>
                    </a:ext>
                  </a:extLst>
                </a:gridCol>
                <a:gridCol w="2517635">
                  <a:extLst>
                    <a:ext uri="{9D8B030D-6E8A-4147-A177-3AD203B41FA5}">
                      <a16:colId xmlns:a16="http://schemas.microsoft.com/office/drawing/2014/main" val="2764840640"/>
                    </a:ext>
                  </a:extLst>
                </a:gridCol>
                <a:gridCol w="2517635">
                  <a:extLst>
                    <a:ext uri="{9D8B030D-6E8A-4147-A177-3AD203B41FA5}">
                      <a16:colId xmlns:a16="http://schemas.microsoft.com/office/drawing/2014/main" val="556653735"/>
                    </a:ext>
                  </a:extLst>
                </a:gridCol>
              </a:tblGrid>
              <a:tr h="0">
                <a:tc>
                  <a:txBody>
                    <a:bodyPr/>
                    <a:lstStyle/>
                    <a:p>
                      <a:pPr algn="l"/>
                      <a:r>
                        <a:rPr lang="en-US" sz="800" b="1" dirty="0">
                          <a:solidFill>
                            <a:schemeClr val="tx1">
                              <a:lumMod val="65000"/>
                              <a:lumOff val="35000"/>
                            </a:schemeClr>
                          </a:solidFill>
                          <a:latin typeface="Century Gothic" panose="020B0502020202020204" pitchFamily="34" charset="0"/>
                        </a:rPr>
                        <a:t>Users not aware of both team’s support functions and expertise needed for different project types, business needs/impacts</a:t>
                      </a:r>
                    </a:p>
                  </a:txBody>
                  <a:tcPr marL="137160" marR="137160" marT="137160" marB="137160">
                    <a:lnR w="38100" cap="flat" cmpd="sng" algn="ctr">
                      <a:solidFill>
                        <a:schemeClr val="bg1"/>
                      </a:solidFill>
                      <a:prstDash val="solid"/>
                      <a:round/>
                      <a:headEnd type="none" w="med" len="med"/>
                      <a:tailEnd type="none" w="med" len="med"/>
                    </a:lnR>
                    <a:solidFill>
                      <a:srgbClr val="E5F3F9"/>
                    </a:solidFill>
                  </a:tcPr>
                </a:tc>
                <a:tc>
                  <a:txBody>
                    <a:bodyPr/>
                    <a:lstStyle/>
                    <a:p>
                      <a:pPr algn="l"/>
                      <a:r>
                        <a:rPr lang="en-US" sz="800" b="1" kern="1200" dirty="0">
                          <a:solidFill>
                            <a:schemeClr val="tx1">
                              <a:lumMod val="65000"/>
                              <a:lumOff val="35000"/>
                            </a:schemeClr>
                          </a:solidFill>
                          <a:latin typeface="Century Gothic" panose="020B0502020202020204" pitchFamily="34" charset="0"/>
                          <a:ea typeface="+mn-ea"/>
                          <a:cs typeface="+mn-cs"/>
                        </a:rPr>
                        <a:t>Capacity and resource constraints are likely to influence project assignments as opposed to skill set, business impact, and expertise</a:t>
                      </a:r>
                    </a:p>
                  </a:txBody>
                  <a:tcPr marL="137160" marR="137160" marT="137160" marB="1371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E5F3F9"/>
                    </a:solidFill>
                  </a:tcPr>
                </a:tc>
                <a:tc>
                  <a:txBody>
                    <a:bodyPr/>
                    <a:lstStyle/>
                    <a:p>
                      <a:pPr algn="l"/>
                      <a:r>
                        <a:rPr lang="en-US" sz="800" b="1" kern="1200" dirty="0">
                          <a:solidFill>
                            <a:schemeClr val="tx1">
                              <a:lumMod val="65000"/>
                              <a:lumOff val="35000"/>
                            </a:schemeClr>
                          </a:solidFill>
                          <a:latin typeface="Century Gothic" panose="020B0502020202020204" pitchFamily="34" charset="0"/>
                          <a:ea typeface="+mn-ea"/>
                          <a:cs typeface="+mn-cs"/>
                        </a:rPr>
                        <a:t>Communication is a weak point in the organization. User find varying communication methods from different teams</a:t>
                      </a:r>
                    </a:p>
                  </a:txBody>
                  <a:tcPr marL="137160" marR="137160" marT="137160" marB="1371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E5F3F9"/>
                    </a:solidFill>
                  </a:tcPr>
                </a:tc>
                <a:tc>
                  <a:txBody>
                    <a:bodyPr/>
                    <a:lstStyle/>
                    <a:p>
                      <a:pPr algn="l"/>
                      <a:r>
                        <a:rPr lang="en-US" sz="800" b="1" kern="1200" dirty="0">
                          <a:solidFill>
                            <a:schemeClr val="tx1">
                              <a:lumMod val="65000"/>
                              <a:lumOff val="35000"/>
                            </a:schemeClr>
                          </a:solidFill>
                          <a:latin typeface="Century Gothic" panose="020B0502020202020204" pitchFamily="34" charset="0"/>
                          <a:ea typeface="+mn-ea"/>
                          <a:cs typeface="+mn-cs"/>
                        </a:rPr>
                        <a:t>No uniform definition of "transformational" vs “operational”</a:t>
                      </a:r>
                    </a:p>
                  </a:txBody>
                  <a:tcPr marL="137160" marR="137160" marT="137160" marB="137160">
                    <a:lnL w="38100" cap="flat" cmpd="sng" algn="ctr">
                      <a:solidFill>
                        <a:schemeClr val="bg1"/>
                      </a:solidFill>
                      <a:prstDash val="solid"/>
                      <a:round/>
                      <a:headEnd type="none" w="med" len="med"/>
                      <a:tailEnd type="none" w="med" len="med"/>
                    </a:lnL>
                    <a:solidFill>
                      <a:srgbClr val="E5F3F9"/>
                    </a:solidFill>
                  </a:tcPr>
                </a:tc>
                <a:extLst>
                  <a:ext uri="{0D108BD9-81ED-4DB2-BD59-A6C34878D82A}">
                    <a16:rowId xmlns:a16="http://schemas.microsoft.com/office/drawing/2014/main" val="2362236420"/>
                  </a:ext>
                </a:extLst>
              </a:tr>
            </a:tbl>
          </a:graphicData>
        </a:graphic>
      </p:graphicFrame>
      <p:sp>
        <p:nvSpPr>
          <p:cNvPr id="53" name="Rectangle 52">
            <a:extLst>
              <a:ext uri="{FF2B5EF4-FFF2-40B4-BE49-F238E27FC236}">
                <a16:creationId xmlns:a16="http://schemas.microsoft.com/office/drawing/2014/main" id="{64083908-647C-47F9-9F01-347FF61EFFE3}"/>
              </a:ext>
            </a:extLst>
          </p:cNvPr>
          <p:cNvSpPr/>
          <p:nvPr/>
        </p:nvSpPr>
        <p:spPr>
          <a:xfrm>
            <a:off x="523216" y="908322"/>
            <a:ext cx="9011309" cy="329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rgbClr val="0B2E4E"/>
                </a:solidFill>
                <a:latin typeface="Century Gothic" panose="020B0502020202020204" pitchFamily="34" charset="0"/>
              </a:rPr>
              <a:t>BPA/BCES Project Intake Discover</a:t>
            </a:r>
          </a:p>
        </p:txBody>
      </p:sp>
      <p:sp>
        <p:nvSpPr>
          <p:cNvPr id="54" name="Rectangle 53">
            <a:extLst>
              <a:ext uri="{FF2B5EF4-FFF2-40B4-BE49-F238E27FC236}">
                <a16:creationId xmlns:a16="http://schemas.microsoft.com/office/drawing/2014/main" id="{B08C6402-EA8E-4E90-9ED8-5FCE8E27EAE3}"/>
              </a:ext>
            </a:extLst>
          </p:cNvPr>
          <p:cNvSpPr/>
          <p:nvPr/>
        </p:nvSpPr>
        <p:spPr>
          <a:xfrm>
            <a:off x="543660" y="1245791"/>
            <a:ext cx="10209806" cy="261610"/>
          </a:xfrm>
          <a:prstGeom prst="rect">
            <a:avLst/>
          </a:prstGeom>
        </p:spPr>
        <p:txBody>
          <a:bodyPr wrap="square">
            <a:spAutoFit/>
          </a:bodyPr>
          <a:lstStyle/>
          <a:p>
            <a:r>
              <a:rPr lang="en-US" sz="1100" b="1" dirty="0">
                <a:solidFill>
                  <a:srgbClr val="0B2E4E"/>
                </a:solidFill>
                <a:latin typeface="Century Gothic" panose="020B0502020202020204" pitchFamily="34" charset="0"/>
              </a:rPr>
              <a:t>Executive User Journey Map</a:t>
            </a:r>
          </a:p>
        </p:txBody>
      </p:sp>
      <p:graphicFrame>
        <p:nvGraphicFramePr>
          <p:cNvPr id="2" name="Diagram 1">
            <a:extLst>
              <a:ext uri="{FF2B5EF4-FFF2-40B4-BE49-F238E27FC236}">
                <a16:creationId xmlns:a16="http://schemas.microsoft.com/office/drawing/2014/main" id="{A1B57A66-EE17-419D-BCC0-0AE1839500EB}"/>
              </a:ext>
            </a:extLst>
          </p:cNvPr>
          <p:cNvGraphicFramePr/>
          <p:nvPr>
            <p:extLst>
              <p:ext uri="{D42A27DB-BD31-4B8C-83A1-F6EECF244321}">
                <p14:modId xmlns:p14="http://schemas.microsoft.com/office/powerpoint/2010/main" val="1465030604"/>
              </p:ext>
            </p:extLst>
          </p:nvPr>
        </p:nvGraphicFramePr>
        <p:xfrm>
          <a:off x="1601162" y="1781342"/>
          <a:ext cx="9787027" cy="299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 name="Arrow: Pentagon 50">
            <a:extLst>
              <a:ext uri="{FF2B5EF4-FFF2-40B4-BE49-F238E27FC236}">
                <a16:creationId xmlns:a16="http://schemas.microsoft.com/office/drawing/2014/main" id="{2D1B93EB-09F0-4A42-BBDE-608708521576}"/>
              </a:ext>
            </a:extLst>
          </p:cNvPr>
          <p:cNvSpPr/>
          <p:nvPr/>
        </p:nvSpPr>
        <p:spPr>
          <a:xfrm>
            <a:off x="1317647" y="1781342"/>
            <a:ext cx="482040" cy="299553"/>
          </a:xfrm>
          <a:prstGeom prst="homePlate">
            <a:avLst/>
          </a:prstGeom>
          <a:solidFill>
            <a:srgbClr val="50AE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AE61553-12D3-41C7-9FD6-6C22680B6951}"/>
              </a:ext>
            </a:extLst>
          </p:cNvPr>
          <p:cNvSpPr txBox="1"/>
          <p:nvPr/>
        </p:nvSpPr>
        <p:spPr>
          <a:xfrm>
            <a:off x="484800" y="5405147"/>
            <a:ext cx="814525" cy="200055"/>
          </a:xfrm>
          <a:prstGeom prst="rect">
            <a:avLst/>
          </a:prstGeom>
          <a:noFill/>
        </p:spPr>
        <p:txBody>
          <a:bodyPr wrap="square" rtlCol="0">
            <a:spAutoFit/>
          </a:bodyPr>
          <a:lstStyle/>
          <a:p>
            <a:pPr algn="r"/>
            <a:r>
              <a:rPr lang="en-US" sz="700" b="1" dirty="0">
                <a:latin typeface="Century Gothic" panose="020B0502020202020204" pitchFamily="34" charset="0"/>
              </a:rPr>
              <a:t>Opportunities</a:t>
            </a:r>
          </a:p>
        </p:txBody>
      </p:sp>
      <p:graphicFrame>
        <p:nvGraphicFramePr>
          <p:cNvPr id="57" name="Table 56">
            <a:extLst>
              <a:ext uri="{FF2B5EF4-FFF2-40B4-BE49-F238E27FC236}">
                <a16:creationId xmlns:a16="http://schemas.microsoft.com/office/drawing/2014/main" id="{C42A97B6-5FF5-41D3-BCC2-DEC4BF27CF72}"/>
              </a:ext>
            </a:extLst>
          </p:cNvPr>
          <p:cNvGraphicFramePr>
            <a:graphicFrameLocks noGrp="1"/>
          </p:cNvGraphicFramePr>
          <p:nvPr>
            <p:extLst>
              <p:ext uri="{D42A27DB-BD31-4B8C-83A1-F6EECF244321}">
                <p14:modId xmlns:p14="http://schemas.microsoft.com/office/powerpoint/2010/main" val="1516918656"/>
              </p:ext>
            </p:extLst>
          </p:nvPr>
        </p:nvGraphicFramePr>
        <p:xfrm>
          <a:off x="1317646" y="5394060"/>
          <a:ext cx="10070540" cy="640080"/>
        </p:xfrm>
        <a:graphic>
          <a:graphicData uri="http://schemas.openxmlformats.org/drawingml/2006/table">
            <a:tbl>
              <a:tblPr firstRow="1" bandRow="1">
                <a:tableStyleId>{5C22544A-7EE6-4342-B048-85BDC9FD1C3A}</a:tableStyleId>
              </a:tblPr>
              <a:tblGrid>
                <a:gridCol w="2517635">
                  <a:extLst>
                    <a:ext uri="{9D8B030D-6E8A-4147-A177-3AD203B41FA5}">
                      <a16:colId xmlns:a16="http://schemas.microsoft.com/office/drawing/2014/main" val="742511513"/>
                    </a:ext>
                  </a:extLst>
                </a:gridCol>
                <a:gridCol w="2517635">
                  <a:extLst>
                    <a:ext uri="{9D8B030D-6E8A-4147-A177-3AD203B41FA5}">
                      <a16:colId xmlns:a16="http://schemas.microsoft.com/office/drawing/2014/main" val="1232353507"/>
                    </a:ext>
                  </a:extLst>
                </a:gridCol>
                <a:gridCol w="2517635">
                  <a:extLst>
                    <a:ext uri="{9D8B030D-6E8A-4147-A177-3AD203B41FA5}">
                      <a16:colId xmlns:a16="http://schemas.microsoft.com/office/drawing/2014/main" val="2764840640"/>
                    </a:ext>
                  </a:extLst>
                </a:gridCol>
                <a:gridCol w="2517635">
                  <a:extLst>
                    <a:ext uri="{9D8B030D-6E8A-4147-A177-3AD203B41FA5}">
                      <a16:colId xmlns:a16="http://schemas.microsoft.com/office/drawing/2014/main" val="556653735"/>
                    </a:ext>
                  </a:extLst>
                </a:gridCol>
              </a:tblGrid>
              <a:tr h="471139">
                <a:tc>
                  <a:txBody>
                    <a:bodyPr/>
                    <a:lstStyle/>
                    <a:p>
                      <a:pPr algn="l"/>
                      <a:r>
                        <a:rPr lang="en-US" sz="800" b="1" kern="1200" dirty="0">
                          <a:solidFill>
                            <a:schemeClr val="tx1">
                              <a:lumMod val="65000"/>
                              <a:lumOff val="35000"/>
                            </a:schemeClr>
                          </a:solidFill>
                          <a:latin typeface="Century Gothic" panose="020B0502020202020204" pitchFamily="34" charset="0"/>
                          <a:ea typeface="+mn-ea"/>
                          <a:cs typeface="+mn-cs"/>
                        </a:rPr>
                        <a:t>Collaboratively deploy both BCES/BPA to projects based on business impact, project type, and expertise required</a:t>
                      </a:r>
                    </a:p>
                  </a:txBody>
                  <a:tcPr marL="137160" marR="137160" marT="137160" marB="137160">
                    <a:lnR w="38100" cap="flat" cmpd="sng" algn="ctr">
                      <a:solidFill>
                        <a:schemeClr val="bg1"/>
                      </a:solidFill>
                      <a:prstDash val="solid"/>
                      <a:round/>
                      <a:headEnd type="none" w="med" len="med"/>
                      <a:tailEnd type="none" w="med" len="med"/>
                    </a:lnR>
                    <a:solidFill>
                      <a:srgbClr val="E5F3F9"/>
                    </a:solidFill>
                  </a:tcPr>
                </a:tc>
                <a:tc>
                  <a:txBody>
                    <a:bodyPr/>
                    <a:lstStyle/>
                    <a:p>
                      <a:pPr algn="l"/>
                      <a:r>
                        <a:rPr lang="en-US" sz="800" b="1" kern="1200" dirty="0">
                          <a:solidFill>
                            <a:schemeClr val="tx1">
                              <a:lumMod val="65000"/>
                              <a:lumOff val="35000"/>
                            </a:schemeClr>
                          </a:solidFill>
                          <a:latin typeface="Century Gothic" panose="020B0502020202020204" pitchFamily="34" charset="0"/>
                          <a:ea typeface="+mn-ea"/>
                          <a:cs typeface="+mn-cs"/>
                        </a:rPr>
                        <a:t>Provide regular insight or visibility to resource/capacity data across MSCC project portfolio</a:t>
                      </a:r>
                    </a:p>
                  </a:txBody>
                  <a:tcPr marL="137160" marR="137160" marT="137160" marB="1371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E5F3F9"/>
                    </a:solidFill>
                  </a:tcPr>
                </a:tc>
                <a:tc>
                  <a:txBody>
                    <a:bodyPr/>
                    <a:lstStyle/>
                    <a:p>
                      <a:pPr algn="l"/>
                      <a:r>
                        <a:rPr lang="en-US" sz="800" b="1" kern="1200" dirty="0">
                          <a:solidFill>
                            <a:schemeClr val="tx1">
                              <a:lumMod val="65000"/>
                              <a:lumOff val="35000"/>
                            </a:schemeClr>
                          </a:solidFill>
                          <a:latin typeface="Century Gothic" panose="020B0502020202020204" pitchFamily="34" charset="0"/>
                          <a:ea typeface="+mn-ea"/>
                          <a:cs typeface="+mn-cs"/>
                        </a:rPr>
                        <a:t>Streamline clear project communication for the right level, at the right time regardless of project type or team engaged</a:t>
                      </a:r>
                    </a:p>
                  </a:txBody>
                  <a:tcPr marL="137160" marR="137160" marT="137160" marB="1371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E5F3F9"/>
                    </a:solidFill>
                  </a:tcPr>
                </a:tc>
                <a:tc>
                  <a:txBody>
                    <a:bodyPr/>
                    <a:lstStyle/>
                    <a:p>
                      <a:pPr algn="l"/>
                      <a:r>
                        <a:rPr lang="en-US" sz="800" b="1" kern="1200" dirty="0">
                          <a:solidFill>
                            <a:schemeClr val="tx1">
                              <a:lumMod val="65000"/>
                              <a:lumOff val="35000"/>
                            </a:schemeClr>
                          </a:solidFill>
                          <a:latin typeface="Century Gothic" panose="020B0502020202020204" pitchFamily="34" charset="0"/>
                          <a:ea typeface="+mn-ea"/>
                          <a:cs typeface="+mn-cs"/>
                        </a:rPr>
                        <a:t>Create collaborative workgroup structure that supports MSCC projects. Develop frameworks, templates, playbooks for ops</a:t>
                      </a:r>
                    </a:p>
                  </a:txBody>
                  <a:tcPr marL="137160" marR="137160" marT="137160" marB="137160">
                    <a:lnL w="38100" cap="flat" cmpd="sng" algn="ctr">
                      <a:solidFill>
                        <a:schemeClr val="bg1"/>
                      </a:solidFill>
                      <a:prstDash val="solid"/>
                      <a:round/>
                      <a:headEnd type="none" w="med" len="med"/>
                      <a:tailEnd type="none" w="med" len="med"/>
                    </a:lnL>
                    <a:solidFill>
                      <a:srgbClr val="E5F3F9"/>
                    </a:solidFill>
                  </a:tcPr>
                </a:tc>
                <a:extLst>
                  <a:ext uri="{0D108BD9-81ED-4DB2-BD59-A6C34878D82A}">
                    <a16:rowId xmlns:a16="http://schemas.microsoft.com/office/drawing/2014/main" val="2362236420"/>
                  </a:ext>
                </a:extLst>
              </a:tr>
            </a:tbl>
          </a:graphicData>
        </a:graphic>
      </p:graphicFrame>
      <p:sp>
        <p:nvSpPr>
          <p:cNvPr id="61" name="TextBox 60">
            <a:extLst>
              <a:ext uri="{FF2B5EF4-FFF2-40B4-BE49-F238E27FC236}">
                <a16:creationId xmlns:a16="http://schemas.microsoft.com/office/drawing/2014/main" id="{DDD38F1B-5A2D-4127-AF98-B9330317A23C}"/>
              </a:ext>
            </a:extLst>
          </p:cNvPr>
          <p:cNvSpPr txBox="1"/>
          <p:nvPr/>
        </p:nvSpPr>
        <p:spPr>
          <a:xfrm rot="16200000">
            <a:off x="493769" y="3806291"/>
            <a:ext cx="1126280" cy="307777"/>
          </a:xfrm>
          <a:prstGeom prst="rect">
            <a:avLst/>
          </a:prstGeom>
          <a:noFill/>
        </p:spPr>
        <p:txBody>
          <a:bodyPr wrap="square" rtlCol="0">
            <a:spAutoFit/>
          </a:bodyPr>
          <a:lstStyle/>
          <a:p>
            <a:pPr algn="ctr"/>
            <a:r>
              <a:rPr lang="en-US" sz="700" b="1" u="sng" dirty="0">
                <a:latin typeface="Century Gothic" panose="020B0502020202020204" pitchFamily="34" charset="0"/>
              </a:rPr>
              <a:t>BPA</a:t>
            </a:r>
            <a:r>
              <a:rPr lang="en-US" sz="700" b="1" dirty="0">
                <a:latin typeface="Century Gothic" panose="020B0502020202020204" pitchFamily="34" charset="0"/>
              </a:rPr>
              <a:t> Project  Attributes &amp; Expertise</a:t>
            </a:r>
          </a:p>
        </p:txBody>
      </p:sp>
      <p:sp>
        <p:nvSpPr>
          <p:cNvPr id="64" name="TextBox 63">
            <a:extLst>
              <a:ext uri="{FF2B5EF4-FFF2-40B4-BE49-F238E27FC236}">
                <a16:creationId xmlns:a16="http://schemas.microsoft.com/office/drawing/2014/main" id="{7092E400-7EDE-439C-922B-EB78D860034E}"/>
              </a:ext>
            </a:extLst>
          </p:cNvPr>
          <p:cNvSpPr txBox="1"/>
          <p:nvPr/>
        </p:nvSpPr>
        <p:spPr>
          <a:xfrm rot="16200000">
            <a:off x="485807" y="2588510"/>
            <a:ext cx="1142201" cy="307777"/>
          </a:xfrm>
          <a:prstGeom prst="rect">
            <a:avLst/>
          </a:prstGeom>
          <a:noFill/>
        </p:spPr>
        <p:txBody>
          <a:bodyPr wrap="square" rtlCol="0">
            <a:spAutoFit/>
          </a:bodyPr>
          <a:lstStyle/>
          <a:p>
            <a:pPr algn="ctr"/>
            <a:r>
              <a:rPr lang="en-US" sz="700" b="1" u="sng" dirty="0">
                <a:latin typeface="Century Gothic" panose="020B0502020202020204" pitchFamily="34" charset="0"/>
              </a:rPr>
              <a:t>BCES</a:t>
            </a:r>
            <a:r>
              <a:rPr lang="en-US" sz="700" b="1" dirty="0">
                <a:latin typeface="Century Gothic" panose="020B0502020202020204" pitchFamily="34" charset="0"/>
              </a:rPr>
              <a:t> Project Attributes &amp; Expertise</a:t>
            </a:r>
          </a:p>
        </p:txBody>
      </p:sp>
      <p:sp>
        <p:nvSpPr>
          <p:cNvPr id="45" name="Rectangle 44">
            <a:extLst>
              <a:ext uri="{FF2B5EF4-FFF2-40B4-BE49-F238E27FC236}">
                <a16:creationId xmlns:a16="http://schemas.microsoft.com/office/drawing/2014/main" id="{83A7B963-3009-4768-92AB-7F78440C2205}"/>
              </a:ext>
            </a:extLst>
          </p:cNvPr>
          <p:cNvSpPr/>
          <p:nvPr/>
        </p:nvSpPr>
        <p:spPr>
          <a:xfrm>
            <a:off x="4298267" y="1141644"/>
            <a:ext cx="7408240" cy="415498"/>
          </a:xfrm>
          <a:prstGeom prst="rect">
            <a:avLst/>
          </a:prstGeom>
        </p:spPr>
        <p:txBody>
          <a:bodyPr wrap="square">
            <a:spAutoFit/>
          </a:bodyPr>
          <a:lstStyle/>
          <a:p>
            <a:r>
              <a:rPr lang="en-US" sz="1050" b="0" i="0" dirty="0">
                <a:solidFill>
                  <a:srgbClr val="1A1A1A"/>
                </a:solidFill>
                <a:effectLst/>
                <a:latin typeface="OpenSans"/>
              </a:rPr>
              <a:t>Problem Statement - Version 1: How might we create and communicate a clear work-group structure/relationship that leverages skills, knowledge, and expertise across both BCES and BPA to support operational and transformational projects in the MSCC</a:t>
            </a:r>
            <a:endParaRPr lang="en-US" sz="1050" dirty="0"/>
          </a:p>
        </p:txBody>
      </p:sp>
      <p:sp>
        <p:nvSpPr>
          <p:cNvPr id="104" name="Rectangle 103">
            <a:extLst>
              <a:ext uri="{FF2B5EF4-FFF2-40B4-BE49-F238E27FC236}">
                <a16:creationId xmlns:a16="http://schemas.microsoft.com/office/drawing/2014/main" id="{D9448312-C2C4-4DBF-A9C5-9D8D8D0FEC59}"/>
              </a:ext>
            </a:extLst>
          </p:cNvPr>
          <p:cNvSpPr/>
          <p:nvPr/>
        </p:nvSpPr>
        <p:spPr>
          <a:xfrm>
            <a:off x="4308567" y="904633"/>
            <a:ext cx="2297965" cy="261610"/>
          </a:xfrm>
          <a:prstGeom prst="rect">
            <a:avLst/>
          </a:prstGeom>
        </p:spPr>
        <p:txBody>
          <a:bodyPr wrap="square">
            <a:spAutoFit/>
          </a:bodyPr>
          <a:lstStyle/>
          <a:p>
            <a:r>
              <a:rPr lang="en-US" sz="1100" b="1" dirty="0">
                <a:solidFill>
                  <a:srgbClr val="0B2E4E"/>
                </a:solidFill>
                <a:latin typeface="Century Gothic" panose="020B0502020202020204" pitchFamily="34" charset="0"/>
              </a:rPr>
              <a:t>Problem Statement – Draft 1</a:t>
            </a:r>
          </a:p>
        </p:txBody>
      </p:sp>
      <p:sp>
        <p:nvSpPr>
          <p:cNvPr id="33" name="Rectangle 32">
            <a:extLst>
              <a:ext uri="{FF2B5EF4-FFF2-40B4-BE49-F238E27FC236}">
                <a16:creationId xmlns:a16="http://schemas.microsoft.com/office/drawing/2014/main" id="{EE4529A3-5711-4CDA-ABE3-4B875F46538C}"/>
              </a:ext>
            </a:extLst>
          </p:cNvPr>
          <p:cNvSpPr/>
          <p:nvPr/>
        </p:nvSpPr>
        <p:spPr>
          <a:xfrm>
            <a:off x="1641487" y="2483724"/>
            <a:ext cx="1938123" cy="415498"/>
          </a:xfrm>
          <a:prstGeom prst="rect">
            <a:avLst/>
          </a:prstGeom>
        </p:spPr>
        <p:txBody>
          <a:bodyPr wrap="square">
            <a:spAutoFit/>
          </a:bodyPr>
          <a:lstStyle/>
          <a:p>
            <a:pPr algn="ctr"/>
            <a:r>
              <a:rPr lang="en-US" sz="700" dirty="0">
                <a:solidFill>
                  <a:srgbClr val="7030A0"/>
                </a:solidFill>
                <a:latin typeface="OpenSans"/>
              </a:rPr>
              <a:t>“If its a project </a:t>
            </a:r>
            <a:r>
              <a:rPr lang="en-US" sz="700" b="1" dirty="0">
                <a:solidFill>
                  <a:srgbClr val="7030A0"/>
                </a:solidFill>
                <a:latin typeface="OpenSans"/>
              </a:rPr>
              <a:t>of some size and complexity that has tentacle in a couple different org/high visibility</a:t>
            </a:r>
            <a:r>
              <a:rPr lang="en-US" sz="700" dirty="0">
                <a:solidFill>
                  <a:srgbClr val="7030A0"/>
                </a:solidFill>
                <a:latin typeface="OpenSans"/>
              </a:rPr>
              <a:t> I would go Gladys”</a:t>
            </a:r>
          </a:p>
        </p:txBody>
      </p:sp>
      <p:sp>
        <p:nvSpPr>
          <p:cNvPr id="34" name="Rectangle 33">
            <a:extLst>
              <a:ext uri="{FF2B5EF4-FFF2-40B4-BE49-F238E27FC236}">
                <a16:creationId xmlns:a16="http://schemas.microsoft.com/office/drawing/2014/main" id="{9031EC94-D9D1-4A18-91A0-28429E3C7C5B}"/>
              </a:ext>
            </a:extLst>
          </p:cNvPr>
          <p:cNvSpPr/>
          <p:nvPr/>
        </p:nvSpPr>
        <p:spPr>
          <a:xfrm>
            <a:off x="1862675" y="3823584"/>
            <a:ext cx="1466530" cy="307777"/>
          </a:xfrm>
          <a:prstGeom prst="rect">
            <a:avLst/>
          </a:prstGeom>
        </p:spPr>
        <p:txBody>
          <a:bodyPr wrap="square">
            <a:spAutoFit/>
          </a:bodyPr>
          <a:lstStyle/>
          <a:p>
            <a:pPr algn="ctr"/>
            <a:r>
              <a:rPr lang="en-US" sz="700" dirty="0">
                <a:solidFill>
                  <a:srgbClr val="7030A0"/>
                </a:solidFill>
                <a:latin typeface="OpenSans"/>
              </a:rPr>
              <a:t>“If it has to do with a </a:t>
            </a:r>
            <a:r>
              <a:rPr lang="en-US" sz="700" b="1" dirty="0">
                <a:solidFill>
                  <a:srgbClr val="7030A0"/>
                </a:solidFill>
                <a:latin typeface="OpenSans"/>
              </a:rPr>
              <a:t>LOB or region</a:t>
            </a:r>
            <a:r>
              <a:rPr lang="en-US" sz="700" dirty="0">
                <a:solidFill>
                  <a:srgbClr val="7030A0"/>
                </a:solidFill>
                <a:latin typeface="OpenSans"/>
              </a:rPr>
              <a:t>, </a:t>
            </a:r>
            <a:r>
              <a:rPr lang="en-US" sz="700" b="1" dirty="0">
                <a:solidFill>
                  <a:srgbClr val="7030A0"/>
                </a:solidFill>
                <a:latin typeface="OpenSans"/>
              </a:rPr>
              <a:t>ARM</a:t>
            </a:r>
            <a:r>
              <a:rPr lang="en-US" sz="700" dirty="0">
                <a:solidFill>
                  <a:srgbClr val="7030A0"/>
                </a:solidFill>
                <a:latin typeface="OpenSans"/>
              </a:rPr>
              <a:t> related I go to Carrie”</a:t>
            </a:r>
          </a:p>
        </p:txBody>
      </p:sp>
      <p:sp>
        <p:nvSpPr>
          <p:cNvPr id="35" name="Rectangle 34">
            <a:extLst>
              <a:ext uri="{FF2B5EF4-FFF2-40B4-BE49-F238E27FC236}">
                <a16:creationId xmlns:a16="http://schemas.microsoft.com/office/drawing/2014/main" id="{9891CC67-96F0-4BA4-9EFB-47B16671C40E}"/>
              </a:ext>
            </a:extLst>
          </p:cNvPr>
          <p:cNvSpPr/>
          <p:nvPr/>
        </p:nvSpPr>
        <p:spPr>
          <a:xfrm>
            <a:off x="5727593" y="2249509"/>
            <a:ext cx="1938123" cy="307777"/>
          </a:xfrm>
          <a:prstGeom prst="rect">
            <a:avLst/>
          </a:prstGeom>
        </p:spPr>
        <p:txBody>
          <a:bodyPr wrap="square">
            <a:spAutoFit/>
          </a:bodyPr>
          <a:lstStyle/>
          <a:p>
            <a:pPr algn="ctr"/>
            <a:r>
              <a:rPr lang="en-US" sz="700" dirty="0">
                <a:solidFill>
                  <a:schemeClr val="accent5">
                    <a:lumMod val="50000"/>
                  </a:schemeClr>
                </a:solidFill>
                <a:latin typeface="OpenSans"/>
              </a:rPr>
              <a:t>“BCES keeps </a:t>
            </a:r>
            <a:r>
              <a:rPr lang="en-US" sz="700" b="1" dirty="0">
                <a:solidFill>
                  <a:schemeClr val="accent5">
                    <a:lumMod val="50000"/>
                  </a:schemeClr>
                </a:solidFill>
                <a:latin typeface="OpenSans"/>
              </a:rPr>
              <a:t>me (ED) informed and in the loop with appropriate level </a:t>
            </a:r>
            <a:r>
              <a:rPr lang="en-US" sz="700" dirty="0">
                <a:solidFill>
                  <a:schemeClr val="accent5">
                    <a:lumMod val="50000"/>
                  </a:schemeClr>
                </a:solidFill>
                <a:latin typeface="OpenSans"/>
              </a:rPr>
              <a:t>of information shared”</a:t>
            </a:r>
          </a:p>
        </p:txBody>
      </p:sp>
      <p:sp>
        <p:nvSpPr>
          <p:cNvPr id="36" name="Rectangle 35">
            <a:extLst>
              <a:ext uri="{FF2B5EF4-FFF2-40B4-BE49-F238E27FC236}">
                <a16:creationId xmlns:a16="http://schemas.microsoft.com/office/drawing/2014/main" id="{CDB686CD-9B67-4A6D-867A-217E869F4E43}"/>
              </a:ext>
            </a:extLst>
          </p:cNvPr>
          <p:cNvSpPr/>
          <p:nvPr/>
        </p:nvSpPr>
        <p:spPr>
          <a:xfrm>
            <a:off x="6247111" y="2925627"/>
            <a:ext cx="1144222" cy="307777"/>
          </a:xfrm>
          <a:prstGeom prst="rect">
            <a:avLst/>
          </a:prstGeom>
        </p:spPr>
        <p:txBody>
          <a:bodyPr wrap="square">
            <a:spAutoFit/>
          </a:bodyPr>
          <a:lstStyle/>
          <a:p>
            <a:pPr algn="ctr"/>
            <a:r>
              <a:rPr lang="en-US" sz="700" dirty="0">
                <a:solidFill>
                  <a:srgbClr val="7030A0"/>
                </a:solidFill>
                <a:latin typeface="OpenSans"/>
              </a:rPr>
              <a:t>“</a:t>
            </a:r>
            <a:r>
              <a:rPr lang="en-US" sz="700" b="1" dirty="0">
                <a:solidFill>
                  <a:srgbClr val="7030A0"/>
                </a:solidFill>
                <a:latin typeface="OpenSans"/>
              </a:rPr>
              <a:t>Professional Output, Gantts, and Timelines</a:t>
            </a:r>
            <a:r>
              <a:rPr lang="en-US" sz="700" dirty="0">
                <a:solidFill>
                  <a:srgbClr val="7030A0"/>
                </a:solidFill>
                <a:latin typeface="OpenSans"/>
              </a:rPr>
              <a:t>”</a:t>
            </a:r>
          </a:p>
        </p:txBody>
      </p:sp>
      <p:sp>
        <p:nvSpPr>
          <p:cNvPr id="37" name="Rectangle 36">
            <a:extLst>
              <a:ext uri="{FF2B5EF4-FFF2-40B4-BE49-F238E27FC236}">
                <a16:creationId xmlns:a16="http://schemas.microsoft.com/office/drawing/2014/main" id="{BB86DD0F-CE43-42EE-B0F8-1A838EF2C6CE}"/>
              </a:ext>
            </a:extLst>
          </p:cNvPr>
          <p:cNvSpPr/>
          <p:nvPr/>
        </p:nvSpPr>
        <p:spPr>
          <a:xfrm>
            <a:off x="4514265" y="2912910"/>
            <a:ext cx="1437313" cy="307777"/>
          </a:xfrm>
          <a:prstGeom prst="rect">
            <a:avLst/>
          </a:prstGeom>
        </p:spPr>
        <p:txBody>
          <a:bodyPr wrap="square">
            <a:spAutoFit/>
          </a:bodyPr>
          <a:lstStyle/>
          <a:p>
            <a:pPr algn="ctr"/>
            <a:r>
              <a:rPr lang="en-US" sz="700" dirty="0">
                <a:solidFill>
                  <a:srgbClr val="002060"/>
                </a:solidFill>
                <a:latin typeface="OpenSans"/>
              </a:rPr>
              <a:t>“</a:t>
            </a:r>
            <a:r>
              <a:rPr lang="en-US" sz="700" b="1" dirty="0">
                <a:solidFill>
                  <a:srgbClr val="002060"/>
                </a:solidFill>
                <a:latin typeface="OpenSans"/>
              </a:rPr>
              <a:t>Constructive pushback </a:t>
            </a:r>
            <a:r>
              <a:rPr lang="en-US" sz="700" dirty="0">
                <a:solidFill>
                  <a:srgbClr val="002060"/>
                </a:solidFill>
                <a:latin typeface="OpenSans"/>
              </a:rPr>
              <a:t>and </a:t>
            </a:r>
            <a:r>
              <a:rPr lang="en-US" sz="700" b="1" dirty="0">
                <a:solidFill>
                  <a:srgbClr val="002060"/>
                </a:solidFill>
                <a:latin typeface="OpenSans"/>
              </a:rPr>
              <a:t>critical thinking about next steps</a:t>
            </a:r>
            <a:r>
              <a:rPr lang="en-US" sz="700" dirty="0">
                <a:solidFill>
                  <a:srgbClr val="002060"/>
                </a:solidFill>
                <a:latin typeface="OpenSans"/>
              </a:rPr>
              <a:t>”</a:t>
            </a:r>
          </a:p>
        </p:txBody>
      </p:sp>
      <p:sp>
        <p:nvSpPr>
          <p:cNvPr id="38" name="Rectangle 37">
            <a:extLst>
              <a:ext uri="{FF2B5EF4-FFF2-40B4-BE49-F238E27FC236}">
                <a16:creationId xmlns:a16="http://schemas.microsoft.com/office/drawing/2014/main" id="{6A0B2007-7156-4C5B-924E-984CE09581C0}"/>
              </a:ext>
            </a:extLst>
          </p:cNvPr>
          <p:cNvSpPr/>
          <p:nvPr/>
        </p:nvSpPr>
        <p:spPr>
          <a:xfrm>
            <a:off x="8299453" y="2465109"/>
            <a:ext cx="1999759" cy="415498"/>
          </a:xfrm>
          <a:prstGeom prst="rect">
            <a:avLst/>
          </a:prstGeom>
        </p:spPr>
        <p:txBody>
          <a:bodyPr wrap="square">
            <a:spAutoFit/>
          </a:bodyPr>
          <a:lstStyle/>
          <a:p>
            <a:pPr algn="ctr"/>
            <a:r>
              <a:rPr lang="en-US" sz="700" b="1" dirty="0">
                <a:solidFill>
                  <a:schemeClr val="accent5">
                    <a:lumMod val="50000"/>
                  </a:schemeClr>
                </a:solidFill>
                <a:latin typeface="OpenSans"/>
              </a:rPr>
              <a:t>“The OE project should be managed by Carries Team (playbook should have been completed and transitioned to her team)”</a:t>
            </a:r>
          </a:p>
        </p:txBody>
      </p:sp>
      <p:sp>
        <p:nvSpPr>
          <p:cNvPr id="39" name="Rectangle 38">
            <a:extLst>
              <a:ext uri="{FF2B5EF4-FFF2-40B4-BE49-F238E27FC236}">
                <a16:creationId xmlns:a16="http://schemas.microsoft.com/office/drawing/2014/main" id="{E65EB951-BBD4-4494-800E-1449AC19F05D}"/>
              </a:ext>
            </a:extLst>
          </p:cNvPr>
          <p:cNvSpPr/>
          <p:nvPr/>
        </p:nvSpPr>
        <p:spPr>
          <a:xfrm>
            <a:off x="8834779" y="3823584"/>
            <a:ext cx="1999759" cy="307777"/>
          </a:xfrm>
          <a:prstGeom prst="rect">
            <a:avLst/>
          </a:prstGeom>
        </p:spPr>
        <p:txBody>
          <a:bodyPr wrap="square">
            <a:spAutoFit/>
          </a:bodyPr>
          <a:lstStyle/>
          <a:p>
            <a:pPr algn="ctr"/>
            <a:r>
              <a:rPr lang="en-US" sz="700" b="1" dirty="0">
                <a:solidFill>
                  <a:srgbClr val="7030A0"/>
                </a:solidFill>
                <a:latin typeface="OpenSans"/>
              </a:rPr>
              <a:t>“Operational projects have a start and stop and should be Managed by Carrie's team”</a:t>
            </a:r>
          </a:p>
        </p:txBody>
      </p:sp>
      <p:sp>
        <p:nvSpPr>
          <p:cNvPr id="23" name="Rectangle 22">
            <a:extLst>
              <a:ext uri="{FF2B5EF4-FFF2-40B4-BE49-F238E27FC236}">
                <a16:creationId xmlns:a16="http://schemas.microsoft.com/office/drawing/2014/main" id="{9488CD87-C952-43ED-A34B-ADBF3909DCC7}"/>
              </a:ext>
            </a:extLst>
          </p:cNvPr>
          <p:cNvSpPr/>
          <p:nvPr/>
        </p:nvSpPr>
        <p:spPr>
          <a:xfrm>
            <a:off x="3698462" y="2249510"/>
            <a:ext cx="1437313" cy="307777"/>
          </a:xfrm>
          <a:prstGeom prst="rect">
            <a:avLst/>
          </a:prstGeom>
        </p:spPr>
        <p:txBody>
          <a:bodyPr wrap="square">
            <a:spAutoFit/>
          </a:bodyPr>
          <a:lstStyle/>
          <a:p>
            <a:pPr algn="ctr"/>
            <a:r>
              <a:rPr lang="en-US" sz="700" dirty="0">
                <a:solidFill>
                  <a:srgbClr val="1A1A1A"/>
                </a:solidFill>
                <a:latin typeface="OpenSans"/>
              </a:rPr>
              <a:t>“Deep subject matter expertise isn't expected of BCES”</a:t>
            </a:r>
          </a:p>
        </p:txBody>
      </p:sp>
      <p:sp>
        <p:nvSpPr>
          <p:cNvPr id="24" name="Rectangle 23">
            <a:extLst>
              <a:ext uri="{FF2B5EF4-FFF2-40B4-BE49-F238E27FC236}">
                <a16:creationId xmlns:a16="http://schemas.microsoft.com/office/drawing/2014/main" id="{46B84185-DF06-45B0-9C73-F3F5C225345C}"/>
              </a:ext>
            </a:extLst>
          </p:cNvPr>
          <p:cNvSpPr/>
          <p:nvPr/>
        </p:nvSpPr>
        <p:spPr>
          <a:xfrm>
            <a:off x="3687392" y="3819424"/>
            <a:ext cx="2494333" cy="307777"/>
          </a:xfrm>
          <a:prstGeom prst="rect">
            <a:avLst/>
          </a:prstGeom>
        </p:spPr>
        <p:txBody>
          <a:bodyPr wrap="square">
            <a:spAutoFit/>
          </a:bodyPr>
          <a:lstStyle/>
          <a:p>
            <a:pPr algn="ctr"/>
            <a:r>
              <a:rPr lang="en-US" sz="700" dirty="0">
                <a:solidFill>
                  <a:srgbClr val="002060"/>
                </a:solidFill>
                <a:latin typeface="OpenSans"/>
              </a:rPr>
              <a:t>“BPA helps provide </a:t>
            </a:r>
            <a:r>
              <a:rPr lang="en-US" sz="700" b="1" dirty="0">
                <a:solidFill>
                  <a:srgbClr val="002060"/>
                </a:solidFill>
                <a:latin typeface="OpenSans"/>
              </a:rPr>
              <a:t>guidance on systems, policies, procedures, workflows, health plan products/lines of business</a:t>
            </a:r>
            <a:r>
              <a:rPr lang="en-US" sz="700" dirty="0">
                <a:solidFill>
                  <a:srgbClr val="002060"/>
                </a:solidFill>
                <a:latin typeface="OpenSans"/>
              </a:rPr>
              <a:t>”</a:t>
            </a:r>
          </a:p>
        </p:txBody>
      </p:sp>
      <p:sp>
        <p:nvSpPr>
          <p:cNvPr id="25" name="Rectangle 24">
            <a:extLst>
              <a:ext uri="{FF2B5EF4-FFF2-40B4-BE49-F238E27FC236}">
                <a16:creationId xmlns:a16="http://schemas.microsoft.com/office/drawing/2014/main" id="{57F0DE4F-D797-48A9-B649-EB73DE696E32}"/>
              </a:ext>
            </a:extLst>
          </p:cNvPr>
          <p:cNvSpPr/>
          <p:nvPr/>
        </p:nvSpPr>
        <p:spPr>
          <a:xfrm>
            <a:off x="6606532" y="3816430"/>
            <a:ext cx="1692921" cy="307777"/>
          </a:xfrm>
          <a:prstGeom prst="rect">
            <a:avLst/>
          </a:prstGeom>
        </p:spPr>
        <p:txBody>
          <a:bodyPr wrap="square">
            <a:spAutoFit/>
          </a:bodyPr>
          <a:lstStyle/>
          <a:p>
            <a:pPr algn="ctr"/>
            <a:r>
              <a:rPr lang="en-US" sz="700" dirty="0">
                <a:solidFill>
                  <a:srgbClr val="7030A0"/>
                </a:solidFill>
                <a:latin typeface="OpenSans"/>
              </a:rPr>
              <a:t>“BPA more likely to </a:t>
            </a:r>
            <a:r>
              <a:rPr lang="en-US" sz="700" b="1" dirty="0">
                <a:solidFill>
                  <a:srgbClr val="7030A0"/>
                </a:solidFill>
                <a:latin typeface="OpenSans"/>
              </a:rPr>
              <a:t>work closely with OMs and TMs on a daily basis</a:t>
            </a:r>
            <a:r>
              <a:rPr lang="en-US" sz="700" dirty="0">
                <a:solidFill>
                  <a:srgbClr val="7030A0"/>
                </a:solidFill>
                <a:latin typeface="OpenSans"/>
              </a:rPr>
              <a:t>”</a:t>
            </a:r>
          </a:p>
        </p:txBody>
      </p:sp>
      <p:sp>
        <p:nvSpPr>
          <p:cNvPr id="26" name="Oval 25">
            <a:extLst>
              <a:ext uri="{FF2B5EF4-FFF2-40B4-BE49-F238E27FC236}">
                <a16:creationId xmlns:a16="http://schemas.microsoft.com/office/drawing/2014/main" id="{E1F97436-A514-4FAA-AA35-9A9B90FB491F}"/>
              </a:ext>
            </a:extLst>
          </p:cNvPr>
          <p:cNvSpPr/>
          <p:nvPr/>
        </p:nvSpPr>
        <p:spPr>
          <a:xfrm>
            <a:off x="2433309" y="3218970"/>
            <a:ext cx="274320" cy="274320"/>
          </a:xfrm>
          <a:prstGeom prst="ellipse">
            <a:avLst/>
          </a:prstGeom>
          <a:solidFill>
            <a:schemeClr val="bg1"/>
          </a:solidFill>
          <a:ln>
            <a:solidFill>
              <a:srgbClr val="50A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454E586B-A2EB-40FF-9D0A-6E64EECA5998}"/>
              </a:ext>
            </a:extLst>
          </p:cNvPr>
          <p:cNvCxnSpPr>
            <a:cxnSpLocks/>
            <a:stCxn id="26" idx="0"/>
          </p:cNvCxnSpPr>
          <p:nvPr/>
        </p:nvCxnSpPr>
        <p:spPr>
          <a:xfrm flipV="1">
            <a:off x="2570469" y="2913757"/>
            <a:ext cx="0" cy="305213"/>
          </a:xfrm>
          <a:prstGeom prst="line">
            <a:avLst/>
          </a:prstGeom>
          <a:ln>
            <a:solidFill>
              <a:srgbClr val="50AED8"/>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D8303D4-4E64-480F-8B2B-BD2C21F1F6F3}"/>
              </a:ext>
            </a:extLst>
          </p:cNvPr>
          <p:cNvCxnSpPr>
            <a:cxnSpLocks/>
          </p:cNvCxnSpPr>
          <p:nvPr/>
        </p:nvCxnSpPr>
        <p:spPr>
          <a:xfrm flipV="1">
            <a:off x="2570469" y="3503131"/>
            <a:ext cx="0" cy="305213"/>
          </a:xfrm>
          <a:prstGeom prst="line">
            <a:avLst/>
          </a:prstGeom>
          <a:ln>
            <a:solidFill>
              <a:srgbClr val="50AED8"/>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FE7F429-B101-4F43-8A1B-756F1BE499E8}"/>
              </a:ext>
            </a:extLst>
          </p:cNvPr>
          <p:cNvCxnSpPr>
            <a:cxnSpLocks/>
          </p:cNvCxnSpPr>
          <p:nvPr/>
        </p:nvCxnSpPr>
        <p:spPr>
          <a:xfrm flipV="1">
            <a:off x="4146956" y="2592924"/>
            <a:ext cx="241327" cy="628535"/>
          </a:xfrm>
          <a:prstGeom prst="line">
            <a:avLst/>
          </a:prstGeom>
          <a:ln>
            <a:solidFill>
              <a:srgbClr val="50AED8"/>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C037484-FF02-4259-B509-C222070F1A13}"/>
              </a:ext>
            </a:extLst>
          </p:cNvPr>
          <p:cNvSpPr/>
          <p:nvPr/>
        </p:nvSpPr>
        <p:spPr>
          <a:xfrm>
            <a:off x="4009797" y="3213072"/>
            <a:ext cx="274320" cy="274320"/>
          </a:xfrm>
          <a:prstGeom prst="ellipse">
            <a:avLst/>
          </a:prstGeom>
          <a:solidFill>
            <a:schemeClr val="bg1"/>
          </a:solidFill>
          <a:ln>
            <a:solidFill>
              <a:srgbClr val="50A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1758BCB7-478A-4A0B-A643-D4FB0B763E16}"/>
              </a:ext>
            </a:extLst>
          </p:cNvPr>
          <p:cNvCxnSpPr>
            <a:cxnSpLocks/>
            <a:stCxn id="24" idx="0"/>
            <a:endCxn id="31" idx="4"/>
          </p:cNvCxnSpPr>
          <p:nvPr/>
        </p:nvCxnSpPr>
        <p:spPr>
          <a:xfrm flipH="1" flipV="1">
            <a:off x="4146957" y="3487392"/>
            <a:ext cx="787602" cy="332032"/>
          </a:xfrm>
          <a:prstGeom prst="line">
            <a:avLst/>
          </a:prstGeom>
          <a:ln>
            <a:solidFill>
              <a:srgbClr val="50AED8"/>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303053B-D387-4F5A-9BF1-FAEF42B28B41}"/>
              </a:ext>
            </a:extLst>
          </p:cNvPr>
          <p:cNvSpPr/>
          <p:nvPr/>
        </p:nvSpPr>
        <p:spPr>
          <a:xfrm>
            <a:off x="7763871" y="3218970"/>
            <a:ext cx="274320" cy="274320"/>
          </a:xfrm>
          <a:prstGeom prst="ellipse">
            <a:avLst/>
          </a:prstGeom>
          <a:solidFill>
            <a:schemeClr val="bg1"/>
          </a:solidFill>
          <a:ln>
            <a:solidFill>
              <a:srgbClr val="50A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12E21009-7000-4FF3-87C0-DE8F470CE4C5}"/>
              </a:ext>
            </a:extLst>
          </p:cNvPr>
          <p:cNvCxnSpPr>
            <a:cxnSpLocks/>
            <a:stCxn id="41" idx="0"/>
            <a:endCxn id="35" idx="2"/>
          </p:cNvCxnSpPr>
          <p:nvPr/>
        </p:nvCxnSpPr>
        <p:spPr>
          <a:xfrm flipH="1" flipV="1">
            <a:off x="6696655" y="2557286"/>
            <a:ext cx="1204376" cy="661684"/>
          </a:xfrm>
          <a:prstGeom prst="line">
            <a:avLst/>
          </a:prstGeom>
          <a:ln>
            <a:solidFill>
              <a:srgbClr val="50AED8"/>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2B60BE-05BD-4096-9FD4-31FB5F3F780A}"/>
              </a:ext>
            </a:extLst>
          </p:cNvPr>
          <p:cNvCxnSpPr>
            <a:cxnSpLocks/>
            <a:stCxn id="25" idx="0"/>
            <a:endCxn id="41" idx="4"/>
          </p:cNvCxnSpPr>
          <p:nvPr/>
        </p:nvCxnSpPr>
        <p:spPr>
          <a:xfrm flipV="1">
            <a:off x="7452993" y="3493290"/>
            <a:ext cx="448038" cy="323140"/>
          </a:xfrm>
          <a:prstGeom prst="line">
            <a:avLst/>
          </a:prstGeom>
          <a:ln>
            <a:solidFill>
              <a:srgbClr val="50AED8"/>
            </a:solidFill>
          </a:ln>
        </p:spPr>
        <p:style>
          <a:lnRef idx="1">
            <a:schemeClr val="accent1"/>
          </a:lnRef>
          <a:fillRef idx="0">
            <a:schemeClr val="accent1"/>
          </a:fillRef>
          <a:effectRef idx="0">
            <a:schemeClr val="accent1"/>
          </a:effectRef>
          <a:fontRef idx="minor">
            <a:schemeClr val="tx1"/>
          </a:fontRef>
        </p:style>
      </p:cxnSp>
      <p:graphicFrame>
        <p:nvGraphicFramePr>
          <p:cNvPr id="3" name="Table 4">
            <a:extLst>
              <a:ext uri="{FF2B5EF4-FFF2-40B4-BE49-F238E27FC236}">
                <a16:creationId xmlns:a16="http://schemas.microsoft.com/office/drawing/2014/main" id="{F74E1CA0-8464-4DA8-8EF5-4E9E33E63FFE}"/>
              </a:ext>
            </a:extLst>
          </p:cNvPr>
          <p:cNvGraphicFramePr>
            <a:graphicFrameLocks noGrp="1"/>
          </p:cNvGraphicFramePr>
          <p:nvPr>
            <p:extLst>
              <p:ext uri="{D42A27DB-BD31-4B8C-83A1-F6EECF244321}">
                <p14:modId xmlns:p14="http://schemas.microsoft.com/office/powerpoint/2010/main" val="128586799"/>
              </p:ext>
            </p:extLst>
          </p:nvPr>
        </p:nvGraphicFramePr>
        <p:xfrm>
          <a:off x="8979632" y="2139370"/>
          <a:ext cx="2744608" cy="198120"/>
        </p:xfrm>
        <a:graphic>
          <a:graphicData uri="http://schemas.openxmlformats.org/drawingml/2006/table">
            <a:tbl>
              <a:tblPr firstRow="1" bandRow="1">
                <a:tableStyleId>{5C22544A-7EE6-4342-B048-85BDC9FD1C3A}</a:tableStyleId>
              </a:tblPr>
              <a:tblGrid>
                <a:gridCol w="269393">
                  <a:extLst>
                    <a:ext uri="{9D8B030D-6E8A-4147-A177-3AD203B41FA5}">
                      <a16:colId xmlns:a16="http://schemas.microsoft.com/office/drawing/2014/main" val="467416825"/>
                    </a:ext>
                  </a:extLst>
                </a:gridCol>
                <a:gridCol w="1102911">
                  <a:extLst>
                    <a:ext uri="{9D8B030D-6E8A-4147-A177-3AD203B41FA5}">
                      <a16:colId xmlns:a16="http://schemas.microsoft.com/office/drawing/2014/main" val="326147481"/>
                    </a:ext>
                  </a:extLst>
                </a:gridCol>
                <a:gridCol w="240296">
                  <a:extLst>
                    <a:ext uri="{9D8B030D-6E8A-4147-A177-3AD203B41FA5}">
                      <a16:colId xmlns:a16="http://schemas.microsoft.com/office/drawing/2014/main" val="3195507533"/>
                    </a:ext>
                  </a:extLst>
                </a:gridCol>
                <a:gridCol w="1132008">
                  <a:extLst>
                    <a:ext uri="{9D8B030D-6E8A-4147-A177-3AD203B41FA5}">
                      <a16:colId xmlns:a16="http://schemas.microsoft.com/office/drawing/2014/main" val="419061471"/>
                    </a:ext>
                  </a:extLst>
                </a:gridCol>
              </a:tblGrid>
              <a:tr h="177829">
                <a:tc>
                  <a:txBody>
                    <a:bodyPr/>
                    <a:lstStyle/>
                    <a:p>
                      <a:endParaRPr lang="en-US" sz="700" dirty="0">
                        <a:solidFill>
                          <a:schemeClr val="tx1"/>
                        </a:solidFill>
                        <a:latin typeface="OpenSans"/>
                      </a:endParaRPr>
                    </a:p>
                  </a:txBody>
                  <a:tcPr>
                    <a:solidFill>
                      <a:srgbClr val="7030A0"/>
                    </a:solidFill>
                  </a:tcPr>
                </a:tc>
                <a:tc>
                  <a:txBody>
                    <a:bodyPr/>
                    <a:lstStyle/>
                    <a:p>
                      <a:r>
                        <a:rPr lang="en-US" sz="700" dirty="0">
                          <a:solidFill>
                            <a:schemeClr val="tx1"/>
                          </a:solidFill>
                          <a:latin typeface="OpenSans"/>
                        </a:rPr>
                        <a:t>Attributes</a:t>
                      </a:r>
                    </a:p>
                  </a:txBody>
                  <a:tcPr>
                    <a:solidFill>
                      <a:schemeClr val="bg1"/>
                    </a:solidFill>
                  </a:tcPr>
                </a:tc>
                <a:tc>
                  <a:txBody>
                    <a:bodyPr/>
                    <a:lstStyle/>
                    <a:p>
                      <a:endParaRPr lang="en-US" sz="700" dirty="0">
                        <a:solidFill>
                          <a:schemeClr val="tx1"/>
                        </a:solidFill>
                        <a:latin typeface="OpenSans"/>
                      </a:endParaRPr>
                    </a:p>
                  </a:txBody>
                  <a:tcPr>
                    <a:solidFill>
                      <a:schemeClr val="accent5">
                        <a:lumMod val="50000"/>
                      </a:schemeClr>
                    </a:solidFill>
                  </a:tcPr>
                </a:tc>
                <a:tc>
                  <a:txBody>
                    <a:bodyPr/>
                    <a:lstStyle/>
                    <a:p>
                      <a:r>
                        <a:rPr lang="en-US" sz="700" dirty="0">
                          <a:solidFill>
                            <a:schemeClr val="tx1"/>
                          </a:solidFill>
                          <a:latin typeface="OpenSans"/>
                        </a:rPr>
                        <a:t>Expertise</a:t>
                      </a:r>
                    </a:p>
                  </a:txBody>
                  <a:tcPr>
                    <a:solidFill>
                      <a:schemeClr val="bg1"/>
                    </a:solidFill>
                  </a:tcPr>
                </a:tc>
                <a:extLst>
                  <a:ext uri="{0D108BD9-81ED-4DB2-BD59-A6C34878D82A}">
                    <a16:rowId xmlns:a16="http://schemas.microsoft.com/office/drawing/2014/main" val="3326045020"/>
                  </a:ext>
                </a:extLst>
              </a:tr>
            </a:tbl>
          </a:graphicData>
        </a:graphic>
      </p:graphicFrame>
    </p:spTree>
    <p:extLst>
      <p:ext uri="{BB962C8B-B14F-4D97-AF65-F5344CB8AC3E}">
        <p14:creationId xmlns:p14="http://schemas.microsoft.com/office/powerpoint/2010/main" val="206742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par>
                                <p:cTn id="69" presetID="10"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par>
                                <p:cTn id="75" presetID="10"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500"/>
                                        <p:tgtEl>
                                          <p:spTgt spid="4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childTnLst>
                                </p:cTn>
                              </p:par>
                              <p:par>
                                <p:cTn id="81" presetID="10"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500"/>
                                        <p:tgtEl>
                                          <p:spTgt spid="42"/>
                                        </p:tgtEl>
                                      </p:cBhvr>
                                    </p:animEffect>
                                  </p:childTnLst>
                                </p:cTn>
                              </p:par>
                              <p:par>
                                <p:cTn id="84" presetID="10" presetClass="entr" presetSubtype="0" fill="hold"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fade">
                                      <p:cBhvr>
                                        <p:cTn id="86" dur="500"/>
                                        <p:tgtEl>
                                          <p:spTgt spid="4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fade">
                                      <p:cBhvr>
                                        <p:cTn id="91" dur="500"/>
                                        <p:tgtEl>
                                          <p:spTgt spid="88"/>
                                        </p:tgtEl>
                                      </p:cBhvr>
                                    </p:animEffect>
                                  </p:childTnLst>
                                </p:cTn>
                              </p:par>
                              <p:par>
                                <p:cTn id="92" presetID="10" presetClass="entr" presetSubtype="0" fill="hold" nodeType="with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fade">
                                      <p:cBhvr>
                                        <p:cTn id="94" dur="500"/>
                                        <p:tgtEl>
                                          <p:spTgt spid="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par>
                                <p:cTn id="98" presetID="10" presetClass="entr" presetSubtype="0" fill="hold" nodeType="with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fade">
                                      <p:cBhvr>
                                        <p:cTn id="10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88" grpId="0"/>
      <p:bldGraphic spid="2" grpId="0">
        <p:bldAsOne/>
      </p:bldGraphic>
      <p:bldP spid="51" grpId="0" animBg="1"/>
      <p:bldP spid="52" grpId="0"/>
      <p:bldP spid="61" grpId="0"/>
      <p:bldP spid="64" grpId="0"/>
      <p:bldP spid="33" grpId="0"/>
      <p:bldP spid="34" grpId="0"/>
      <p:bldP spid="35" grpId="0"/>
      <p:bldP spid="36" grpId="0"/>
      <p:bldP spid="37" grpId="0"/>
      <p:bldP spid="38" grpId="0"/>
      <p:bldP spid="39" grpId="0"/>
      <p:bldP spid="23" grpId="0"/>
      <p:bldP spid="24" grpId="0"/>
      <p:bldP spid="25" grpId="0"/>
      <p:bldP spid="26" grpId="0" animBg="1"/>
      <p:bldP spid="31"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E8800A-A213-4BFA-B0DF-B68B39F407FB}"/>
              </a:ext>
            </a:extLst>
          </p:cNvPr>
          <p:cNvSpPr/>
          <p:nvPr/>
        </p:nvSpPr>
        <p:spPr>
          <a:xfrm>
            <a:off x="7677574" y="2828060"/>
            <a:ext cx="3599857" cy="6594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4083908-647C-47F9-9F01-347FF61EFFE3}"/>
              </a:ext>
            </a:extLst>
          </p:cNvPr>
          <p:cNvSpPr/>
          <p:nvPr/>
        </p:nvSpPr>
        <p:spPr>
          <a:xfrm>
            <a:off x="437491" y="862275"/>
            <a:ext cx="9011309" cy="329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rgbClr val="0B2E4E"/>
                </a:solidFill>
                <a:latin typeface="Century Gothic" panose="020B0502020202020204" pitchFamily="34" charset="0"/>
              </a:rPr>
              <a:t>Close-Loop Example</a:t>
            </a:r>
          </a:p>
        </p:txBody>
      </p:sp>
      <p:sp>
        <p:nvSpPr>
          <p:cNvPr id="54" name="Rectangle 53">
            <a:extLst>
              <a:ext uri="{FF2B5EF4-FFF2-40B4-BE49-F238E27FC236}">
                <a16:creationId xmlns:a16="http://schemas.microsoft.com/office/drawing/2014/main" id="{B08C6402-EA8E-4E90-9ED8-5FCE8E27EAE3}"/>
              </a:ext>
            </a:extLst>
          </p:cNvPr>
          <p:cNvSpPr/>
          <p:nvPr/>
        </p:nvSpPr>
        <p:spPr>
          <a:xfrm>
            <a:off x="457935" y="1199744"/>
            <a:ext cx="10209806" cy="430887"/>
          </a:xfrm>
          <a:prstGeom prst="rect">
            <a:avLst/>
          </a:prstGeom>
        </p:spPr>
        <p:txBody>
          <a:bodyPr wrap="square">
            <a:spAutoFit/>
          </a:bodyPr>
          <a:lstStyle/>
          <a:p>
            <a:r>
              <a:rPr lang="en-US" sz="1100" b="1" dirty="0">
                <a:solidFill>
                  <a:srgbClr val="0B2E4E"/>
                </a:solidFill>
                <a:latin typeface="Century Gothic" panose="020B0502020202020204" pitchFamily="34" charset="0"/>
              </a:rPr>
              <a:t>Case Study  – BCES/BPA Collaboration on </a:t>
            </a:r>
          </a:p>
          <a:p>
            <a:r>
              <a:rPr lang="en-US" sz="1100" b="1" dirty="0">
                <a:solidFill>
                  <a:srgbClr val="0B2E4E"/>
                </a:solidFill>
                <a:latin typeface="Century Gothic" panose="020B0502020202020204" pitchFamily="34" charset="0"/>
              </a:rPr>
              <a:t>Close Loop Initiative </a:t>
            </a:r>
          </a:p>
        </p:txBody>
      </p:sp>
      <p:sp>
        <p:nvSpPr>
          <p:cNvPr id="45" name="Rectangle 44">
            <a:extLst>
              <a:ext uri="{FF2B5EF4-FFF2-40B4-BE49-F238E27FC236}">
                <a16:creationId xmlns:a16="http://schemas.microsoft.com/office/drawing/2014/main" id="{83A7B963-3009-4768-92AB-7F78440C2205}"/>
              </a:ext>
            </a:extLst>
          </p:cNvPr>
          <p:cNvSpPr/>
          <p:nvPr/>
        </p:nvSpPr>
        <p:spPr>
          <a:xfrm>
            <a:off x="4212542" y="1124172"/>
            <a:ext cx="7408240" cy="415498"/>
          </a:xfrm>
          <a:prstGeom prst="rect">
            <a:avLst/>
          </a:prstGeom>
        </p:spPr>
        <p:txBody>
          <a:bodyPr wrap="square">
            <a:spAutoFit/>
          </a:bodyPr>
          <a:lstStyle/>
          <a:p>
            <a:r>
              <a:rPr lang="en-US" sz="1050" b="0" i="0" dirty="0">
                <a:solidFill>
                  <a:srgbClr val="1A1A1A"/>
                </a:solidFill>
                <a:effectLst/>
                <a:latin typeface="OpenSans"/>
              </a:rPr>
              <a:t>Problem Statement - Version 1: How might we create and communicate a clear work-group structure/relationship that leverages skills, knowledge, and expertise across both BCES and BPA to support operational and transformational projects in the MSCC</a:t>
            </a:r>
            <a:endParaRPr lang="en-US" sz="1050" dirty="0"/>
          </a:p>
        </p:txBody>
      </p:sp>
      <p:sp>
        <p:nvSpPr>
          <p:cNvPr id="104" name="Rectangle 103">
            <a:extLst>
              <a:ext uri="{FF2B5EF4-FFF2-40B4-BE49-F238E27FC236}">
                <a16:creationId xmlns:a16="http://schemas.microsoft.com/office/drawing/2014/main" id="{D9448312-C2C4-4DBF-A9C5-9D8D8D0FEC59}"/>
              </a:ext>
            </a:extLst>
          </p:cNvPr>
          <p:cNvSpPr/>
          <p:nvPr/>
        </p:nvSpPr>
        <p:spPr>
          <a:xfrm>
            <a:off x="4222842" y="887161"/>
            <a:ext cx="2297965" cy="261610"/>
          </a:xfrm>
          <a:prstGeom prst="rect">
            <a:avLst/>
          </a:prstGeom>
        </p:spPr>
        <p:txBody>
          <a:bodyPr wrap="square">
            <a:spAutoFit/>
          </a:bodyPr>
          <a:lstStyle/>
          <a:p>
            <a:r>
              <a:rPr lang="en-US" sz="1100" b="1" dirty="0">
                <a:solidFill>
                  <a:srgbClr val="0B2E4E"/>
                </a:solidFill>
                <a:latin typeface="Century Gothic" panose="020B0502020202020204" pitchFamily="34" charset="0"/>
              </a:rPr>
              <a:t>Problem Statement – Draft 1</a:t>
            </a:r>
          </a:p>
        </p:txBody>
      </p:sp>
      <p:grpSp>
        <p:nvGrpSpPr>
          <p:cNvPr id="5" name="Group 4">
            <a:extLst>
              <a:ext uri="{FF2B5EF4-FFF2-40B4-BE49-F238E27FC236}">
                <a16:creationId xmlns:a16="http://schemas.microsoft.com/office/drawing/2014/main" id="{9874C2C7-A7FC-484D-92C1-9FFB6202240F}"/>
              </a:ext>
            </a:extLst>
          </p:cNvPr>
          <p:cNvGrpSpPr/>
          <p:nvPr/>
        </p:nvGrpSpPr>
        <p:grpSpPr>
          <a:xfrm>
            <a:off x="553185" y="2297742"/>
            <a:ext cx="7099665" cy="3613336"/>
            <a:chOff x="2546167" y="2028732"/>
            <a:chExt cx="7099665" cy="3613336"/>
          </a:xfrm>
        </p:grpSpPr>
        <p:pic>
          <p:nvPicPr>
            <p:cNvPr id="2" name="Picture 1">
              <a:extLst>
                <a:ext uri="{FF2B5EF4-FFF2-40B4-BE49-F238E27FC236}">
                  <a16:creationId xmlns:a16="http://schemas.microsoft.com/office/drawing/2014/main" id="{A632C9CC-4559-40F7-A44F-936B26D8ACD3}"/>
                </a:ext>
              </a:extLst>
            </p:cNvPr>
            <p:cNvPicPr>
              <a:picLocks noChangeAspect="1"/>
            </p:cNvPicPr>
            <p:nvPr/>
          </p:nvPicPr>
          <p:blipFill>
            <a:blip r:embed="rId3"/>
            <a:stretch>
              <a:fillRect/>
            </a:stretch>
          </p:blipFill>
          <p:spPr>
            <a:xfrm>
              <a:off x="2546167" y="2028732"/>
              <a:ext cx="7099665" cy="3613336"/>
            </a:xfrm>
            <a:prstGeom prst="rect">
              <a:avLst/>
            </a:prstGeom>
          </p:spPr>
        </p:pic>
        <p:sp>
          <p:nvSpPr>
            <p:cNvPr id="3" name="TextBox 2">
              <a:extLst>
                <a:ext uri="{FF2B5EF4-FFF2-40B4-BE49-F238E27FC236}">
                  <a16:creationId xmlns:a16="http://schemas.microsoft.com/office/drawing/2014/main" id="{E074F855-303E-4955-95B4-41A97D9B609E}"/>
                </a:ext>
              </a:extLst>
            </p:cNvPr>
            <p:cNvSpPr txBox="1"/>
            <p:nvPr/>
          </p:nvSpPr>
          <p:spPr>
            <a:xfrm>
              <a:off x="5120318" y="2122319"/>
              <a:ext cx="935842" cy="369332"/>
            </a:xfrm>
            <a:prstGeom prst="rect">
              <a:avLst/>
            </a:prstGeom>
            <a:solidFill>
              <a:srgbClr val="D6F4FF"/>
            </a:solidFill>
          </p:spPr>
          <p:txBody>
            <a:bodyPr wrap="square" rtlCol="0">
              <a:spAutoFit/>
            </a:bodyPr>
            <a:lstStyle/>
            <a:p>
              <a:pPr algn="ctr"/>
              <a:r>
                <a:rPr lang="en-US" b="1" dirty="0">
                  <a:latin typeface="Century Gothic" panose="020B0502020202020204" pitchFamily="34" charset="0"/>
                </a:rPr>
                <a:t>BCES</a:t>
              </a:r>
            </a:p>
          </p:txBody>
        </p:sp>
        <p:sp>
          <p:nvSpPr>
            <p:cNvPr id="8" name="TextBox 7">
              <a:extLst>
                <a:ext uri="{FF2B5EF4-FFF2-40B4-BE49-F238E27FC236}">
                  <a16:creationId xmlns:a16="http://schemas.microsoft.com/office/drawing/2014/main" id="{06AB8AB0-0BCC-4BBF-AD86-2A7075CD8445}"/>
                </a:ext>
              </a:extLst>
            </p:cNvPr>
            <p:cNvSpPr txBox="1"/>
            <p:nvPr/>
          </p:nvSpPr>
          <p:spPr>
            <a:xfrm>
              <a:off x="7488459" y="2122319"/>
              <a:ext cx="1725324" cy="369332"/>
            </a:xfrm>
            <a:prstGeom prst="rect">
              <a:avLst/>
            </a:prstGeom>
            <a:solidFill>
              <a:srgbClr val="F0EAF5"/>
            </a:solidFill>
          </p:spPr>
          <p:txBody>
            <a:bodyPr wrap="square" rtlCol="0">
              <a:spAutoFit/>
            </a:bodyPr>
            <a:lstStyle/>
            <a:p>
              <a:pPr algn="ctr"/>
              <a:r>
                <a:rPr lang="en-US" b="1" dirty="0">
                  <a:latin typeface="Century Gothic" panose="020B0502020202020204" pitchFamily="34" charset="0"/>
                </a:rPr>
                <a:t>MSCC</a:t>
              </a:r>
            </a:p>
          </p:txBody>
        </p:sp>
        <p:sp>
          <p:nvSpPr>
            <p:cNvPr id="4" name="Rectangle 3">
              <a:extLst>
                <a:ext uri="{FF2B5EF4-FFF2-40B4-BE49-F238E27FC236}">
                  <a16:creationId xmlns:a16="http://schemas.microsoft.com/office/drawing/2014/main" id="{70D2F6BC-DC22-4344-B3C9-2456810E60EF}"/>
                </a:ext>
              </a:extLst>
            </p:cNvPr>
            <p:cNvSpPr/>
            <p:nvPr/>
          </p:nvSpPr>
          <p:spPr>
            <a:xfrm>
              <a:off x="4438087" y="2706949"/>
              <a:ext cx="1124751" cy="369332"/>
            </a:xfrm>
            <a:prstGeom prst="rect">
              <a:avLst/>
            </a:prstGeom>
            <a:solidFill>
              <a:srgbClr val="4EB9DA"/>
            </a:solidFill>
          </p:spPr>
          <p:txBody>
            <a:bodyPr wrap="square">
              <a:spAutoFit/>
            </a:bodyPr>
            <a:lstStyle/>
            <a:p>
              <a:pPr algn="ctr"/>
              <a:r>
                <a:rPr lang="en-US" b="1" dirty="0">
                  <a:solidFill>
                    <a:schemeClr val="bg1"/>
                  </a:solidFill>
                  <a:latin typeface="OpenSans"/>
                </a:rPr>
                <a:t>Exec Dir</a:t>
              </a:r>
              <a:endParaRPr lang="en-US" b="1" dirty="0">
                <a:solidFill>
                  <a:schemeClr val="bg1"/>
                </a:solidFill>
              </a:endParaRPr>
            </a:p>
          </p:txBody>
        </p:sp>
        <p:sp>
          <p:nvSpPr>
            <p:cNvPr id="10" name="Rectangle 9">
              <a:extLst>
                <a:ext uri="{FF2B5EF4-FFF2-40B4-BE49-F238E27FC236}">
                  <a16:creationId xmlns:a16="http://schemas.microsoft.com/office/drawing/2014/main" id="{06430F8C-7585-4F7C-95EF-7B899EF456AC}"/>
                </a:ext>
              </a:extLst>
            </p:cNvPr>
            <p:cNvSpPr/>
            <p:nvPr/>
          </p:nvSpPr>
          <p:spPr>
            <a:xfrm>
              <a:off x="8324049" y="2706949"/>
              <a:ext cx="1124751" cy="369332"/>
            </a:xfrm>
            <a:prstGeom prst="rect">
              <a:avLst/>
            </a:prstGeom>
            <a:solidFill>
              <a:srgbClr val="8E8EB7"/>
            </a:solidFill>
          </p:spPr>
          <p:txBody>
            <a:bodyPr wrap="square">
              <a:spAutoFit/>
            </a:bodyPr>
            <a:lstStyle/>
            <a:p>
              <a:pPr algn="ctr"/>
              <a:r>
                <a:rPr lang="en-US" b="1" dirty="0">
                  <a:solidFill>
                    <a:schemeClr val="bg1"/>
                  </a:solidFill>
                  <a:latin typeface="OpenSans"/>
                </a:rPr>
                <a:t>ED</a:t>
              </a:r>
              <a:endParaRPr lang="en-US" b="1" dirty="0">
                <a:solidFill>
                  <a:schemeClr val="bg1"/>
                </a:solidFill>
              </a:endParaRPr>
            </a:p>
          </p:txBody>
        </p:sp>
        <p:sp>
          <p:nvSpPr>
            <p:cNvPr id="11" name="Rectangle 10">
              <a:extLst>
                <a:ext uri="{FF2B5EF4-FFF2-40B4-BE49-F238E27FC236}">
                  <a16:creationId xmlns:a16="http://schemas.microsoft.com/office/drawing/2014/main" id="{98986EC5-331D-4DFF-925F-A5A323F0114A}"/>
                </a:ext>
              </a:extLst>
            </p:cNvPr>
            <p:cNvSpPr/>
            <p:nvPr/>
          </p:nvSpPr>
          <p:spPr>
            <a:xfrm>
              <a:off x="6153814" y="2652527"/>
              <a:ext cx="1541461" cy="461665"/>
            </a:xfrm>
            <a:prstGeom prst="rect">
              <a:avLst/>
            </a:prstGeom>
            <a:solidFill>
              <a:srgbClr val="8CA5BA"/>
            </a:solidFill>
          </p:spPr>
          <p:txBody>
            <a:bodyPr wrap="square" anchor="ctr">
              <a:spAutoFit/>
            </a:bodyPr>
            <a:lstStyle/>
            <a:p>
              <a:pPr algn="ctr"/>
              <a:r>
                <a:rPr lang="en-US" sz="1200" b="1" dirty="0">
                  <a:solidFill>
                    <a:schemeClr val="bg1"/>
                  </a:solidFill>
                  <a:latin typeface="OpenSans"/>
                </a:rPr>
                <a:t>MSCC ED / Sr. Leader</a:t>
              </a:r>
            </a:p>
            <a:p>
              <a:pPr algn="ctr"/>
              <a:r>
                <a:rPr lang="en-US" sz="1200" b="1" dirty="0">
                  <a:solidFill>
                    <a:schemeClr val="bg1"/>
                  </a:solidFill>
                  <a:latin typeface="OpenSans"/>
                </a:rPr>
                <a:t>Sponsor</a:t>
              </a:r>
              <a:endParaRPr lang="en-US" sz="1300" b="1" dirty="0">
                <a:solidFill>
                  <a:schemeClr val="bg1"/>
                </a:solidFill>
              </a:endParaRPr>
            </a:p>
          </p:txBody>
        </p:sp>
        <p:sp>
          <p:nvSpPr>
            <p:cNvPr id="13" name="Rectangle 12">
              <a:extLst>
                <a:ext uri="{FF2B5EF4-FFF2-40B4-BE49-F238E27FC236}">
                  <a16:creationId xmlns:a16="http://schemas.microsoft.com/office/drawing/2014/main" id="{E1400BC9-2616-4503-A7C9-C008B2D0BF0A}"/>
                </a:ext>
              </a:extLst>
            </p:cNvPr>
            <p:cNvSpPr/>
            <p:nvPr/>
          </p:nvSpPr>
          <p:spPr>
            <a:xfrm>
              <a:off x="8081213" y="3589953"/>
              <a:ext cx="1519385" cy="365760"/>
            </a:xfrm>
            <a:prstGeom prst="rect">
              <a:avLst/>
            </a:prstGeom>
            <a:solidFill>
              <a:srgbClr val="8E8EB7"/>
            </a:solidFill>
          </p:spPr>
          <p:txBody>
            <a:bodyPr wrap="square" anchor="ctr">
              <a:spAutoFit/>
            </a:bodyPr>
            <a:lstStyle/>
            <a:p>
              <a:pPr algn="ctr"/>
              <a:r>
                <a:rPr lang="en-US" sz="1100" b="1" u="sng" dirty="0">
                  <a:solidFill>
                    <a:schemeClr val="bg1"/>
                  </a:solidFill>
                  <a:latin typeface="OpenSans"/>
                </a:rPr>
                <a:t>BPC Lead </a:t>
              </a:r>
              <a:r>
                <a:rPr lang="en-US" sz="1100" b="1" dirty="0">
                  <a:solidFill>
                    <a:schemeClr val="bg1"/>
                  </a:solidFill>
                  <a:latin typeface="OpenSans"/>
                </a:rPr>
                <a:t>/ OM</a:t>
              </a:r>
              <a:endParaRPr lang="en-US" sz="1100" b="1" dirty="0">
                <a:solidFill>
                  <a:schemeClr val="bg1"/>
                </a:solidFill>
              </a:endParaRPr>
            </a:p>
          </p:txBody>
        </p:sp>
        <p:sp>
          <p:nvSpPr>
            <p:cNvPr id="14" name="Rectangle 13">
              <a:extLst>
                <a:ext uri="{FF2B5EF4-FFF2-40B4-BE49-F238E27FC236}">
                  <a16:creationId xmlns:a16="http://schemas.microsoft.com/office/drawing/2014/main" id="{543479BF-DAB3-444E-A400-6BB64E37E19D}"/>
                </a:ext>
              </a:extLst>
            </p:cNvPr>
            <p:cNvSpPr/>
            <p:nvPr/>
          </p:nvSpPr>
          <p:spPr>
            <a:xfrm>
              <a:off x="4234419" y="3527712"/>
              <a:ext cx="1519385" cy="430887"/>
            </a:xfrm>
            <a:prstGeom prst="rect">
              <a:avLst/>
            </a:prstGeom>
            <a:solidFill>
              <a:srgbClr val="4EB9DA"/>
            </a:solidFill>
          </p:spPr>
          <p:txBody>
            <a:bodyPr wrap="square">
              <a:spAutoFit/>
            </a:bodyPr>
            <a:lstStyle/>
            <a:p>
              <a:pPr algn="ctr"/>
              <a:r>
                <a:rPr lang="en-US" sz="1100" b="1" dirty="0">
                  <a:solidFill>
                    <a:schemeClr val="bg1"/>
                  </a:solidFill>
                  <a:latin typeface="OpenSans"/>
                </a:rPr>
                <a:t>Project </a:t>
              </a:r>
            </a:p>
            <a:p>
              <a:pPr algn="ctr"/>
              <a:r>
                <a:rPr lang="en-US" sz="1100" b="1" dirty="0">
                  <a:solidFill>
                    <a:schemeClr val="bg1"/>
                  </a:solidFill>
                  <a:latin typeface="OpenSans"/>
                </a:rPr>
                <a:t>Manager Lead</a:t>
              </a:r>
              <a:endParaRPr lang="en-US" sz="1100" b="1" dirty="0">
                <a:solidFill>
                  <a:schemeClr val="bg1"/>
                </a:solidFill>
              </a:endParaRPr>
            </a:p>
          </p:txBody>
        </p:sp>
        <p:sp>
          <p:nvSpPr>
            <p:cNvPr id="15" name="Rectangle 14">
              <a:extLst>
                <a:ext uri="{FF2B5EF4-FFF2-40B4-BE49-F238E27FC236}">
                  <a16:creationId xmlns:a16="http://schemas.microsoft.com/office/drawing/2014/main" id="{B700462F-667F-40C6-A650-DE3BFD8C783B}"/>
                </a:ext>
              </a:extLst>
            </p:cNvPr>
            <p:cNvSpPr/>
            <p:nvPr/>
          </p:nvSpPr>
          <p:spPr>
            <a:xfrm>
              <a:off x="4234419" y="5095830"/>
              <a:ext cx="1519385" cy="430887"/>
            </a:xfrm>
            <a:prstGeom prst="rect">
              <a:avLst/>
            </a:prstGeom>
            <a:solidFill>
              <a:srgbClr val="4EB9DA"/>
            </a:solidFill>
          </p:spPr>
          <p:txBody>
            <a:bodyPr wrap="square">
              <a:spAutoFit/>
            </a:bodyPr>
            <a:lstStyle/>
            <a:p>
              <a:pPr algn="ctr"/>
              <a:r>
                <a:rPr lang="en-US" sz="1100" b="1" dirty="0">
                  <a:solidFill>
                    <a:schemeClr val="bg1"/>
                  </a:solidFill>
                  <a:latin typeface="OpenSans"/>
                </a:rPr>
                <a:t>Project </a:t>
              </a:r>
            </a:p>
            <a:p>
              <a:pPr algn="ctr"/>
              <a:r>
                <a:rPr lang="en-US" sz="1100" b="1" dirty="0" err="1">
                  <a:solidFill>
                    <a:schemeClr val="bg1"/>
                  </a:solidFill>
                  <a:latin typeface="OpenSans"/>
                </a:rPr>
                <a:t>Mgr</a:t>
              </a:r>
              <a:r>
                <a:rPr lang="en-US" sz="1100" b="1" dirty="0">
                  <a:solidFill>
                    <a:schemeClr val="bg1"/>
                  </a:solidFill>
                  <a:latin typeface="OpenSans"/>
                </a:rPr>
                <a:t>/Coordinator</a:t>
              </a:r>
              <a:endParaRPr lang="en-US" sz="1100" b="1" dirty="0">
                <a:solidFill>
                  <a:schemeClr val="bg1"/>
                </a:solidFill>
              </a:endParaRPr>
            </a:p>
          </p:txBody>
        </p:sp>
        <p:sp>
          <p:nvSpPr>
            <p:cNvPr id="16" name="Rectangle 15">
              <a:extLst>
                <a:ext uri="{FF2B5EF4-FFF2-40B4-BE49-F238E27FC236}">
                  <a16:creationId xmlns:a16="http://schemas.microsoft.com/office/drawing/2014/main" id="{24262BA8-C3B4-43A2-ABE9-075708109038}"/>
                </a:ext>
              </a:extLst>
            </p:cNvPr>
            <p:cNvSpPr/>
            <p:nvPr/>
          </p:nvSpPr>
          <p:spPr>
            <a:xfrm>
              <a:off x="4234419" y="4400060"/>
              <a:ext cx="1519385" cy="430887"/>
            </a:xfrm>
            <a:prstGeom prst="rect">
              <a:avLst/>
            </a:prstGeom>
            <a:solidFill>
              <a:srgbClr val="4EB9DA"/>
            </a:solidFill>
          </p:spPr>
          <p:txBody>
            <a:bodyPr wrap="square">
              <a:spAutoFit/>
            </a:bodyPr>
            <a:lstStyle/>
            <a:p>
              <a:pPr algn="ctr"/>
              <a:r>
                <a:rPr lang="en-US" sz="1100" b="1" dirty="0">
                  <a:solidFill>
                    <a:schemeClr val="bg1"/>
                  </a:solidFill>
                  <a:latin typeface="OpenSans"/>
                </a:rPr>
                <a:t>Analytics Team </a:t>
              </a:r>
            </a:p>
            <a:p>
              <a:pPr algn="ctr"/>
              <a:r>
                <a:rPr lang="en-US" sz="1100" b="1" dirty="0">
                  <a:solidFill>
                    <a:schemeClr val="bg1"/>
                  </a:solidFill>
                  <a:latin typeface="OpenSans"/>
                </a:rPr>
                <a:t>(Internal)</a:t>
              </a:r>
              <a:endParaRPr lang="en-US" sz="1100" b="1" dirty="0">
                <a:solidFill>
                  <a:schemeClr val="bg1"/>
                </a:solidFill>
              </a:endParaRPr>
            </a:p>
          </p:txBody>
        </p:sp>
        <p:sp>
          <p:nvSpPr>
            <p:cNvPr id="18" name="Rectangle 17">
              <a:extLst>
                <a:ext uri="{FF2B5EF4-FFF2-40B4-BE49-F238E27FC236}">
                  <a16:creationId xmlns:a16="http://schemas.microsoft.com/office/drawing/2014/main" id="{1083CF0E-69AD-4138-A64E-CA49003D57F4}"/>
                </a:ext>
              </a:extLst>
            </p:cNvPr>
            <p:cNvSpPr/>
            <p:nvPr/>
          </p:nvSpPr>
          <p:spPr>
            <a:xfrm>
              <a:off x="8081210" y="5086716"/>
              <a:ext cx="1519385" cy="430887"/>
            </a:xfrm>
            <a:prstGeom prst="rect">
              <a:avLst/>
            </a:prstGeom>
            <a:solidFill>
              <a:srgbClr val="8E8EB7"/>
            </a:solidFill>
          </p:spPr>
          <p:txBody>
            <a:bodyPr wrap="square">
              <a:spAutoFit/>
            </a:bodyPr>
            <a:lstStyle/>
            <a:p>
              <a:pPr algn="ctr"/>
              <a:r>
                <a:rPr lang="en-US" sz="1100" b="1" dirty="0">
                  <a:solidFill>
                    <a:schemeClr val="bg1"/>
                  </a:solidFill>
                  <a:latin typeface="OpenSans"/>
                </a:rPr>
                <a:t>Business Experts (LOB or Functional Area)</a:t>
              </a:r>
              <a:endParaRPr lang="en-US" sz="1100" b="1" dirty="0">
                <a:solidFill>
                  <a:schemeClr val="bg1"/>
                </a:solidFill>
              </a:endParaRPr>
            </a:p>
          </p:txBody>
        </p:sp>
        <p:sp>
          <p:nvSpPr>
            <p:cNvPr id="19" name="Rectangle 18">
              <a:extLst>
                <a:ext uri="{FF2B5EF4-FFF2-40B4-BE49-F238E27FC236}">
                  <a16:creationId xmlns:a16="http://schemas.microsoft.com/office/drawing/2014/main" id="{D9AC3E23-E4CE-4BF6-8F8D-C604F299F6EB}"/>
                </a:ext>
              </a:extLst>
            </p:cNvPr>
            <p:cNvSpPr/>
            <p:nvPr/>
          </p:nvSpPr>
          <p:spPr>
            <a:xfrm>
              <a:off x="8081211" y="4382154"/>
              <a:ext cx="1519385" cy="430887"/>
            </a:xfrm>
            <a:prstGeom prst="rect">
              <a:avLst/>
            </a:prstGeom>
            <a:solidFill>
              <a:srgbClr val="8E8EB7"/>
            </a:solidFill>
          </p:spPr>
          <p:txBody>
            <a:bodyPr wrap="square">
              <a:spAutoFit/>
            </a:bodyPr>
            <a:lstStyle/>
            <a:p>
              <a:pPr algn="ctr"/>
              <a:r>
                <a:rPr lang="en-US" sz="1100" b="1" dirty="0">
                  <a:solidFill>
                    <a:schemeClr val="bg1"/>
                  </a:solidFill>
                  <a:latin typeface="OpenSans"/>
                </a:rPr>
                <a:t>Business Process Consultants / Training</a:t>
              </a:r>
              <a:endParaRPr lang="en-US" sz="1100" b="1" dirty="0">
                <a:solidFill>
                  <a:schemeClr val="bg1"/>
                </a:solidFill>
              </a:endParaRPr>
            </a:p>
          </p:txBody>
        </p:sp>
        <p:sp>
          <p:nvSpPr>
            <p:cNvPr id="20" name="Rectangle 19">
              <a:extLst>
                <a:ext uri="{FF2B5EF4-FFF2-40B4-BE49-F238E27FC236}">
                  <a16:creationId xmlns:a16="http://schemas.microsoft.com/office/drawing/2014/main" id="{2449F3E0-597A-4E9D-A485-96A75CD2EE31}"/>
                </a:ext>
              </a:extLst>
            </p:cNvPr>
            <p:cNvSpPr/>
            <p:nvPr/>
          </p:nvSpPr>
          <p:spPr>
            <a:xfrm>
              <a:off x="6157815" y="4405145"/>
              <a:ext cx="1519385" cy="415498"/>
            </a:xfrm>
            <a:prstGeom prst="rect">
              <a:avLst/>
            </a:prstGeom>
            <a:solidFill>
              <a:srgbClr val="8CA5BA"/>
            </a:solidFill>
          </p:spPr>
          <p:txBody>
            <a:bodyPr wrap="square">
              <a:spAutoFit/>
            </a:bodyPr>
            <a:lstStyle/>
            <a:p>
              <a:pPr algn="ctr"/>
              <a:r>
                <a:rPr lang="en-US" sz="1050" b="1" dirty="0">
                  <a:solidFill>
                    <a:schemeClr val="bg1"/>
                  </a:solidFill>
                  <a:latin typeface="OpenSans"/>
                </a:rPr>
                <a:t>Contact Center Systems (Reporting, TI, CHATS)</a:t>
              </a:r>
              <a:endParaRPr lang="en-US" sz="1050" b="1" dirty="0">
                <a:solidFill>
                  <a:schemeClr val="bg1"/>
                </a:solidFill>
              </a:endParaRPr>
            </a:p>
          </p:txBody>
        </p:sp>
      </p:grpSp>
      <p:sp>
        <p:nvSpPr>
          <p:cNvPr id="21" name="Rectangle 20">
            <a:extLst>
              <a:ext uri="{FF2B5EF4-FFF2-40B4-BE49-F238E27FC236}">
                <a16:creationId xmlns:a16="http://schemas.microsoft.com/office/drawing/2014/main" id="{7E5CD5C5-95BD-4FD6-BBC8-78DB8DD6D4DA}"/>
              </a:ext>
            </a:extLst>
          </p:cNvPr>
          <p:cNvSpPr/>
          <p:nvPr/>
        </p:nvSpPr>
        <p:spPr>
          <a:xfrm>
            <a:off x="7677574" y="3676096"/>
            <a:ext cx="3599857" cy="6594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AEA099F-A19E-4916-8107-CA9EF4F093CC}"/>
              </a:ext>
            </a:extLst>
          </p:cNvPr>
          <p:cNvSpPr/>
          <p:nvPr/>
        </p:nvSpPr>
        <p:spPr>
          <a:xfrm>
            <a:off x="7677574" y="4552187"/>
            <a:ext cx="3599857" cy="135889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114BB-C26A-488A-B716-F8E297CE7A34}"/>
              </a:ext>
            </a:extLst>
          </p:cNvPr>
          <p:cNvSpPr/>
          <p:nvPr/>
        </p:nvSpPr>
        <p:spPr>
          <a:xfrm>
            <a:off x="7745267" y="2981630"/>
            <a:ext cx="3515229" cy="400110"/>
          </a:xfrm>
          <a:prstGeom prst="rect">
            <a:avLst/>
          </a:prstGeom>
        </p:spPr>
        <p:txBody>
          <a:bodyPr wrap="square">
            <a:spAutoFit/>
          </a:bodyPr>
          <a:lstStyle/>
          <a:p>
            <a:r>
              <a:rPr lang="en-US" sz="1000" dirty="0">
                <a:solidFill>
                  <a:schemeClr val="tx1">
                    <a:lumMod val="75000"/>
                    <a:lumOff val="25000"/>
                  </a:schemeClr>
                </a:solidFill>
                <a:latin typeface="OpenSans"/>
              </a:rPr>
              <a:t>BCES and ARM ED sat on Issue Resolution Steering Committee to oversee close loop efforts across functional areas</a:t>
            </a:r>
          </a:p>
        </p:txBody>
      </p:sp>
      <p:sp>
        <p:nvSpPr>
          <p:cNvPr id="24" name="Rectangle 23">
            <a:extLst>
              <a:ext uri="{FF2B5EF4-FFF2-40B4-BE49-F238E27FC236}">
                <a16:creationId xmlns:a16="http://schemas.microsoft.com/office/drawing/2014/main" id="{63073052-F3FC-4A01-8E22-0608E2BD5FA6}"/>
              </a:ext>
            </a:extLst>
          </p:cNvPr>
          <p:cNvSpPr/>
          <p:nvPr/>
        </p:nvSpPr>
        <p:spPr>
          <a:xfrm>
            <a:off x="7745266" y="3729554"/>
            <a:ext cx="3515229" cy="553998"/>
          </a:xfrm>
          <a:prstGeom prst="rect">
            <a:avLst/>
          </a:prstGeom>
        </p:spPr>
        <p:txBody>
          <a:bodyPr wrap="square">
            <a:spAutoFit/>
          </a:bodyPr>
          <a:lstStyle/>
          <a:p>
            <a:r>
              <a:rPr lang="en-US" sz="1000" b="1" dirty="0">
                <a:solidFill>
                  <a:schemeClr val="tx1">
                    <a:lumMod val="75000"/>
                    <a:lumOff val="25000"/>
                  </a:schemeClr>
                </a:solidFill>
                <a:latin typeface="OpenSans"/>
              </a:rPr>
              <a:t>BCES and BPC leads </a:t>
            </a:r>
            <a:r>
              <a:rPr lang="en-US" sz="1000" dirty="0">
                <a:solidFill>
                  <a:schemeClr val="tx1">
                    <a:lumMod val="75000"/>
                    <a:lumOff val="25000"/>
                  </a:schemeClr>
                </a:solidFill>
                <a:latin typeface="OpenSans"/>
              </a:rPr>
              <a:t>collaboratively managed efforts to deploy close loop process for On-Ex Refund use case. Framework transitioned from BCES to BPC for remaining use cases</a:t>
            </a:r>
          </a:p>
        </p:txBody>
      </p:sp>
      <p:sp>
        <p:nvSpPr>
          <p:cNvPr id="25" name="Rectangle 24">
            <a:extLst>
              <a:ext uri="{FF2B5EF4-FFF2-40B4-BE49-F238E27FC236}">
                <a16:creationId xmlns:a16="http://schemas.microsoft.com/office/drawing/2014/main" id="{4579066F-CA4C-438E-B3B0-1E94D3B5D6CF}"/>
              </a:ext>
            </a:extLst>
          </p:cNvPr>
          <p:cNvSpPr/>
          <p:nvPr/>
        </p:nvSpPr>
        <p:spPr>
          <a:xfrm>
            <a:off x="7745265" y="4649833"/>
            <a:ext cx="3515229" cy="1169551"/>
          </a:xfrm>
          <a:prstGeom prst="rect">
            <a:avLst/>
          </a:prstGeom>
        </p:spPr>
        <p:txBody>
          <a:bodyPr wrap="square">
            <a:spAutoFit/>
          </a:bodyPr>
          <a:lstStyle/>
          <a:p>
            <a:r>
              <a:rPr lang="en-US" sz="1000" dirty="0">
                <a:solidFill>
                  <a:schemeClr val="tx1">
                    <a:lumMod val="75000"/>
                    <a:lumOff val="25000"/>
                  </a:schemeClr>
                </a:solidFill>
                <a:latin typeface="OpenSans"/>
              </a:rPr>
              <a:t>BPC and RS management team supported with work-flow documentation, MA engagement, policies &amp; procedures, template copy, and communication with frontline</a:t>
            </a:r>
          </a:p>
          <a:p>
            <a:endParaRPr lang="en-US" sz="1000" dirty="0">
              <a:solidFill>
                <a:schemeClr val="tx1">
                  <a:lumMod val="75000"/>
                  <a:lumOff val="25000"/>
                </a:schemeClr>
              </a:solidFill>
              <a:latin typeface="OpenSans"/>
            </a:endParaRPr>
          </a:p>
          <a:p>
            <a:r>
              <a:rPr lang="en-US" sz="1000" dirty="0">
                <a:solidFill>
                  <a:schemeClr val="tx1">
                    <a:lumMod val="75000"/>
                    <a:lumOff val="25000"/>
                  </a:schemeClr>
                </a:solidFill>
                <a:latin typeface="OpenSans"/>
              </a:rPr>
              <a:t>BCES project manager provided status updates, project artifacts, training, and coordinated with IT/KANA Team to help execute user interface requirements</a:t>
            </a:r>
          </a:p>
        </p:txBody>
      </p:sp>
    </p:spTree>
    <p:extLst>
      <p:ext uri="{BB962C8B-B14F-4D97-AF65-F5344CB8AC3E}">
        <p14:creationId xmlns:p14="http://schemas.microsoft.com/office/powerpoint/2010/main" val="391475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E8800A-A213-4BFA-B0DF-B68B39F407FB}"/>
              </a:ext>
            </a:extLst>
          </p:cNvPr>
          <p:cNvSpPr/>
          <p:nvPr/>
        </p:nvSpPr>
        <p:spPr>
          <a:xfrm>
            <a:off x="7677574" y="2828060"/>
            <a:ext cx="3599857" cy="6594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4083908-647C-47F9-9F01-347FF61EFFE3}"/>
              </a:ext>
            </a:extLst>
          </p:cNvPr>
          <p:cNvSpPr/>
          <p:nvPr/>
        </p:nvSpPr>
        <p:spPr>
          <a:xfrm>
            <a:off x="437491" y="862275"/>
            <a:ext cx="9011309" cy="329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rgbClr val="0B2E4E"/>
                </a:solidFill>
                <a:latin typeface="Century Gothic" panose="020B0502020202020204" pitchFamily="34" charset="0"/>
              </a:rPr>
              <a:t>Consortium of Schools Example</a:t>
            </a:r>
          </a:p>
        </p:txBody>
      </p:sp>
      <p:sp>
        <p:nvSpPr>
          <p:cNvPr id="54" name="Rectangle 53">
            <a:extLst>
              <a:ext uri="{FF2B5EF4-FFF2-40B4-BE49-F238E27FC236}">
                <a16:creationId xmlns:a16="http://schemas.microsoft.com/office/drawing/2014/main" id="{B08C6402-EA8E-4E90-9ED8-5FCE8E27EAE3}"/>
              </a:ext>
            </a:extLst>
          </p:cNvPr>
          <p:cNvSpPr/>
          <p:nvPr/>
        </p:nvSpPr>
        <p:spPr>
          <a:xfrm>
            <a:off x="457935" y="1199744"/>
            <a:ext cx="10209806" cy="430887"/>
          </a:xfrm>
          <a:prstGeom prst="rect">
            <a:avLst/>
          </a:prstGeom>
        </p:spPr>
        <p:txBody>
          <a:bodyPr wrap="square">
            <a:spAutoFit/>
          </a:bodyPr>
          <a:lstStyle/>
          <a:p>
            <a:r>
              <a:rPr lang="en-US" sz="1100" b="1" dirty="0">
                <a:solidFill>
                  <a:srgbClr val="0B2E4E"/>
                </a:solidFill>
                <a:latin typeface="Century Gothic" panose="020B0502020202020204" pitchFamily="34" charset="0"/>
              </a:rPr>
              <a:t>Case Study  – BCES/BPA Collaboration on </a:t>
            </a:r>
          </a:p>
          <a:p>
            <a:r>
              <a:rPr lang="en-US" sz="1100" b="1" dirty="0">
                <a:solidFill>
                  <a:srgbClr val="0B2E4E"/>
                </a:solidFill>
                <a:latin typeface="Century Gothic" panose="020B0502020202020204" pitchFamily="34" charset="0"/>
              </a:rPr>
              <a:t>Service Recovery for MAS Group</a:t>
            </a:r>
          </a:p>
        </p:txBody>
      </p:sp>
      <p:sp>
        <p:nvSpPr>
          <p:cNvPr id="45" name="Rectangle 44">
            <a:extLst>
              <a:ext uri="{FF2B5EF4-FFF2-40B4-BE49-F238E27FC236}">
                <a16:creationId xmlns:a16="http://schemas.microsoft.com/office/drawing/2014/main" id="{83A7B963-3009-4768-92AB-7F78440C2205}"/>
              </a:ext>
            </a:extLst>
          </p:cNvPr>
          <p:cNvSpPr/>
          <p:nvPr/>
        </p:nvSpPr>
        <p:spPr>
          <a:xfrm>
            <a:off x="4212542" y="1124172"/>
            <a:ext cx="7408240" cy="415498"/>
          </a:xfrm>
          <a:prstGeom prst="rect">
            <a:avLst/>
          </a:prstGeom>
        </p:spPr>
        <p:txBody>
          <a:bodyPr wrap="square">
            <a:spAutoFit/>
          </a:bodyPr>
          <a:lstStyle/>
          <a:p>
            <a:r>
              <a:rPr lang="en-US" sz="1050" b="0" i="0" dirty="0">
                <a:solidFill>
                  <a:srgbClr val="1A1A1A"/>
                </a:solidFill>
                <a:effectLst/>
                <a:latin typeface="OpenSans"/>
              </a:rPr>
              <a:t>Problem Statement - Version 1: How might we create and communicate a clear work-group structure/relationship that leverages skills, knowledge, and expertise across both BCES and BPA to support operational and transformational projects in the MSCC</a:t>
            </a:r>
            <a:endParaRPr lang="en-US" sz="1050" dirty="0"/>
          </a:p>
        </p:txBody>
      </p:sp>
      <p:sp>
        <p:nvSpPr>
          <p:cNvPr id="104" name="Rectangle 103">
            <a:extLst>
              <a:ext uri="{FF2B5EF4-FFF2-40B4-BE49-F238E27FC236}">
                <a16:creationId xmlns:a16="http://schemas.microsoft.com/office/drawing/2014/main" id="{D9448312-C2C4-4DBF-A9C5-9D8D8D0FEC59}"/>
              </a:ext>
            </a:extLst>
          </p:cNvPr>
          <p:cNvSpPr/>
          <p:nvPr/>
        </p:nvSpPr>
        <p:spPr>
          <a:xfrm>
            <a:off x="4222842" y="887161"/>
            <a:ext cx="2297965" cy="261610"/>
          </a:xfrm>
          <a:prstGeom prst="rect">
            <a:avLst/>
          </a:prstGeom>
        </p:spPr>
        <p:txBody>
          <a:bodyPr wrap="square">
            <a:spAutoFit/>
          </a:bodyPr>
          <a:lstStyle/>
          <a:p>
            <a:r>
              <a:rPr lang="en-US" sz="1100" b="1" dirty="0">
                <a:solidFill>
                  <a:srgbClr val="0B2E4E"/>
                </a:solidFill>
                <a:latin typeface="Century Gothic" panose="020B0502020202020204" pitchFamily="34" charset="0"/>
              </a:rPr>
              <a:t>Problem Statement – Draft 1</a:t>
            </a:r>
          </a:p>
        </p:txBody>
      </p:sp>
      <p:grpSp>
        <p:nvGrpSpPr>
          <p:cNvPr id="5" name="Group 4">
            <a:extLst>
              <a:ext uri="{FF2B5EF4-FFF2-40B4-BE49-F238E27FC236}">
                <a16:creationId xmlns:a16="http://schemas.microsoft.com/office/drawing/2014/main" id="{9874C2C7-A7FC-484D-92C1-9FFB6202240F}"/>
              </a:ext>
            </a:extLst>
          </p:cNvPr>
          <p:cNvGrpSpPr/>
          <p:nvPr/>
        </p:nvGrpSpPr>
        <p:grpSpPr>
          <a:xfrm>
            <a:off x="553185" y="2297742"/>
            <a:ext cx="7099665" cy="3613336"/>
            <a:chOff x="2546167" y="2028732"/>
            <a:chExt cx="7099665" cy="3613336"/>
          </a:xfrm>
        </p:grpSpPr>
        <p:pic>
          <p:nvPicPr>
            <p:cNvPr id="2" name="Picture 1">
              <a:extLst>
                <a:ext uri="{FF2B5EF4-FFF2-40B4-BE49-F238E27FC236}">
                  <a16:creationId xmlns:a16="http://schemas.microsoft.com/office/drawing/2014/main" id="{A632C9CC-4559-40F7-A44F-936B26D8ACD3}"/>
                </a:ext>
              </a:extLst>
            </p:cNvPr>
            <p:cNvPicPr>
              <a:picLocks noChangeAspect="1"/>
            </p:cNvPicPr>
            <p:nvPr/>
          </p:nvPicPr>
          <p:blipFill>
            <a:blip r:embed="rId3"/>
            <a:stretch>
              <a:fillRect/>
            </a:stretch>
          </p:blipFill>
          <p:spPr>
            <a:xfrm>
              <a:off x="2546167" y="2028732"/>
              <a:ext cx="7099665" cy="3613336"/>
            </a:xfrm>
            <a:prstGeom prst="rect">
              <a:avLst/>
            </a:prstGeom>
          </p:spPr>
        </p:pic>
        <p:sp>
          <p:nvSpPr>
            <p:cNvPr id="3" name="TextBox 2">
              <a:extLst>
                <a:ext uri="{FF2B5EF4-FFF2-40B4-BE49-F238E27FC236}">
                  <a16:creationId xmlns:a16="http://schemas.microsoft.com/office/drawing/2014/main" id="{E074F855-303E-4955-95B4-41A97D9B609E}"/>
                </a:ext>
              </a:extLst>
            </p:cNvPr>
            <p:cNvSpPr txBox="1"/>
            <p:nvPr/>
          </p:nvSpPr>
          <p:spPr>
            <a:xfrm>
              <a:off x="5120318" y="2122319"/>
              <a:ext cx="935842" cy="369332"/>
            </a:xfrm>
            <a:prstGeom prst="rect">
              <a:avLst/>
            </a:prstGeom>
            <a:solidFill>
              <a:srgbClr val="D6F4FF"/>
            </a:solidFill>
          </p:spPr>
          <p:txBody>
            <a:bodyPr wrap="square" rtlCol="0">
              <a:spAutoFit/>
            </a:bodyPr>
            <a:lstStyle/>
            <a:p>
              <a:pPr algn="ctr"/>
              <a:r>
                <a:rPr lang="en-US" b="1" dirty="0">
                  <a:latin typeface="Century Gothic" panose="020B0502020202020204" pitchFamily="34" charset="0"/>
                </a:rPr>
                <a:t>BCES</a:t>
              </a:r>
            </a:p>
          </p:txBody>
        </p:sp>
        <p:sp>
          <p:nvSpPr>
            <p:cNvPr id="8" name="TextBox 7">
              <a:extLst>
                <a:ext uri="{FF2B5EF4-FFF2-40B4-BE49-F238E27FC236}">
                  <a16:creationId xmlns:a16="http://schemas.microsoft.com/office/drawing/2014/main" id="{06AB8AB0-0BCC-4BBF-AD86-2A7075CD8445}"/>
                </a:ext>
              </a:extLst>
            </p:cNvPr>
            <p:cNvSpPr txBox="1"/>
            <p:nvPr/>
          </p:nvSpPr>
          <p:spPr>
            <a:xfrm>
              <a:off x="7488459" y="2122319"/>
              <a:ext cx="1725324" cy="369332"/>
            </a:xfrm>
            <a:prstGeom prst="rect">
              <a:avLst/>
            </a:prstGeom>
            <a:solidFill>
              <a:srgbClr val="F0EAF5"/>
            </a:solidFill>
          </p:spPr>
          <p:txBody>
            <a:bodyPr wrap="square" rtlCol="0">
              <a:spAutoFit/>
            </a:bodyPr>
            <a:lstStyle/>
            <a:p>
              <a:pPr algn="ctr"/>
              <a:r>
                <a:rPr lang="en-US" b="1" dirty="0">
                  <a:latin typeface="Century Gothic" panose="020B0502020202020204" pitchFamily="34" charset="0"/>
                </a:rPr>
                <a:t>MSCC</a:t>
              </a:r>
            </a:p>
          </p:txBody>
        </p:sp>
        <p:sp>
          <p:nvSpPr>
            <p:cNvPr id="4" name="Rectangle 3">
              <a:extLst>
                <a:ext uri="{FF2B5EF4-FFF2-40B4-BE49-F238E27FC236}">
                  <a16:creationId xmlns:a16="http://schemas.microsoft.com/office/drawing/2014/main" id="{70D2F6BC-DC22-4344-B3C9-2456810E60EF}"/>
                </a:ext>
              </a:extLst>
            </p:cNvPr>
            <p:cNvSpPr/>
            <p:nvPr/>
          </p:nvSpPr>
          <p:spPr>
            <a:xfrm>
              <a:off x="4438087" y="2706949"/>
              <a:ext cx="1124751" cy="369332"/>
            </a:xfrm>
            <a:prstGeom prst="rect">
              <a:avLst/>
            </a:prstGeom>
            <a:solidFill>
              <a:srgbClr val="4EB9DA"/>
            </a:solidFill>
          </p:spPr>
          <p:txBody>
            <a:bodyPr wrap="square">
              <a:spAutoFit/>
            </a:bodyPr>
            <a:lstStyle/>
            <a:p>
              <a:pPr algn="ctr"/>
              <a:r>
                <a:rPr lang="en-US" b="1" dirty="0">
                  <a:solidFill>
                    <a:schemeClr val="bg1"/>
                  </a:solidFill>
                  <a:latin typeface="OpenSans"/>
                </a:rPr>
                <a:t>Exec Dir</a:t>
              </a:r>
              <a:endParaRPr lang="en-US" b="1" dirty="0">
                <a:solidFill>
                  <a:schemeClr val="bg1"/>
                </a:solidFill>
              </a:endParaRPr>
            </a:p>
          </p:txBody>
        </p:sp>
        <p:sp>
          <p:nvSpPr>
            <p:cNvPr id="10" name="Rectangle 9">
              <a:extLst>
                <a:ext uri="{FF2B5EF4-FFF2-40B4-BE49-F238E27FC236}">
                  <a16:creationId xmlns:a16="http://schemas.microsoft.com/office/drawing/2014/main" id="{06430F8C-7585-4F7C-95EF-7B899EF456AC}"/>
                </a:ext>
              </a:extLst>
            </p:cNvPr>
            <p:cNvSpPr/>
            <p:nvPr/>
          </p:nvSpPr>
          <p:spPr>
            <a:xfrm>
              <a:off x="8324049" y="2706949"/>
              <a:ext cx="1124751" cy="369332"/>
            </a:xfrm>
            <a:prstGeom prst="rect">
              <a:avLst/>
            </a:prstGeom>
            <a:solidFill>
              <a:srgbClr val="8E8EB7"/>
            </a:solidFill>
          </p:spPr>
          <p:txBody>
            <a:bodyPr wrap="square">
              <a:spAutoFit/>
            </a:bodyPr>
            <a:lstStyle/>
            <a:p>
              <a:pPr algn="ctr"/>
              <a:r>
                <a:rPr lang="en-US" b="1" dirty="0">
                  <a:solidFill>
                    <a:schemeClr val="bg1"/>
                  </a:solidFill>
                  <a:latin typeface="OpenSans"/>
                </a:rPr>
                <a:t>ED</a:t>
              </a:r>
              <a:endParaRPr lang="en-US" b="1" dirty="0">
                <a:solidFill>
                  <a:schemeClr val="bg1"/>
                </a:solidFill>
              </a:endParaRPr>
            </a:p>
          </p:txBody>
        </p:sp>
        <p:sp>
          <p:nvSpPr>
            <p:cNvPr id="11" name="Rectangle 10">
              <a:extLst>
                <a:ext uri="{FF2B5EF4-FFF2-40B4-BE49-F238E27FC236}">
                  <a16:creationId xmlns:a16="http://schemas.microsoft.com/office/drawing/2014/main" id="{98986EC5-331D-4DFF-925F-A5A323F0114A}"/>
                </a:ext>
              </a:extLst>
            </p:cNvPr>
            <p:cNvSpPr/>
            <p:nvPr/>
          </p:nvSpPr>
          <p:spPr>
            <a:xfrm>
              <a:off x="6153814" y="2652527"/>
              <a:ext cx="1541461" cy="461665"/>
            </a:xfrm>
            <a:prstGeom prst="rect">
              <a:avLst/>
            </a:prstGeom>
            <a:solidFill>
              <a:srgbClr val="8CA5BA"/>
            </a:solidFill>
          </p:spPr>
          <p:txBody>
            <a:bodyPr wrap="square" anchor="ctr">
              <a:spAutoFit/>
            </a:bodyPr>
            <a:lstStyle/>
            <a:p>
              <a:pPr algn="ctr"/>
              <a:r>
                <a:rPr lang="en-US" sz="1200" b="1" dirty="0">
                  <a:solidFill>
                    <a:schemeClr val="bg1"/>
                  </a:solidFill>
                  <a:latin typeface="OpenSans"/>
                </a:rPr>
                <a:t>MSCC ED / Sr. Leader</a:t>
              </a:r>
            </a:p>
            <a:p>
              <a:pPr algn="ctr"/>
              <a:r>
                <a:rPr lang="en-US" sz="1200" b="1" dirty="0">
                  <a:solidFill>
                    <a:schemeClr val="bg1"/>
                  </a:solidFill>
                  <a:latin typeface="OpenSans"/>
                </a:rPr>
                <a:t>Sponsor</a:t>
              </a:r>
              <a:endParaRPr lang="en-US" sz="1300" b="1" dirty="0">
                <a:solidFill>
                  <a:schemeClr val="bg1"/>
                </a:solidFill>
              </a:endParaRPr>
            </a:p>
          </p:txBody>
        </p:sp>
        <p:sp>
          <p:nvSpPr>
            <p:cNvPr id="13" name="Rectangle 12">
              <a:extLst>
                <a:ext uri="{FF2B5EF4-FFF2-40B4-BE49-F238E27FC236}">
                  <a16:creationId xmlns:a16="http://schemas.microsoft.com/office/drawing/2014/main" id="{E1400BC9-2616-4503-A7C9-C008B2D0BF0A}"/>
                </a:ext>
              </a:extLst>
            </p:cNvPr>
            <p:cNvSpPr/>
            <p:nvPr/>
          </p:nvSpPr>
          <p:spPr>
            <a:xfrm>
              <a:off x="8081213" y="3589953"/>
              <a:ext cx="1519385" cy="365760"/>
            </a:xfrm>
            <a:prstGeom prst="rect">
              <a:avLst/>
            </a:prstGeom>
            <a:solidFill>
              <a:srgbClr val="8E8EB7"/>
            </a:solidFill>
          </p:spPr>
          <p:txBody>
            <a:bodyPr wrap="square" anchor="ctr">
              <a:spAutoFit/>
            </a:bodyPr>
            <a:lstStyle/>
            <a:p>
              <a:pPr algn="ctr"/>
              <a:r>
                <a:rPr lang="en-US" sz="1100" b="1" dirty="0">
                  <a:solidFill>
                    <a:schemeClr val="bg1"/>
                  </a:solidFill>
                  <a:latin typeface="OpenSans"/>
                </a:rPr>
                <a:t>BPC Lead / </a:t>
              </a:r>
              <a:r>
                <a:rPr lang="en-US" sz="1100" b="1" u="sng" dirty="0">
                  <a:solidFill>
                    <a:schemeClr val="bg1"/>
                  </a:solidFill>
                  <a:latin typeface="OpenSans"/>
                </a:rPr>
                <a:t>OM</a:t>
              </a:r>
              <a:endParaRPr lang="en-US" sz="1100" b="1" u="sng" dirty="0">
                <a:solidFill>
                  <a:schemeClr val="bg1"/>
                </a:solidFill>
              </a:endParaRPr>
            </a:p>
          </p:txBody>
        </p:sp>
        <p:sp>
          <p:nvSpPr>
            <p:cNvPr id="14" name="Rectangle 13">
              <a:extLst>
                <a:ext uri="{FF2B5EF4-FFF2-40B4-BE49-F238E27FC236}">
                  <a16:creationId xmlns:a16="http://schemas.microsoft.com/office/drawing/2014/main" id="{543479BF-DAB3-444E-A400-6BB64E37E19D}"/>
                </a:ext>
              </a:extLst>
            </p:cNvPr>
            <p:cNvSpPr/>
            <p:nvPr/>
          </p:nvSpPr>
          <p:spPr>
            <a:xfrm>
              <a:off x="4234419" y="3527712"/>
              <a:ext cx="1519385" cy="430887"/>
            </a:xfrm>
            <a:prstGeom prst="rect">
              <a:avLst/>
            </a:prstGeom>
            <a:solidFill>
              <a:srgbClr val="4EB9DA"/>
            </a:solidFill>
          </p:spPr>
          <p:txBody>
            <a:bodyPr wrap="square">
              <a:spAutoFit/>
            </a:bodyPr>
            <a:lstStyle/>
            <a:p>
              <a:pPr algn="ctr"/>
              <a:r>
                <a:rPr lang="en-US" sz="1100" b="1" dirty="0">
                  <a:solidFill>
                    <a:schemeClr val="bg1"/>
                  </a:solidFill>
                  <a:latin typeface="OpenSans"/>
                </a:rPr>
                <a:t>Project </a:t>
              </a:r>
            </a:p>
            <a:p>
              <a:pPr algn="ctr"/>
              <a:r>
                <a:rPr lang="en-US" sz="1100" b="1" dirty="0">
                  <a:solidFill>
                    <a:schemeClr val="bg1"/>
                  </a:solidFill>
                  <a:latin typeface="OpenSans"/>
                </a:rPr>
                <a:t>Manager Lead</a:t>
              </a:r>
              <a:endParaRPr lang="en-US" sz="1100" b="1" dirty="0">
                <a:solidFill>
                  <a:schemeClr val="bg1"/>
                </a:solidFill>
              </a:endParaRPr>
            </a:p>
          </p:txBody>
        </p:sp>
        <p:sp>
          <p:nvSpPr>
            <p:cNvPr id="15" name="Rectangle 14">
              <a:extLst>
                <a:ext uri="{FF2B5EF4-FFF2-40B4-BE49-F238E27FC236}">
                  <a16:creationId xmlns:a16="http://schemas.microsoft.com/office/drawing/2014/main" id="{B700462F-667F-40C6-A650-DE3BFD8C783B}"/>
                </a:ext>
              </a:extLst>
            </p:cNvPr>
            <p:cNvSpPr/>
            <p:nvPr/>
          </p:nvSpPr>
          <p:spPr>
            <a:xfrm>
              <a:off x="4234419" y="5095830"/>
              <a:ext cx="1519385" cy="430887"/>
            </a:xfrm>
            <a:prstGeom prst="rect">
              <a:avLst/>
            </a:prstGeom>
            <a:solidFill>
              <a:srgbClr val="4EB9DA"/>
            </a:solidFill>
          </p:spPr>
          <p:txBody>
            <a:bodyPr wrap="square">
              <a:spAutoFit/>
            </a:bodyPr>
            <a:lstStyle/>
            <a:p>
              <a:pPr algn="ctr"/>
              <a:r>
                <a:rPr lang="en-US" sz="1100" b="1" dirty="0">
                  <a:solidFill>
                    <a:schemeClr val="bg1"/>
                  </a:solidFill>
                  <a:latin typeface="OpenSans"/>
                </a:rPr>
                <a:t>Project </a:t>
              </a:r>
            </a:p>
            <a:p>
              <a:pPr algn="ctr"/>
              <a:r>
                <a:rPr lang="en-US" sz="1100" b="1" dirty="0" err="1">
                  <a:solidFill>
                    <a:schemeClr val="bg1"/>
                  </a:solidFill>
                  <a:latin typeface="OpenSans"/>
                </a:rPr>
                <a:t>Mgr</a:t>
              </a:r>
              <a:r>
                <a:rPr lang="en-US" sz="1100" b="1" dirty="0">
                  <a:solidFill>
                    <a:schemeClr val="bg1"/>
                  </a:solidFill>
                  <a:latin typeface="OpenSans"/>
                </a:rPr>
                <a:t>/Coordinator</a:t>
              </a:r>
              <a:endParaRPr lang="en-US" sz="1100" b="1" dirty="0">
                <a:solidFill>
                  <a:schemeClr val="bg1"/>
                </a:solidFill>
              </a:endParaRPr>
            </a:p>
          </p:txBody>
        </p:sp>
        <p:sp>
          <p:nvSpPr>
            <p:cNvPr id="16" name="Rectangle 15">
              <a:extLst>
                <a:ext uri="{FF2B5EF4-FFF2-40B4-BE49-F238E27FC236}">
                  <a16:creationId xmlns:a16="http://schemas.microsoft.com/office/drawing/2014/main" id="{24262BA8-C3B4-43A2-ABE9-075708109038}"/>
                </a:ext>
              </a:extLst>
            </p:cNvPr>
            <p:cNvSpPr/>
            <p:nvPr/>
          </p:nvSpPr>
          <p:spPr>
            <a:xfrm>
              <a:off x="4234419" y="4400060"/>
              <a:ext cx="1519385" cy="430887"/>
            </a:xfrm>
            <a:prstGeom prst="rect">
              <a:avLst/>
            </a:prstGeom>
            <a:solidFill>
              <a:srgbClr val="4EB9DA"/>
            </a:solidFill>
          </p:spPr>
          <p:txBody>
            <a:bodyPr wrap="square">
              <a:spAutoFit/>
            </a:bodyPr>
            <a:lstStyle/>
            <a:p>
              <a:pPr algn="ctr"/>
              <a:r>
                <a:rPr lang="en-US" sz="1100" b="1" dirty="0">
                  <a:solidFill>
                    <a:schemeClr val="bg1"/>
                  </a:solidFill>
                  <a:latin typeface="OpenSans"/>
                </a:rPr>
                <a:t>Analytics Team </a:t>
              </a:r>
            </a:p>
            <a:p>
              <a:pPr algn="ctr"/>
              <a:r>
                <a:rPr lang="en-US" sz="1100" b="1" dirty="0">
                  <a:solidFill>
                    <a:schemeClr val="bg1"/>
                  </a:solidFill>
                  <a:latin typeface="OpenSans"/>
                </a:rPr>
                <a:t>(Internal)</a:t>
              </a:r>
              <a:endParaRPr lang="en-US" sz="1100" b="1" dirty="0">
                <a:solidFill>
                  <a:schemeClr val="bg1"/>
                </a:solidFill>
              </a:endParaRPr>
            </a:p>
          </p:txBody>
        </p:sp>
        <p:sp>
          <p:nvSpPr>
            <p:cNvPr id="18" name="Rectangle 17">
              <a:extLst>
                <a:ext uri="{FF2B5EF4-FFF2-40B4-BE49-F238E27FC236}">
                  <a16:creationId xmlns:a16="http://schemas.microsoft.com/office/drawing/2014/main" id="{1083CF0E-69AD-4138-A64E-CA49003D57F4}"/>
                </a:ext>
              </a:extLst>
            </p:cNvPr>
            <p:cNvSpPr/>
            <p:nvPr/>
          </p:nvSpPr>
          <p:spPr>
            <a:xfrm>
              <a:off x="8081210" y="5086716"/>
              <a:ext cx="1519385" cy="430887"/>
            </a:xfrm>
            <a:prstGeom prst="rect">
              <a:avLst/>
            </a:prstGeom>
            <a:solidFill>
              <a:srgbClr val="8E8EB7"/>
            </a:solidFill>
          </p:spPr>
          <p:txBody>
            <a:bodyPr wrap="square">
              <a:spAutoFit/>
            </a:bodyPr>
            <a:lstStyle/>
            <a:p>
              <a:pPr algn="ctr"/>
              <a:r>
                <a:rPr lang="en-US" sz="1100" b="1" dirty="0">
                  <a:solidFill>
                    <a:schemeClr val="bg1"/>
                  </a:solidFill>
                  <a:latin typeface="OpenSans"/>
                </a:rPr>
                <a:t>Business Experts (LOB or Functional Area)</a:t>
              </a:r>
              <a:endParaRPr lang="en-US" sz="1100" b="1" dirty="0">
                <a:solidFill>
                  <a:schemeClr val="bg1"/>
                </a:solidFill>
              </a:endParaRPr>
            </a:p>
          </p:txBody>
        </p:sp>
        <p:sp>
          <p:nvSpPr>
            <p:cNvPr id="19" name="Rectangle 18">
              <a:extLst>
                <a:ext uri="{FF2B5EF4-FFF2-40B4-BE49-F238E27FC236}">
                  <a16:creationId xmlns:a16="http://schemas.microsoft.com/office/drawing/2014/main" id="{D9AC3E23-E4CE-4BF6-8F8D-C604F299F6EB}"/>
                </a:ext>
              </a:extLst>
            </p:cNvPr>
            <p:cNvSpPr/>
            <p:nvPr/>
          </p:nvSpPr>
          <p:spPr>
            <a:xfrm>
              <a:off x="8081211" y="4382154"/>
              <a:ext cx="1519385" cy="430887"/>
            </a:xfrm>
            <a:prstGeom prst="rect">
              <a:avLst/>
            </a:prstGeom>
            <a:solidFill>
              <a:srgbClr val="8E8EB7"/>
            </a:solidFill>
          </p:spPr>
          <p:txBody>
            <a:bodyPr wrap="square">
              <a:spAutoFit/>
            </a:bodyPr>
            <a:lstStyle/>
            <a:p>
              <a:pPr algn="ctr"/>
              <a:r>
                <a:rPr lang="en-US" sz="1100" b="1" dirty="0">
                  <a:solidFill>
                    <a:schemeClr val="bg1"/>
                  </a:solidFill>
                  <a:latin typeface="OpenSans"/>
                </a:rPr>
                <a:t>Business Process Consultants / Training</a:t>
              </a:r>
              <a:endParaRPr lang="en-US" sz="1100" b="1" dirty="0">
                <a:solidFill>
                  <a:schemeClr val="bg1"/>
                </a:solidFill>
              </a:endParaRPr>
            </a:p>
          </p:txBody>
        </p:sp>
        <p:sp>
          <p:nvSpPr>
            <p:cNvPr id="20" name="Rectangle 19">
              <a:extLst>
                <a:ext uri="{FF2B5EF4-FFF2-40B4-BE49-F238E27FC236}">
                  <a16:creationId xmlns:a16="http://schemas.microsoft.com/office/drawing/2014/main" id="{2449F3E0-597A-4E9D-A485-96A75CD2EE31}"/>
                </a:ext>
              </a:extLst>
            </p:cNvPr>
            <p:cNvSpPr/>
            <p:nvPr/>
          </p:nvSpPr>
          <p:spPr>
            <a:xfrm>
              <a:off x="6157815" y="4405145"/>
              <a:ext cx="1519385" cy="415498"/>
            </a:xfrm>
            <a:prstGeom prst="rect">
              <a:avLst/>
            </a:prstGeom>
            <a:solidFill>
              <a:srgbClr val="8CA5BA"/>
            </a:solidFill>
          </p:spPr>
          <p:txBody>
            <a:bodyPr wrap="square">
              <a:spAutoFit/>
            </a:bodyPr>
            <a:lstStyle/>
            <a:p>
              <a:pPr algn="ctr"/>
              <a:r>
                <a:rPr lang="en-US" sz="1050" b="1" dirty="0">
                  <a:solidFill>
                    <a:schemeClr val="bg1"/>
                  </a:solidFill>
                  <a:latin typeface="OpenSans"/>
                </a:rPr>
                <a:t>Contact Center Systems (Reporting, TI, CHATS)</a:t>
              </a:r>
              <a:endParaRPr lang="en-US" sz="1050" b="1" dirty="0">
                <a:solidFill>
                  <a:schemeClr val="bg1"/>
                </a:solidFill>
              </a:endParaRPr>
            </a:p>
          </p:txBody>
        </p:sp>
      </p:grpSp>
      <p:sp>
        <p:nvSpPr>
          <p:cNvPr id="21" name="Rectangle 20">
            <a:extLst>
              <a:ext uri="{FF2B5EF4-FFF2-40B4-BE49-F238E27FC236}">
                <a16:creationId xmlns:a16="http://schemas.microsoft.com/office/drawing/2014/main" id="{7E5CD5C5-95BD-4FD6-BBC8-78DB8DD6D4DA}"/>
              </a:ext>
            </a:extLst>
          </p:cNvPr>
          <p:cNvSpPr/>
          <p:nvPr/>
        </p:nvSpPr>
        <p:spPr>
          <a:xfrm>
            <a:off x="7677574" y="3676096"/>
            <a:ext cx="3599857" cy="6594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AEA099F-A19E-4916-8107-CA9EF4F093CC}"/>
              </a:ext>
            </a:extLst>
          </p:cNvPr>
          <p:cNvSpPr/>
          <p:nvPr/>
        </p:nvSpPr>
        <p:spPr>
          <a:xfrm>
            <a:off x="7677574" y="4552187"/>
            <a:ext cx="3599857" cy="135889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114BB-C26A-488A-B716-F8E297CE7A34}"/>
              </a:ext>
            </a:extLst>
          </p:cNvPr>
          <p:cNvSpPr/>
          <p:nvPr/>
        </p:nvSpPr>
        <p:spPr>
          <a:xfrm>
            <a:off x="7745267" y="2981630"/>
            <a:ext cx="3515229" cy="400110"/>
          </a:xfrm>
          <a:prstGeom prst="rect">
            <a:avLst/>
          </a:prstGeom>
        </p:spPr>
        <p:txBody>
          <a:bodyPr wrap="square">
            <a:spAutoFit/>
          </a:bodyPr>
          <a:lstStyle/>
          <a:p>
            <a:r>
              <a:rPr lang="en-US" sz="1000" dirty="0">
                <a:solidFill>
                  <a:schemeClr val="tx1">
                    <a:lumMod val="75000"/>
                    <a:lumOff val="25000"/>
                  </a:schemeClr>
                </a:solidFill>
                <a:latin typeface="OpenSans"/>
              </a:rPr>
              <a:t>MAS VP led charge with Fulton and ARM ED to initiate service recovery efforts to keep member group in the MAS Region</a:t>
            </a:r>
          </a:p>
        </p:txBody>
      </p:sp>
      <p:sp>
        <p:nvSpPr>
          <p:cNvPr id="24" name="Rectangle 23">
            <a:extLst>
              <a:ext uri="{FF2B5EF4-FFF2-40B4-BE49-F238E27FC236}">
                <a16:creationId xmlns:a16="http://schemas.microsoft.com/office/drawing/2014/main" id="{63073052-F3FC-4A01-8E22-0608E2BD5FA6}"/>
              </a:ext>
            </a:extLst>
          </p:cNvPr>
          <p:cNvSpPr/>
          <p:nvPr/>
        </p:nvSpPr>
        <p:spPr>
          <a:xfrm>
            <a:off x="7745266" y="3729554"/>
            <a:ext cx="3515229" cy="553998"/>
          </a:xfrm>
          <a:prstGeom prst="rect">
            <a:avLst/>
          </a:prstGeom>
        </p:spPr>
        <p:txBody>
          <a:bodyPr wrap="square">
            <a:spAutoFit/>
          </a:bodyPr>
          <a:lstStyle/>
          <a:p>
            <a:r>
              <a:rPr lang="en-US" sz="1000" b="1" dirty="0">
                <a:solidFill>
                  <a:schemeClr val="tx1">
                    <a:lumMod val="75000"/>
                    <a:lumOff val="25000"/>
                  </a:schemeClr>
                </a:solidFill>
                <a:latin typeface="OpenSans"/>
              </a:rPr>
              <a:t>BCES and OM </a:t>
            </a:r>
            <a:r>
              <a:rPr lang="en-US" sz="1000" dirty="0">
                <a:solidFill>
                  <a:schemeClr val="tx1">
                    <a:lumMod val="75000"/>
                    <a:lumOff val="25000"/>
                  </a:schemeClr>
                </a:solidFill>
                <a:latin typeface="OpenSans"/>
              </a:rPr>
              <a:t>collaboratively managed cross-functional efforts to brainstorm and implement strategies to evaluate, assess, and empower T3 MAS agents to improve COS experience</a:t>
            </a:r>
          </a:p>
        </p:txBody>
      </p:sp>
      <p:sp>
        <p:nvSpPr>
          <p:cNvPr id="25" name="Rectangle 24">
            <a:extLst>
              <a:ext uri="{FF2B5EF4-FFF2-40B4-BE49-F238E27FC236}">
                <a16:creationId xmlns:a16="http://schemas.microsoft.com/office/drawing/2014/main" id="{4579066F-CA4C-438E-B3B0-1E94D3B5D6CF}"/>
              </a:ext>
            </a:extLst>
          </p:cNvPr>
          <p:cNvSpPr/>
          <p:nvPr/>
        </p:nvSpPr>
        <p:spPr>
          <a:xfrm>
            <a:off x="7745265" y="4611733"/>
            <a:ext cx="3515229" cy="1323439"/>
          </a:xfrm>
          <a:prstGeom prst="rect">
            <a:avLst/>
          </a:prstGeom>
        </p:spPr>
        <p:txBody>
          <a:bodyPr wrap="square">
            <a:spAutoFit/>
          </a:bodyPr>
          <a:lstStyle/>
          <a:p>
            <a:r>
              <a:rPr lang="en-US" sz="1000" dirty="0">
                <a:solidFill>
                  <a:schemeClr val="tx1">
                    <a:lumMod val="75000"/>
                    <a:lumOff val="25000"/>
                  </a:schemeClr>
                </a:solidFill>
                <a:latin typeface="OpenSans"/>
              </a:rPr>
              <a:t>BCES project managed Customer Experience workstream by creating service recovery framework for MSCC, facilitating working sessions, drafting project artifacts, and communicating status. Transitioned framework to OM and Fulton ED</a:t>
            </a:r>
          </a:p>
          <a:p>
            <a:endParaRPr lang="en-US" sz="1000" dirty="0">
              <a:solidFill>
                <a:schemeClr val="tx1">
                  <a:lumMod val="75000"/>
                  <a:lumOff val="25000"/>
                </a:schemeClr>
              </a:solidFill>
              <a:latin typeface="OpenSans"/>
            </a:endParaRPr>
          </a:p>
          <a:p>
            <a:r>
              <a:rPr lang="en-US" sz="1000" dirty="0">
                <a:solidFill>
                  <a:schemeClr val="tx1">
                    <a:lumMod val="75000"/>
                    <a:lumOff val="25000"/>
                  </a:schemeClr>
                </a:solidFill>
                <a:latin typeface="OpenSans"/>
              </a:rPr>
              <a:t>BCES coordinated with BPA to 1) launch purchaser alert and 2) establish repeat call routing workflow and procedure for COS members </a:t>
            </a:r>
          </a:p>
        </p:txBody>
      </p:sp>
    </p:spTree>
    <p:extLst>
      <p:ext uri="{BB962C8B-B14F-4D97-AF65-F5344CB8AC3E}">
        <p14:creationId xmlns:p14="http://schemas.microsoft.com/office/powerpoint/2010/main" val="105122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9390</TotalTime>
  <Words>1509</Words>
  <Application>Microsoft Office PowerPoint</Application>
  <PresentationFormat>Widescreen</PresentationFormat>
  <Paragraphs>143</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Century Gothic</vt:lpstr>
      <vt:lpstr>OpenSans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Aderohunmu</dc:creator>
  <cp:lastModifiedBy>Johnson Aderohunmu</cp:lastModifiedBy>
  <cp:revision>61</cp:revision>
  <dcterms:created xsi:type="dcterms:W3CDTF">2020-08-25T14:50:57Z</dcterms:created>
  <dcterms:modified xsi:type="dcterms:W3CDTF">2020-09-21T21:32:58Z</dcterms:modified>
</cp:coreProperties>
</file>