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1306" r:id="rId3"/>
    <p:sldId id="1312" r:id="rId4"/>
    <p:sldId id="1304" r:id="rId5"/>
    <p:sldId id="1311" r:id="rId6"/>
    <p:sldId id="1314" r:id="rId7"/>
    <p:sldId id="1305" r:id="rId8"/>
    <p:sldId id="1307" r:id="rId9"/>
    <p:sldId id="1315" r:id="rId10"/>
    <p:sldId id="1313" r:id="rId11"/>
    <p:sldId id="1308" r:id="rId12"/>
    <p:sldId id="1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286"/>
  </p:normalViewPr>
  <p:slideViewPr>
    <p:cSldViewPr snapToGrid="0" snapToObjects="1">
      <p:cViewPr varScale="1">
        <p:scale>
          <a:sx n="73" d="100"/>
          <a:sy n="73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2D042-F7EF-C840-B2D6-569F60DA323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26179-13A6-6145-8724-7CC1C60B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3bcaf617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g133bcaf61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26179-13A6-6145-8724-7CC1C60BD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26179-13A6-6145-8724-7CC1C60BD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26179-13A6-6145-8724-7CC1C60BD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2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Remain to be polished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26179-13A6-6145-8724-7CC1C60BD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Remain to be polished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26179-13A6-6145-8724-7CC1C60BDA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26179-13A6-6145-8724-7CC1C60BDA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7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3bcaf617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g133bcaf61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41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752B-8A85-5839-CC44-9305F04B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A7587-A692-EDF1-6DE0-519C7240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CBB67-37E4-39B1-B6C7-06FD5A19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0AB6-03BA-5125-7592-ED4CCB73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C7CA-3A57-C208-86B5-57E930E9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EE68-67F4-E0B0-89EA-43145BF8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CD540-1EB3-CD60-B8B5-9D625649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6A90-AD35-33F5-C29A-BC8E31BD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EE67-6F9E-53A6-B942-884BCA8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C124-F876-8618-26F4-C1A94539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CA9DC-69A8-445C-D865-E97088798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4785F-A431-0CFC-05AD-AF46A73A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727E-EB30-5846-A635-F573D7BC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740A8-6CD5-9D15-E68A-563AAC0D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0B999-2C06-924D-DB23-CA8635AE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4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3bcaf6178_1_619"/>
          <p:cNvSpPr txBox="1">
            <a:spLocks noGrp="1"/>
          </p:cNvSpPr>
          <p:nvPr>
            <p:ph type="title"/>
          </p:nvPr>
        </p:nvSpPr>
        <p:spPr>
          <a:xfrm>
            <a:off x="304801" y="652765"/>
            <a:ext cx="11492800" cy="1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300"/>
              </a:buClr>
              <a:buSzPts val="3300"/>
              <a:buFont typeface="Calibri"/>
              <a:buNone/>
              <a:defRPr>
                <a:solidFill>
                  <a:srgbClr val="FA63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g133bcaf6178_1_619"/>
          <p:cNvSpPr txBox="1">
            <a:spLocks noGrp="1"/>
          </p:cNvSpPr>
          <p:nvPr>
            <p:ph type="body" idx="1"/>
          </p:nvPr>
        </p:nvSpPr>
        <p:spPr>
          <a:xfrm>
            <a:off x="304801" y="2382843"/>
            <a:ext cx="114928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828754" lvl="2" indent="-3047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2438339" lvl="3" indent="-3047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607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600203"/>
            <a:ext cx="11074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C09BF1E-A7C5-4644-9DEF-65CEBF00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ECC946-8B58-4E4E-BE85-FD76DF87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732A3B-D82F-4BA9-9FCA-022D880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76B8A7-413E-D940-9482-08C1992F15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4F0F-AD3B-376B-E79E-D98D1067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E59B-FA96-9FB0-E783-F7D21A90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1596-F4A9-E57C-AACD-90A5C6AB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BB26-FB92-7642-8960-AADF6373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DC92-EE3D-5179-28C3-D6095088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2332-F123-B867-6946-2641D131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C076-508B-C4DB-E7F6-280D51C4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4741-3AD6-8E81-00C3-B6C44DA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30D9-F4A0-5098-9536-D2D63A0C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8363-6A47-C184-3AC4-262FC440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8D35-08E7-621B-90DD-ACF6A270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49E7-4300-E8DD-FB4B-6C00C33F4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DD731-27A9-A050-073A-74920207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8C581-C832-1E49-B4B8-F54DE624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35C2-31E0-7AF2-D96F-31EAAF68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3640-825B-63D3-EBAB-7F486F06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FF35-1571-FD57-4E08-1F279442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F3F5-E577-7223-A91B-7045F0870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72DF7-DAF0-AACE-F93A-ECCB28410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F4D90-AD40-37A2-D977-47AC8A385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19D46-8578-8D62-8A72-028B463D8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5906A-51EB-D8B3-A98A-FA65FC15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6C55A-DF7D-FF81-67AC-773D753A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273E6-2D6D-5496-354D-830AA2F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FFE2-F5C6-E788-EC93-00C313B8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F8163-DF12-BF4B-3AE9-8ED0FB29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81240-6CCD-BE9E-0FE0-7220A977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A8C66-8948-B7D2-5D98-9DB37993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913F8-E467-8313-55FA-0F84B21C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96393-FCC2-56C5-F4C3-74CE0FC8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B0F89-A405-74C9-921E-2D850C99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158A-2558-16ED-75CA-8924243D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FBE6-19E2-68AC-4B1A-367C21D1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74F3-98D9-6412-238E-BE198C953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800FF-8CE4-E36B-A760-BA94BCFA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A498-FD6C-7CCD-4439-49ED62ED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5FE9-7328-0CFC-4374-BFE8BE5C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8CED-B3D4-A4EB-1200-F9A5C5CA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95764-EE0F-35D6-F2AF-74ECBC951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E001-35E3-BBE7-96C7-E570BBFCB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6DCD-AC3A-FE36-EF30-C42724B8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99205-BB0B-E72B-4604-F6C72F5F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CC144-ACE2-96A8-6BF5-107E27E0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32FDE-65F0-2D34-2834-5588A315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AA236-00E1-FC36-39B5-CF94726E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98C7-626C-6ABC-AA4D-51B0B0721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ED62-5947-B18F-6021-5ED49916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89BC-ABEC-24EC-E9D7-63D25AEA9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9B14-9ACA-D24F-9FC3-62C7C9A957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3;g133bcaf6178_1_622" descr="A close up of a sign&#10;&#10;Description automatically generated">
            <a:extLst>
              <a:ext uri="{FF2B5EF4-FFF2-40B4-BE49-F238E27FC236}">
                <a16:creationId xmlns:a16="http://schemas.microsoft.com/office/drawing/2014/main" id="{B9A0D872-C9CE-64A2-22E1-E4FA8B85CA46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11130721" y="54203"/>
            <a:ext cx="992201" cy="708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05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21-05-31-contrast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3bcaf6178_1_0"/>
          <p:cNvSpPr txBox="1"/>
          <p:nvPr/>
        </p:nvSpPr>
        <p:spPr>
          <a:xfrm>
            <a:off x="0" y="881567"/>
            <a:ext cx="12132527" cy="14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rmAutofit lnSpcReduction="10000"/>
          </a:bodyPr>
          <a:lstStyle/>
          <a:p>
            <a:pPr algn="ctr">
              <a:lnSpc>
                <a:spcPct val="90000"/>
              </a:lnSpc>
              <a:buClr>
                <a:srgbClr val="13294B"/>
              </a:buClr>
              <a:buSzPts val="4000"/>
            </a:pPr>
            <a:r>
              <a:rPr lang="en-US" sz="5400" b="1" dirty="0">
                <a:solidFill>
                  <a:srgbClr val="13294B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Fairness-aware contrastive learning on graphs</a:t>
            </a:r>
            <a:endParaRPr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6" name="Google Shape;496;g133bcaf6178_1_0"/>
          <p:cNvSpPr txBox="1"/>
          <p:nvPr/>
        </p:nvSpPr>
        <p:spPr>
          <a:xfrm>
            <a:off x="1355167" y="2351567"/>
            <a:ext cx="94316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2060"/>
              </a:buClr>
              <a:buSzPts val="2400"/>
            </a:pPr>
            <a:r>
              <a:rPr lang="en-US" sz="3200" dirty="0" err="1">
                <a:solidFill>
                  <a:srgbClr val="002060"/>
                </a:solidFill>
              </a:rPr>
              <a:t>Xianghe</a:t>
            </a:r>
            <a:r>
              <a:rPr lang="en-US" sz="3200" dirty="0">
                <a:solidFill>
                  <a:srgbClr val="002060"/>
                </a:solidFill>
              </a:rPr>
              <a:t> Xu</a:t>
            </a:r>
          </a:p>
          <a:p>
            <a:pPr algn="ctr">
              <a:lnSpc>
                <a:spcPct val="90000"/>
              </a:lnSpc>
              <a:buClr>
                <a:srgbClr val="002060"/>
              </a:buClr>
              <a:buSzPts val="2400"/>
            </a:pPr>
            <a:r>
              <a:rPr lang="en-US" sz="3200" dirty="0">
                <a:solidFill>
                  <a:srgbClr val="002060"/>
                </a:solidFill>
              </a:rPr>
              <a:t>Graduate Mentor: Jian Kang</a:t>
            </a:r>
          </a:p>
          <a:p>
            <a:pPr algn="ctr">
              <a:lnSpc>
                <a:spcPct val="90000"/>
              </a:lnSpc>
              <a:buClr>
                <a:srgbClr val="002060"/>
              </a:buClr>
              <a:buSzPts val="2400"/>
            </a:pPr>
            <a:r>
              <a:rPr lang="en-US" sz="3200" dirty="0">
                <a:solidFill>
                  <a:srgbClr val="002060"/>
                </a:solidFill>
              </a:rPr>
              <a:t>Faculty Mentor: </a:t>
            </a:r>
            <a:r>
              <a:rPr lang="en-US" sz="3200" dirty="0" err="1">
                <a:solidFill>
                  <a:srgbClr val="002060"/>
                </a:solidFill>
              </a:rPr>
              <a:t>Hanghang</a:t>
            </a:r>
            <a:r>
              <a:rPr lang="en-US" sz="3200" dirty="0">
                <a:solidFill>
                  <a:srgbClr val="002060"/>
                </a:solidFill>
              </a:rPr>
              <a:t> Tong</a:t>
            </a:r>
          </a:p>
          <a:p>
            <a:pPr algn="ctr">
              <a:lnSpc>
                <a:spcPct val="90000"/>
              </a:lnSpc>
              <a:buClr>
                <a:srgbClr val="002060"/>
              </a:buClr>
              <a:buSzPts val="2400"/>
            </a:pPr>
            <a:endParaRPr sz="2667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spcBef>
                <a:spcPts val="1333"/>
              </a:spcBef>
              <a:buClr>
                <a:srgbClr val="002060"/>
              </a:buClr>
              <a:buSzPts val="2000"/>
            </a:pPr>
            <a:r>
              <a:rPr lang="en-US" sz="2667" dirty="0">
                <a:solidFill>
                  <a:srgbClr val="002060"/>
                </a:solidFill>
              </a:rPr>
              <a:t>University of Illinois at Urbana-Champaign</a:t>
            </a:r>
            <a:endParaRPr sz="2400" dirty="0"/>
          </a:p>
          <a:p>
            <a:pPr algn="ctr">
              <a:lnSpc>
                <a:spcPct val="90000"/>
              </a:lnSpc>
              <a:spcBef>
                <a:spcPts val="1333"/>
              </a:spcBef>
              <a:buClr>
                <a:srgbClr val="002060"/>
              </a:buClr>
              <a:buSzPts val="2000"/>
            </a:pPr>
            <a:r>
              <a:rPr lang="en-US" sz="2667" dirty="0">
                <a:solidFill>
                  <a:srgbClr val="002060"/>
                </a:solidFill>
              </a:rPr>
              <a:t>xianghe3@illinois.edu</a:t>
            </a:r>
            <a:endParaRPr sz="2667" dirty="0">
              <a:solidFill>
                <a:srgbClr val="002060"/>
              </a:solidFill>
            </a:endParaRPr>
          </a:p>
          <a:p>
            <a:pPr marL="304792" indent="-135463" algn="ctr">
              <a:lnSpc>
                <a:spcPct val="90000"/>
              </a:lnSpc>
              <a:spcBef>
                <a:spcPts val="1333"/>
              </a:spcBef>
              <a:buClr>
                <a:schemeClr val="dk1"/>
              </a:buClr>
              <a:buSzPts val="2000"/>
            </a:pPr>
            <a:endParaRPr sz="2667" dirty="0">
              <a:solidFill>
                <a:srgbClr val="000000"/>
              </a:solidFill>
            </a:endParaRPr>
          </a:p>
          <a:p>
            <a:pPr marL="304792" indent="-135463" algn="ctr">
              <a:lnSpc>
                <a:spcPct val="90000"/>
              </a:lnSpc>
              <a:spcBef>
                <a:spcPts val="1333"/>
              </a:spcBef>
              <a:buClr>
                <a:schemeClr val="dk1"/>
              </a:buClr>
              <a:buSzPts val="2000"/>
            </a:pPr>
            <a:endParaRPr sz="2667" dirty="0">
              <a:solidFill>
                <a:srgbClr val="000000"/>
              </a:solidFill>
            </a:endParaRPr>
          </a:p>
          <a:p>
            <a:pPr marL="304792" indent="-101597" algn="ctr">
              <a:lnSpc>
                <a:spcPct val="90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>
            <a:normAutofit/>
          </a:bodyPr>
          <a:lstStyle/>
          <a:p>
            <a:r>
              <a:rPr lang="en-US" dirty="0"/>
              <a:t>Part 4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38666"/>
            <a:ext cx="5157076" cy="14902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Node classification</a:t>
            </a:r>
          </a:p>
          <a:p>
            <a:r>
              <a:rPr lang="en-US" dirty="0"/>
              <a:t>Dataset:</a:t>
            </a:r>
          </a:p>
          <a:p>
            <a:pPr marL="0" indent="0">
              <a:buNone/>
            </a:pPr>
            <a:r>
              <a:rPr lang="en-US" dirty="0" err="1"/>
              <a:t>pokec</a:t>
            </a:r>
            <a:r>
              <a:rPr lang="en-US" dirty="0"/>
              <a:t>-z, </a:t>
            </a:r>
            <a:r>
              <a:rPr lang="en-US" dirty="0" err="1"/>
              <a:t>pokec</a:t>
            </a:r>
            <a:r>
              <a:rPr lang="en-US" dirty="0"/>
              <a:t>-n, bail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1F971-4FDA-3618-726E-604AB5E0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3B47EA-F7DE-E1E9-F086-4EFD1A9731B2}"/>
              </a:ext>
            </a:extLst>
          </p:cNvPr>
          <p:cNvSpPr txBox="1">
            <a:spLocks/>
          </p:cNvSpPr>
          <p:nvPr/>
        </p:nvSpPr>
        <p:spPr>
          <a:xfrm>
            <a:off x="429170" y="3624998"/>
            <a:ext cx="106802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Result: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sz="2400" dirty="0"/>
              <a:t>Fair sampling reduce the gap of accuracy between sensitive groups and insensitive groups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sz="2400" dirty="0"/>
              <a:t>The detailed situation differs by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697BA-0103-FB26-1995-133EFB23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66" y="1283540"/>
            <a:ext cx="7315834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>
            <a:normAutofit/>
          </a:bodyPr>
          <a:lstStyle/>
          <a:p>
            <a:r>
              <a:rPr lang="en-US" dirty="0"/>
              <a:t>Part 5 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31894"/>
            <a:ext cx="11074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sz="2400" dirty="0"/>
              <a:t>Problem: </a:t>
            </a:r>
            <a:r>
              <a:rPr lang="en-US" altLang="zh-CN" sz="2400" dirty="0"/>
              <a:t>fairness in graph contrastive learning</a:t>
            </a:r>
            <a:endParaRPr lang="en-US" sz="2400" dirty="0"/>
          </a:p>
          <a:p>
            <a:r>
              <a:rPr lang="en-US" sz="2400" dirty="0"/>
              <a:t>Method: </a:t>
            </a:r>
            <a:r>
              <a:rPr lang="en-US" altLang="zh-CN" sz="2400" dirty="0"/>
              <a:t>fair sampling method to b</a:t>
            </a:r>
            <a:r>
              <a:rPr lang="en-US" sz="2400" dirty="0"/>
              <a:t>alance the number of sensitive samples and insensitive samples when calculating the objective function</a:t>
            </a:r>
          </a:p>
          <a:p>
            <a:r>
              <a:rPr lang="en-US" sz="2400" dirty="0"/>
              <a:t>Result: fair sampling can reduce the gap between the sensitive group and the insensitive group but the effect depends on the dataset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Future work</a:t>
            </a:r>
          </a:p>
          <a:p>
            <a:r>
              <a:rPr lang="en-US" altLang="zh-CN" sz="2400" dirty="0"/>
              <a:t>Analysis the reason of performance difference of fair sampling to GCA on different datasets</a:t>
            </a:r>
          </a:p>
          <a:p>
            <a:r>
              <a:rPr lang="en-US" sz="2400" dirty="0"/>
              <a:t>Apply other constraints, such as processing the features that have high correlation to the sensitive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A42C1-1D6D-75AF-04F6-331E4D7E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0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3bcaf6178_1_0"/>
          <p:cNvSpPr txBox="1"/>
          <p:nvPr/>
        </p:nvSpPr>
        <p:spPr>
          <a:xfrm>
            <a:off x="0" y="2167580"/>
            <a:ext cx="12132527" cy="14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algn="ctr">
              <a:lnSpc>
                <a:spcPct val="90000"/>
              </a:lnSpc>
              <a:buClr>
                <a:srgbClr val="13294B"/>
              </a:buClr>
              <a:buSzPts val="4000"/>
            </a:pPr>
            <a:r>
              <a:rPr lang="en-US" sz="5400" b="1" dirty="0">
                <a:solidFill>
                  <a:srgbClr val="13294B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Thank you</a:t>
            </a:r>
            <a:endParaRPr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7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14459"/>
            <a:ext cx="11074400" cy="4525963"/>
          </a:xfrm>
        </p:spPr>
        <p:txBody>
          <a:bodyPr/>
          <a:lstStyle/>
          <a:p>
            <a:r>
              <a:rPr lang="en-US" dirty="0"/>
              <a:t>Part 1 Background: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The ubiquity of graph data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Contrastive learning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Fairness in machine learning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Part 2 Problem Setting</a:t>
            </a:r>
          </a:p>
          <a:p>
            <a:r>
              <a:rPr lang="en-US" dirty="0"/>
              <a:t>Part 3 </a:t>
            </a:r>
            <a:r>
              <a:rPr lang="en-US" altLang="zh-CN" dirty="0"/>
              <a:t>Method</a:t>
            </a:r>
            <a:endParaRPr lang="en-US" dirty="0"/>
          </a:p>
          <a:p>
            <a:r>
              <a:rPr lang="en-US" dirty="0"/>
              <a:t>Part 4 </a:t>
            </a:r>
            <a:r>
              <a:rPr lang="en-US" altLang="zh-CN" dirty="0"/>
              <a:t>Experiment</a:t>
            </a:r>
            <a:endParaRPr lang="en-US" dirty="0"/>
          </a:p>
          <a:p>
            <a:r>
              <a:rPr lang="en-US" dirty="0"/>
              <a:t>Part 5 Conclusion and 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E4B44-96C1-9FB1-9E3D-949CFF34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5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/>
          <a:lstStyle/>
          <a:p>
            <a:r>
              <a:rPr lang="en-US" dirty="0"/>
              <a:t>Part 1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27456"/>
            <a:ext cx="11074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The ubiquity of graph data</a:t>
            </a:r>
          </a:p>
          <a:p>
            <a:r>
              <a:rPr lang="en-US" altLang="zh-CN" sz="2400" dirty="0"/>
              <a:t>Consists of complex relationships between objects e.g. sender and post</a:t>
            </a:r>
          </a:p>
          <a:p>
            <a:r>
              <a:rPr lang="en-US" altLang="zh-CN" sz="2400" dirty="0"/>
              <a:t>Reflects many types of interdependencies e.g. follower and </a:t>
            </a:r>
            <a:r>
              <a:rPr lang="en-US" altLang="zh-CN" sz="2400" dirty="0" err="1"/>
              <a:t>followee</a:t>
            </a:r>
            <a:endParaRPr lang="en-US" altLang="zh-CN" sz="24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Example: social networks</a:t>
            </a:r>
          </a:p>
          <a:p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EA1C0-D217-6C1B-2DFA-48D28C370A9D}"/>
              </a:ext>
            </a:extLst>
          </p:cNvPr>
          <p:cNvSpPr txBox="1"/>
          <p:nvPr/>
        </p:nvSpPr>
        <p:spPr>
          <a:xfrm>
            <a:off x="668359" y="6017816"/>
            <a:ext cx="10082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sz="1100">
                <a:solidFill>
                  <a:srgbClr val="222222"/>
                </a:solidFill>
              </a:defRPr>
            </a:pPr>
            <a:r>
              <a:rPr lang="en-US" sz="1400" dirty="0" err="1">
                <a:solidFill>
                  <a:schemeClr val="bg1"/>
                </a:solidFill>
              </a:rPr>
              <a:t>Zonghan</a:t>
            </a:r>
            <a:r>
              <a:rPr lang="en-US" sz="1400" dirty="0">
                <a:solidFill>
                  <a:schemeClr val="bg1"/>
                </a:solidFill>
              </a:rPr>
              <a:t> Wu, </a:t>
            </a:r>
            <a:r>
              <a:rPr lang="en-US" sz="1400" dirty="0" err="1">
                <a:solidFill>
                  <a:schemeClr val="bg1"/>
                </a:solidFill>
              </a:rPr>
              <a:t>Shirui</a:t>
            </a:r>
            <a:r>
              <a:rPr lang="en-US" sz="1400" dirty="0">
                <a:solidFill>
                  <a:schemeClr val="bg1"/>
                </a:solidFill>
              </a:rPr>
              <a:t> Pan, </a:t>
            </a:r>
            <a:r>
              <a:rPr lang="en-US" sz="1400" dirty="0" err="1">
                <a:solidFill>
                  <a:schemeClr val="bg1"/>
                </a:solidFill>
              </a:rPr>
              <a:t>Fengwen</a:t>
            </a:r>
            <a:r>
              <a:rPr lang="en-US" sz="1400" dirty="0">
                <a:solidFill>
                  <a:schemeClr val="bg1"/>
                </a:solidFill>
              </a:rPr>
              <a:t> Chen, </a:t>
            </a:r>
            <a:r>
              <a:rPr lang="en-US" sz="1400" dirty="0" err="1">
                <a:solidFill>
                  <a:schemeClr val="bg1"/>
                </a:solidFill>
              </a:rPr>
              <a:t>Guodong</a:t>
            </a:r>
            <a:r>
              <a:rPr lang="en-US" sz="1400" dirty="0">
                <a:solidFill>
                  <a:schemeClr val="bg1"/>
                </a:solidFill>
              </a:rPr>
              <a:t> Long, </a:t>
            </a:r>
            <a:r>
              <a:rPr lang="en-US" sz="1400" dirty="0" err="1">
                <a:solidFill>
                  <a:schemeClr val="bg1"/>
                </a:solidFill>
              </a:rPr>
              <a:t>Chengqi</a:t>
            </a:r>
            <a:r>
              <a:rPr lang="en-US" sz="1400" dirty="0">
                <a:solidFill>
                  <a:schemeClr val="bg1"/>
                </a:solidFill>
              </a:rPr>
              <a:t> Zhang, Philip S. Yu: A Comprehensive Survey on Graph Neural Networks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sz="1100">
                <a:solidFill>
                  <a:srgbClr val="222222"/>
                </a:solidFill>
              </a:defRPr>
            </a:pPr>
            <a:r>
              <a:rPr lang="en-US" sz="1400" dirty="0">
                <a:solidFill>
                  <a:schemeClr val="bg1"/>
                </a:solidFill>
              </a:rPr>
              <a:t>Michael Bronstein: Deep learning on graphs: successes, challenges, and next steps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36A6DE0-652F-9AED-442A-2A844A79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25217"/>
            <a:ext cx="5712029" cy="30457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A344D-DC07-14B8-5F41-099E2A8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/>
          <a:lstStyle/>
          <a:p>
            <a:r>
              <a:rPr lang="en-US" dirty="0"/>
              <a:t>Part 1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55" y="1231894"/>
            <a:ext cx="1107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Fairness on graph learning</a:t>
            </a:r>
          </a:p>
          <a:p>
            <a:r>
              <a:rPr lang="en-US" sz="2400" dirty="0"/>
              <a:t>Definition: </a:t>
            </a:r>
            <a:r>
              <a:rPr lang="en-US" altLang="zh-CN" sz="2400" dirty="0"/>
              <a:t>Lack of favoritism from one side or another</a:t>
            </a:r>
          </a:p>
          <a:p>
            <a:r>
              <a:rPr lang="en-US" sz="2400" dirty="0"/>
              <a:t>Example: loan approval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One practical problem: Balance utility and fairness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EA1C0-D217-6C1B-2DFA-48D28C370A9D}"/>
              </a:ext>
            </a:extLst>
          </p:cNvPr>
          <p:cNvSpPr txBox="1"/>
          <p:nvPr/>
        </p:nvSpPr>
        <p:spPr>
          <a:xfrm>
            <a:off x="668359" y="6017816"/>
            <a:ext cx="1008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sz="1100">
                <a:solidFill>
                  <a:srgbClr val="222222"/>
                </a:solidFill>
              </a:defRPr>
            </a:pPr>
            <a:r>
              <a:rPr lang="en-US" sz="1400" dirty="0">
                <a:solidFill>
                  <a:schemeClr val="bg1"/>
                </a:solidFill>
              </a:rPr>
              <a:t>Jian, K, </a:t>
            </a:r>
            <a:r>
              <a:rPr lang="en-US" sz="1400" dirty="0" err="1">
                <a:solidFill>
                  <a:schemeClr val="bg1"/>
                </a:solidFill>
              </a:rPr>
              <a:t>Hanghang</a:t>
            </a:r>
            <a:r>
              <a:rPr lang="en-US" sz="1400" dirty="0">
                <a:solidFill>
                  <a:schemeClr val="bg1"/>
                </a:solidFill>
              </a:rPr>
              <a:t> Tong: Fair Graph Mining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sz="1100">
                <a:solidFill>
                  <a:srgbClr val="222222"/>
                </a:solidFill>
              </a:defRPr>
            </a:pPr>
            <a:r>
              <a:rPr lang="en-US" sz="1400" dirty="0">
                <a:solidFill>
                  <a:schemeClr val="bg1"/>
                </a:solidFill>
              </a:rPr>
              <a:t>Fairness in graph mining: a survey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AA83-AF72-DAC5-A617-7FAF96E4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B9FA11B-998B-8AC4-792A-6F122470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782720"/>
            <a:ext cx="9617273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/>
          <a:lstStyle/>
          <a:p>
            <a:r>
              <a:rPr lang="en-US" dirty="0"/>
              <a:t>Part 1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17" y="1231894"/>
            <a:ext cx="5314731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Contrastive learning</a:t>
            </a:r>
          </a:p>
          <a:p>
            <a:r>
              <a:rPr lang="en-US" altLang="zh-CN" dirty="0"/>
              <a:t>Goal: learning an embedding that makes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similar sample pairs close to each other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dissimilar pairs are far apart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EA1C0-D217-6C1B-2DFA-48D28C370A9D}"/>
              </a:ext>
            </a:extLst>
          </p:cNvPr>
          <p:cNvSpPr txBox="1"/>
          <p:nvPr/>
        </p:nvSpPr>
        <p:spPr>
          <a:xfrm>
            <a:off x="668359" y="6017816"/>
            <a:ext cx="1008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sz="1100">
                <a:solidFill>
                  <a:srgbClr val="222222"/>
                </a:solidFill>
              </a:defRPr>
            </a:pPr>
            <a:r>
              <a:rPr lang="en-US" sz="1400" dirty="0">
                <a:solidFill>
                  <a:schemeClr val="bg1"/>
                </a:solidFill>
              </a:rPr>
              <a:t>Contrastive Representation Learning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https://lilianweng.github.io/posts/2021-05-31-contrastive/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sz="1100">
                <a:solidFill>
                  <a:srgbClr val="222222"/>
                </a:solidFill>
              </a:defRPr>
            </a:pPr>
            <a:r>
              <a:rPr lang="en-US" sz="1400" dirty="0">
                <a:solidFill>
                  <a:schemeClr val="bg1"/>
                </a:solidFill>
              </a:rPr>
              <a:t>PHUC H. LE-KHAC, GRAHAM HEALY, ALAN F. SMEATON: Contrastive Representation Learning: A Framework and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21397-489B-E0B4-7523-DEE6FD9F9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648" y="924352"/>
            <a:ext cx="5700015" cy="449537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41D7C-1F90-30E9-B80D-A56A518C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6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/>
          <a:lstStyle/>
          <a:p>
            <a:r>
              <a:rPr lang="en-US" dirty="0"/>
              <a:t>Part 2 </a:t>
            </a:r>
            <a:r>
              <a:rPr lang="en-US" altLang="zh-CN" dirty="0"/>
              <a:t>Problem 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166018"/>
            <a:ext cx="10790621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GCA (Graph Contrastive Learning with Adaptive Augmentation)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Sample two stochastic augmentation functions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Generate two graph views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Obtain node embeddings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Compute objective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EA1C0-D217-6C1B-2DFA-48D28C370A9D}"/>
              </a:ext>
            </a:extLst>
          </p:cNvPr>
          <p:cNvSpPr txBox="1"/>
          <p:nvPr/>
        </p:nvSpPr>
        <p:spPr>
          <a:xfrm>
            <a:off x="668359" y="6017816"/>
            <a:ext cx="1008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sz="1100">
                <a:solidFill>
                  <a:srgbClr val="222222"/>
                </a:solidFill>
              </a:defRPr>
            </a:pPr>
            <a:r>
              <a:rPr lang="en-US" altLang="zh-CN" sz="1400" dirty="0" err="1">
                <a:solidFill>
                  <a:schemeClr val="bg1"/>
                </a:solidFill>
              </a:rPr>
              <a:t>Yanqiao</a:t>
            </a:r>
            <a:r>
              <a:rPr lang="en-US" altLang="zh-CN" sz="1400" dirty="0">
                <a:solidFill>
                  <a:schemeClr val="bg1"/>
                </a:solidFill>
              </a:rPr>
              <a:t> Zhu, </a:t>
            </a:r>
            <a:r>
              <a:rPr lang="en-US" altLang="zh-CN" sz="1400" dirty="0" err="1">
                <a:solidFill>
                  <a:schemeClr val="bg1"/>
                </a:solidFill>
              </a:rPr>
              <a:t>Yichen</a:t>
            </a:r>
            <a:r>
              <a:rPr lang="en-US" altLang="zh-CN" sz="1400" dirty="0">
                <a:solidFill>
                  <a:schemeClr val="bg1"/>
                </a:solidFill>
              </a:rPr>
              <a:t> Xu, Feng Yu, </a:t>
            </a:r>
            <a:r>
              <a:rPr lang="en-US" altLang="zh-CN" sz="1400" dirty="0" err="1">
                <a:solidFill>
                  <a:schemeClr val="bg1"/>
                </a:solidFill>
              </a:rPr>
              <a:t>Qiang</a:t>
            </a:r>
            <a:r>
              <a:rPr lang="en-US" altLang="zh-CN" sz="1400" dirty="0">
                <a:solidFill>
                  <a:schemeClr val="bg1"/>
                </a:solidFill>
              </a:rPr>
              <a:t> Liu, Shu Wu, and Liang Wang: Graph Contrastive Learning with Adaptive Augmentation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41D7C-1F90-30E9-B80D-A56A518C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57847-CCA7-F5D7-BD01-987E2F6B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569" y="3429000"/>
            <a:ext cx="8110006" cy="2262981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303732D8-5A1B-A938-6B85-E345C0C03972}"/>
              </a:ext>
            </a:extLst>
          </p:cNvPr>
          <p:cNvSpPr/>
          <p:nvPr/>
        </p:nvSpPr>
        <p:spPr>
          <a:xfrm>
            <a:off x="8086663" y="3547670"/>
            <a:ext cx="3791074" cy="13175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5834E-151C-F9D3-F846-4EAEC540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300" y="1827903"/>
            <a:ext cx="4356038" cy="13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1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/>
          <a:lstStyle/>
          <a:p>
            <a:r>
              <a:rPr lang="en-US" dirty="0"/>
              <a:t>Part 2 Problem setting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3" y="1264262"/>
            <a:ext cx="5568802" cy="3307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Fact:</a:t>
            </a:r>
          </a:p>
          <a:p>
            <a:pPr marL="0" indent="0">
              <a:buNone/>
            </a:pPr>
            <a:r>
              <a:rPr lang="en-US" sz="2400" dirty="0"/>
              <a:t>Number of nodes in the sensitive group and the insensitive group are imbalanced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Example:  3 females, 5 males</a:t>
            </a:r>
          </a:p>
          <a:p>
            <a:pPr marL="0" indent="0">
              <a:buNone/>
            </a:pPr>
            <a:r>
              <a:rPr lang="en-US" sz="2400" dirty="0"/>
              <a:t>Evidence: </a:t>
            </a:r>
            <a:r>
              <a:rPr lang="en-US" sz="2400" dirty="0" err="1"/>
              <a:t>Pokec</a:t>
            </a:r>
            <a:r>
              <a:rPr lang="en-US" sz="2400" dirty="0"/>
              <a:t>-z dataset divided by region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4851 nodes vs 2808 nodes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EA1C0-D217-6C1B-2DFA-48D28C370A9D}"/>
              </a:ext>
            </a:extLst>
          </p:cNvPr>
          <p:cNvSpPr txBox="1"/>
          <p:nvPr/>
        </p:nvSpPr>
        <p:spPr>
          <a:xfrm>
            <a:off x="668359" y="6017816"/>
            <a:ext cx="1008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sz="1100">
                <a:solidFill>
                  <a:srgbClr val="222222"/>
                </a:solidFill>
              </a:defRPr>
            </a:pPr>
            <a:r>
              <a:rPr lang="en-US" sz="1400" dirty="0" err="1">
                <a:solidFill>
                  <a:schemeClr val="bg1"/>
                </a:solidFill>
              </a:rPr>
              <a:t>Yanqiao</a:t>
            </a:r>
            <a:r>
              <a:rPr lang="en-US" sz="1400" dirty="0">
                <a:solidFill>
                  <a:schemeClr val="bg1"/>
                </a:solidFill>
              </a:rPr>
              <a:t> Zhu, </a:t>
            </a:r>
            <a:r>
              <a:rPr lang="en-US" sz="1400" dirty="0" err="1">
                <a:solidFill>
                  <a:schemeClr val="bg1"/>
                </a:solidFill>
              </a:rPr>
              <a:t>Yichen</a:t>
            </a:r>
            <a:r>
              <a:rPr lang="en-US" sz="1400" dirty="0">
                <a:solidFill>
                  <a:schemeClr val="bg1"/>
                </a:solidFill>
              </a:rPr>
              <a:t> Xu, Feng Yu, </a:t>
            </a:r>
            <a:r>
              <a:rPr lang="en-US" sz="1400" dirty="0" err="1">
                <a:solidFill>
                  <a:schemeClr val="bg1"/>
                </a:solidFill>
              </a:rPr>
              <a:t>Qiang</a:t>
            </a:r>
            <a:r>
              <a:rPr lang="en-US" sz="1400" dirty="0">
                <a:solidFill>
                  <a:schemeClr val="bg1"/>
                </a:solidFill>
              </a:rPr>
              <a:t> Liu, Shu Wu, and Liang Wang: Graph Contrastive Learning with Adaptive Augmentation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28AC7-A77D-B643-7B0B-76D6D0AB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3037-0E7E-6D88-4F37-6BC6E6A09055}"/>
              </a:ext>
            </a:extLst>
          </p:cNvPr>
          <p:cNvSpPr txBox="1"/>
          <p:nvPr/>
        </p:nvSpPr>
        <p:spPr>
          <a:xfrm>
            <a:off x="598208" y="4420190"/>
            <a:ext cx="934489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general problem:</a:t>
            </a:r>
          </a:p>
          <a:p>
            <a:pPr marL="0" indent="0">
              <a:buNone/>
            </a:pPr>
            <a:r>
              <a:rPr lang="en-US" altLang="zh-CN" sz="2400" dirty="0"/>
              <a:t>  Whether there exists fairness issue in contrastive learning algorithms on graphs and how should we alleviate the issue if it exists?</a:t>
            </a:r>
          </a:p>
          <a:p>
            <a:endParaRPr lang="zh-CN" alt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0CEE01-BA7C-CE0E-5D94-4D89871A238C}"/>
              </a:ext>
            </a:extLst>
          </p:cNvPr>
          <p:cNvGrpSpPr/>
          <p:nvPr/>
        </p:nvGrpSpPr>
        <p:grpSpPr>
          <a:xfrm>
            <a:off x="7026999" y="1530001"/>
            <a:ext cx="2722774" cy="2592081"/>
            <a:chOff x="4874814" y="1661577"/>
            <a:chExt cx="2722774" cy="259208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BF5E9D-B394-8551-A596-C666BC2A2F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6850" y="2660224"/>
              <a:ext cx="286161" cy="32523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B58D32-38FA-0F36-35D2-113A92D95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48" y="2793992"/>
              <a:ext cx="810150" cy="90473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3E7AA2-18D4-669F-15E3-B172D008C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997" y="3968777"/>
              <a:ext cx="270051" cy="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5B5A07-18AE-F1D7-1086-BE1574C84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7147" y="3480811"/>
              <a:ext cx="287850" cy="48796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B93611-C1A7-69D1-493A-BE78ACE7A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998" y="2523943"/>
              <a:ext cx="270050" cy="125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17C69-5369-E77C-5CA8-B25082BCE9C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949" y="2795248"/>
              <a:ext cx="810149" cy="90347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 descr="Male profile with solid fill">
              <a:extLst>
                <a:ext uri="{FF2B5EF4-FFF2-40B4-BE49-F238E27FC236}">
                  <a16:creationId xmlns:a16="http://schemas.microsoft.com/office/drawing/2014/main" id="{40FE5C21-778C-5987-BD5A-0AFEEFC5E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25405" y="2253892"/>
              <a:ext cx="540100" cy="540100"/>
            </a:xfrm>
            <a:prstGeom prst="rect">
              <a:avLst/>
            </a:prstGeom>
          </p:spPr>
        </p:pic>
        <p:pic>
          <p:nvPicPr>
            <p:cNvPr id="17" name="Graphic 16" descr="Female Profile with solid fill">
              <a:extLst>
                <a:ext uri="{FF2B5EF4-FFF2-40B4-BE49-F238E27FC236}">
                  <a16:creationId xmlns:a16="http://schemas.microsoft.com/office/drawing/2014/main" id="{86E73ECF-985C-14A1-0F57-EC2778997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0707" y="3701577"/>
              <a:ext cx="539496" cy="539496"/>
            </a:xfrm>
            <a:prstGeom prst="rect">
              <a:avLst/>
            </a:prstGeom>
          </p:spPr>
        </p:pic>
        <p:pic>
          <p:nvPicPr>
            <p:cNvPr id="18" name="Graphic 17" descr="Male profile with solid fill">
              <a:extLst>
                <a:ext uri="{FF2B5EF4-FFF2-40B4-BE49-F238E27FC236}">
                  <a16:creationId xmlns:a16="http://schemas.microsoft.com/office/drawing/2014/main" id="{8C041E12-06BE-E141-CDDF-D56D4DFB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2471" y="3713558"/>
              <a:ext cx="540100" cy="540100"/>
            </a:xfrm>
            <a:prstGeom prst="rect">
              <a:avLst/>
            </a:prstGeom>
          </p:spPr>
        </p:pic>
        <p:pic>
          <p:nvPicPr>
            <p:cNvPr id="19" name="Graphic 18" descr="Male profile with solid fill">
              <a:extLst>
                <a:ext uri="{FF2B5EF4-FFF2-40B4-BE49-F238E27FC236}">
                  <a16:creationId xmlns:a16="http://schemas.microsoft.com/office/drawing/2014/main" id="{DD5260A6-8AFB-1EED-81BE-02DD1FD8D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9864" y="2940712"/>
              <a:ext cx="540100" cy="540100"/>
            </a:xfrm>
            <a:prstGeom prst="rect">
              <a:avLst/>
            </a:prstGeom>
          </p:spPr>
        </p:pic>
        <p:pic>
          <p:nvPicPr>
            <p:cNvPr id="20" name="Graphic 19" descr="Female Profile with solid fill">
              <a:extLst>
                <a:ext uri="{FF2B5EF4-FFF2-40B4-BE49-F238E27FC236}">
                  <a16:creationId xmlns:a16="http://schemas.microsoft.com/office/drawing/2014/main" id="{14029B30-E0E3-0174-1906-FC3A39473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4814" y="2990244"/>
              <a:ext cx="539496" cy="5394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3963AD-AF55-B2B0-5164-928088CC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0322" y="1661577"/>
              <a:ext cx="542591" cy="54259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330A703-29DF-1265-8941-7EDAF30E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54997" y="2074431"/>
              <a:ext cx="542591" cy="54259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7346228-5596-D7CF-63A8-F46F2D4B3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7101" y="2227649"/>
              <a:ext cx="536494" cy="542591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29066E-1A96-94D4-6473-0945DDFBC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679" y="2281425"/>
              <a:ext cx="387321" cy="31449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E26F456-2D61-41AB-EBF2-9729EEF2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6790751" y="1766221"/>
              <a:ext cx="355175" cy="546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5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>
            <a:normAutofit/>
          </a:bodyPr>
          <a:lstStyle/>
          <a:p>
            <a:r>
              <a:rPr lang="en-US" dirty="0"/>
              <a:t>Part 3 </a:t>
            </a: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566" y="3963371"/>
            <a:ext cx="699759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Here is an intuitive way to sample nodes to make them more balanced: </a:t>
            </a:r>
            <a:r>
              <a:rPr lang="en-US" dirty="0"/>
              <a:t>Fair sampling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B911-1420-4B66-D53B-F4FA8A0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E342E73-8D27-5EE0-EEEC-B57AF49E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0" y="1306549"/>
            <a:ext cx="4952738" cy="2487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C4B01-CF73-6111-0EF0-4F7DC29126EC}"/>
              </a:ext>
            </a:extLst>
          </p:cNvPr>
          <p:cNvSpPr txBox="1"/>
          <p:nvPr/>
        </p:nvSpPr>
        <p:spPr>
          <a:xfrm>
            <a:off x="5678214" y="2633019"/>
            <a:ext cx="586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difference does exist!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1F809-F2E2-0126-03E7-CAD6CCC93573}"/>
              </a:ext>
            </a:extLst>
          </p:cNvPr>
          <p:cNvSpPr txBox="1"/>
          <p:nvPr/>
        </p:nvSpPr>
        <p:spPr>
          <a:xfrm>
            <a:off x="5678214" y="1439985"/>
            <a:ext cx="505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Red: ACC of insensitive group</a:t>
            </a:r>
          </a:p>
          <a:p>
            <a:r>
              <a:rPr lang="en-US" altLang="zh-CN" dirty="0"/>
              <a:t>Black: total ACC</a:t>
            </a:r>
          </a:p>
          <a:p>
            <a:r>
              <a:rPr lang="en-US" altLang="zh-CN" dirty="0"/>
              <a:t>Green: ACC of sensitive group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9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F74-BBD0-C8BC-8414-B13500A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8894"/>
            <a:ext cx="11074400" cy="1143000"/>
          </a:xfrm>
        </p:spPr>
        <p:txBody>
          <a:bodyPr>
            <a:normAutofit/>
          </a:bodyPr>
          <a:lstStyle/>
          <a:p>
            <a:r>
              <a:rPr lang="en-US" dirty="0"/>
              <a:t>Part 3 </a:t>
            </a: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1AC7-A6CD-1797-6586-F78795EE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02" y="1231894"/>
            <a:ext cx="699759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Fair sampling </a:t>
            </a:r>
          </a:p>
          <a:p>
            <a:pPr marL="457200" lvl="1" indent="0">
              <a:buNone/>
            </a:pPr>
            <a:r>
              <a:rPr lang="en-US" altLang="zh-CN" dirty="0"/>
              <a:t>Balance the number of sensitive samples and insensitive samples when using the objective function of CL algorithm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Number of sensitive samples: n1</a:t>
            </a:r>
          </a:p>
          <a:p>
            <a:pPr marL="457200" lvl="1" indent="0">
              <a:buNone/>
            </a:pPr>
            <a:r>
              <a:rPr lang="en-US" altLang="zh-CN" sz="2000" dirty="0"/>
              <a:t>Number of insensitive samples : n2</a:t>
            </a:r>
          </a:p>
          <a:p>
            <a:pPr marL="457200" lvl="1" indent="0">
              <a:buNone/>
            </a:pPr>
            <a:r>
              <a:rPr lang="en-US" altLang="zh-CN" sz="2000" dirty="0"/>
              <a:t>p = n1/n2 </a:t>
            </a:r>
          </a:p>
          <a:p>
            <a:pPr marL="457200" lvl="1" indent="0">
              <a:buNone/>
            </a:pPr>
            <a:r>
              <a:rPr lang="en-US" altLang="zh-CN" sz="2000" dirty="0"/>
              <a:t>pi ~ Bern(1 - p)</a:t>
            </a:r>
          </a:p>
          <a:p>
            <a:pPr marL="457200" lvl="1" indent="0">
              <a:buNone/>
            </a:pPr>
            <a:r>
              <a:rPr lang="en-US" altLang="zh-CN" sz="2000" dirty="0"/>
              <a:t>pi is probability of whether dropping </a:t>
            </a:r>
            <a:r>
              <a:rPr lang="en-US" altLang="zh-CN" sz="2000" dirty="0" err="1"/>
              <a:t>i</a:t>
            </a:r>
            <a:r>
              <a:rPr lang="en-US" altLang="zh-CN" sz="1600" dirty="0" err="1"/>
              <a:t>th</a:t>
            </a:r>
            <a:r>
              <a:rPr lang="en-US" altLang="zh-CN" sz="2000" dirty="0"/>
              <a:t> node in insensitive groups when calculating objective functions in contrastive learning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B911-1420-4B66-D53B-F4FA8A0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84F555-A8F5-99C7-263B-0B1FF6DDF696}"/>
              </a:ext>
            </a:extLst>
          </p:cNvPr>
          <p:cNvGrpSpPr/>
          <p:nvPr/>
        </p:nvGrpSpPr>
        <p:grpSpPr>
          <a:xfrm>
            <a:off x="8236450" y="825915"/>
            <a:ext cx="1921284" cy="1960324"/>
            <a:chOff x="4874814" y="1661577"/>
            <a:chExt cx="2722774" cy="259208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F48488-6B5C-04F8-58EB-4F3AC3963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6850" y="2660224"/>
              <a:ext cx="286161" cy="32523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13655F-7163-93B5-F9D2-C93CD3C7A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948" y="2793992"/>
              <a:ext cx="810150" cy="90473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334493-2A9A-C27A-F16E-133916093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997" y="3968777"/>
              <a:ext cx="270051" cy="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7EA234-5ECC-78A5-0599-CEF5E0098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7147" y="3480811"/>
              <a:ext cx="287850" cy="48796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CE5FF0-F272-B2C5-A7E7-1F982B09E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998" y="2523943"/>
              <a:ext cx="270050" cy="125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8982F0-617F-7377-DF1A-195AB2F1AC6B}"/>
                </a:ext>
              </a:extLst>
            </p:cNvPr>
            <p:cNvCxnSpPr>
              <a:cxnSpLocks/>
            </p:cNvCxnSpPr>
            <p:nvPr/>
          </p:nvCxnSpPr>
          <p:spPr>
            <a:xfrm>
              <a:off x="5686949" y="2795248"/>
              <a:ext cx="810149" cy="90347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 descr="Male profile with solid fill">
              <a:extLst>
                <a:ext uri="{FF2B5EF4-FFF2-40B4-BE49-F238E27FC236}">
                  <a16:creationId xmlns:a16="http://schemas.microsoft.com/office/drawing/2014/main" id="{FFF1EF46-5D3C-3389-6CBF-46D73B54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25405" y="2253892"/>
              <a:ext cx="540100" cy="540100"/>
            </a:xfrm>
            <a:prstGeom prst="rect">
              <a:avLst/>
            </a:prstGeom>
          </p:spPr>
        </p:pic>
        <p:pic>
          <p:nvPicPr>
            <p:cNvPr id="17" name="Graphic 16" descr="Female Profile with solid fill">
              <a:extLst>
                <a:ext uri="{FF2B5EF4-FFF2-40B4-BE49-F238E27FC236}">
                  <a16:creationId xmlns:a16="http://schemas.microsoft.com/office/drawing/2014/main" id="{AE099CB4-D62C-9E7C-5FCA-62D0EB2DD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30707" y="3701577"/>
              <a:ext cx="539496" cy="539496"/>
            </a:xfrm>
            <a:prstGeom prst="rect">
              <a:avLst/>
            </a:prstGeom>
          </p:spPr>
        </p:pic>
        <p:pic>
          <p:nvPicPr>
            <p:cNvPr id="18" name="Graphic 17" descr="Male profile with solid fill">
              <a:extLst>
                <a:ext uri="{FF2B5EF4-FFF2-40B4-BE49-F238E27FC236}">
                  <a16:creationId xmlns:a16="http://schemas.microsoft.com/office/drawing/2014/main" id="{F0146BA9-BE14-DCA7-F255-F511A0434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12471" y="3713558"/>
              <a:ext cx="540100" cy="540100"/>
            </a:xfrm>
            <a:prstGeom prst="rect">
              <a:avLst/>
            </a:prstGeom>
          </p:spPr>
        </p:pic>
        <p:pic>
          <p:nvPicPr>
            <p:cNvPr id="19" name="Graphic 18" descr="Male profile with solid fill">
              <a:extLst>
                <a:ext uri="{FF2B5EF4-FFF2-40B4-BE49-F238E27FC236}">
                  <a16:creationId xmlns:a16="http://schemas.microsoft.com/office/drawing/2014/main" id="{5A697726-0B4F-67D5-19CE-A02A3D0A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9864" y="2940712"/>
              <a:ext cx="540100" cy="540100"/>
            </a:xfrm>
            <a:prstGeom prst="rect">
              <a:avLst/>
            </a:prstGeom>
          </p:spPr>
        </p:pic>
        <p:pic>
          <p:nvPicPr>
            <p:cNvPr id="20" name="Graphic 19" descr="Female Profile with solid fill">
              <a:extLst>
                <a:ext uri="{FF2B5EF4-FFF2-40B4-BE49-F238E27FC236}">
                  <a16:creationId xmlns:a16="http://schemas.microsoft.com/office/drawing/2014/main" id="{341E1C2D-4451-EE05-A167-F04C674C9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74814" y="2990244"/>
              <a:ext cx="539496" cy="5394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F065DE0-10ED-4449-07FE-1CB1FC002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10322" y="1661577"/>
              <a:ext cx="542591" cy="54259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6BD47BF-953F-2476-E360-1276712C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4997" y="2074431"/>
              <a:ext cx="542591" cy="54259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43BCC9D-D244-4D46-BFE3-858F7E8DE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97101" y="2227649"/>
              <a:ext cx="536494" cy="542591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C9C052-7DE5-481B-5D44-40F45CFAF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679" y="2281425"/>
              <a:ext cx="387321" cy="31449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FF81550-9272-234E-48AC-A325FEA0C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6790751" y="1766221"/>
              <a:ext cx="355175" cy="546697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C8C919-F361-90FE-4CAA-ADAB2E8AFBEB}"/>
              </a:ext>
            </a:extLst>
          </p:cNvPr>
          <p:cNvGrpSpPr/>
          <p:nvPr/>
        </p:nvGrpSpPr>
        <p:grpSpPr>
          <a:xfrm>
            <a:off x="7482926" y="3542783"/>
            <a:ext cx="1925050" cy="1683230"/>
            <a:chOff x="7482926" y="3542783"/>
            <a:chExt cx="1925050" cy="1683230"/>
          </a:xfrm>
        </p:grpSpPr>
        <p:pic>
          <p:nvPicPr>
            <p:cNvPr id="37" name="Graphic 36" descr="Female Profile with solid fill">
              <a:extLst>
                <a:ext uri="{FF2B5EF4-FFF2-40B4-BE49-F238E27FC236}">
                  <a16:creationId xmlns:a16="http://schemas.microsoft.com/office/drawing/2014/main" id="{0854A658-EFF6-8E70-B6EC-BF24DCD02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82926" y="4180315"/>
              <a:ext cx="421296" cy="451021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DD58BC-4985-B6E3-A640-77E94E5BDD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5360" y="3904417"/>
              <a:ext cx="223465" cy="27190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48D98-6B4E-FFB9-6907-E333A0FF18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0660" y="4590431"/>
              <a:ext cx="224784" cy="40794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93E8F5-27CD-EA53-463F-4E5C26C13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8009" y="3790486"/>
              <a:ext cx="210884" cy="105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76031AF-7C81-DC40-6B07-E2582509A224}"/>
                </a:ext>
              </a:extLst>
            </p:cNvPr>
            <p:cNvCxnSpPr>
              <a:cxnSpLocks/>
            </p:cNvCxnSpPr>
            <p:nvPr/>
          </p:nvCxnSpPr>
          <p:spPr>
            <a:xfrm>
              <a:off x="8117127" y="4017298"/>
              <a:ext cx="632650" cy="75531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Male profile with solid fill">
              <a:extLst>
                <a:ext uri="{FF2B5EF4-FFF2-40B4-BE49-F238E27FC236}">
                  <a16:creationId xmlns:a16="http://schemas.microsoft.com/office/drawing/2014/main" id="{D13EE4F4-212E-36DC-0472-2FD716C4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7610" y="3564722"/>
              <a:ext cx="421767" cy="451526"/>
            </a:xfrm>
            <a:prstGeom prst="rect">
              <a:avLst/>
            </a:prstGeom>
          </p:spPr>
        </p:pic>
        <p:pic>
          <p:nvPicPr>
            <p:cNvPr id="34" name="Graphic 33" descr="Female Profile with solid fill">
              <a:extLst>
                <a:ext uri="{FF2B5EF4-FFF2-40B4-BE49-F238E27FC236}">
                  <a16:creationId xmlns:a16="http://schemas.microsoft.com/office/drawing/2014/main" id="{6F441565-5B13-5288-1A25-C4311842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41750" y="4774992"/>
              <a:ext cx="421296" cy="451021"/>
            </a:xfrm>
            <a:prstGeom prst="rect">
              <a:avLst/>
            </a:prstGeom>
          </p:spPr>
        </p:pic>
        <p:pic>
          <p:nvPicPr>
            <p:cNvPr id="36" name="Graphic 35" descr="Male profile with solid fill">
              <a:extLst>
                <a:ext uri="{FF2B5EF4-FFF2-40B4-BE49-F238E27FC236}">
                  <a16:creationId xmlns:a16="http://schemas.microsoft.com/office/drawing/2014/main" id="{22666A17-E9B8-9400-381A-429F7D695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86209" y="4138906"/>
              <a:ext cx="421767" cy="45152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2F14D3A-9182-36C1-A3E2-3A0B1FE79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90783" y="3542783"/>
              <a:ext cx="418951" cy="453608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6820EDF-8F31-E798-26DE-03D2CB3DC004}"/>
              </a:ext>
            </a:extLst>
          </p:cNvPr>
          <p:cNvSpPr txBox="1"/>
          <p:nvPr/>
        </p:nvSpPr>
        <p:spPr>
          <a:xfrm>
            <a:off x="8547660" y="488797"/>
            <a:ext cx="1298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Input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3F4790-FB9F-0B31-9215-1AB0E818ADF1}"/>
              </a:ext>
            </a:extLst>
          </p:cNvPr>
          <p:cNvSpPr txBox="1"/>
          <p:nvPr/>
        </p:nvSpPr>
        <p:spPr>
          <a:xfrm>
            <a:off x="7596047" y="2900114"/>
            <a:ext cx="373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Training objective function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B02F37-B354-7F9E-7294-1EF651B556FE}"/>
              </a:ext>
            </a:extLst>
          </p:cNvPr>
          <p:cNvGrpSpPr/>
          <p:nvPr/>
        </p:nvGrpSpPr>
        <p:grpSpPr>
          <a:xfrm>
            <a:off x="9660420" y="3257173"/>
            <a:ext cx="2169071" cy="2089307"/>
            <a:chOff x="5316228" y="246340"/>
            <a:chExt cx="2722774" cy="2592081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C71BE4C-D8DC-016D-EC2A-416591977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96411" y="659194"/>
              <a:ext cx="542591" cy="542591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85EEDCF-315D-D8C2-EFB4-81E9E259303F}"/>
                </a:ext>
              </a:extLst>
            </p:cNvPr>
            <p:cNvGrpSpPr/>
            <p:nvPr/>
          </p:nvGrpSpPr>
          <p:grpSpPr>
            <a:xfrm>
              <a:off x="5316228" y="246340"/>
              <a:ext cx="2366873" cy="2592081"/>
              <a:chOff x="5316228" y="246340"/>
              <a:chExt cx="2366873" cy="259208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E922519-685A-AB88-D202-F6254670C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8264" y="1244987"/>
                <a:ext cx="286161" cy="32523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AAE8A49-611A-6C9E-8112-7AFB1FF88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8362" y="1378755"/>
                <a:ext cx="810150" cy="90473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94D5CEA-278B-DDA9-B309-8D761B3AC9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8411" y="2553540"/>
                <a:ext cx="270051" cy="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AAAB89D-EE96-A9BA-F8BB-036B66EA16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8412" y="1108706"/>
                <a:ext cx="270050" cy="125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2BDB1C3-A561-3E09-95E0-5E4415D24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8363" y="1380011"/>
                <a:ext cx="810149" cy="90347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Graphic 55" descr="Male profile with solid fill">
                <a:extLst>
                  <a:ext uri="{FF2B5EF4-FFF2-40B4-BE49-F238E27FC236}">
                    <a16:creationId xmlns:a16="http://schemas.microsoft.com/office/drawing/2014/main" id="{53EF77F6-AE0D-9554-4C0F-D9C3333D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6819" y="838655"/>
                <a:ext cx="540100" cy="540100"/>
              </a:xfrm>
              <a:prstGeom prst="rect">
                <a:avLst/>
              </a:prstGeom>
            </p:spPr>
          </p:pic>
          <p:pic>
            <p:nvPicPr>
              <p:cNvPr id="57" name="Graphic 56" descr="Female Profile with solid fill">
                <a:extLst>
                  <a:ext uri="{FF2B5EF4-FFF2-40B4-BE49-F238E27FC236}">
                    <a16:creationId xmlns:a16="http://schemas.microsoft.com/office/drawing/2014/main" id="{21CEFDC5-D941-1DEA-D621-F751F207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2121" y="2286340"/>
                <a:ext cx="539496" cy="539496"/>
              </a:xfrm>
              <a:prstGeom prst="rect">
                <a:avLst/>
              </a:prstGeom>
            </p:spPr>
          </p:pic>
          <p:pic>
            <p:nvPicPr>
              <p:cNvPr id="58" name="Graphic 57" descr="Male profile with solid fill">
                <a:extLst>
                  <a:ext uri="{FF2B5EF4-FFF2-40B4-BE49-F238E27FC236}">
                    <a16:creationId xmlns:a16="http://schemas.microsoft.com/office/drawing/2014/main" id="{98C97372-F258-02C7-B880-F3AC7A5B5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3885" y="2298321"/>
                <a:ext cx="540100" cy="540100"/>
              </a:xfrm>
              <a:prstGeom prst="rect">
                <a:avLst/>
              </a:prstGeom>
            </p:spPr>
          </p:pic>
          <p:pic>
            <p:nvPicPr>
              <p:cNvPr id="60" name="Graphic 59" descr="Female Profile with solid fill">
                <a:extLst>
                  <a:ext uri="{FF2B5EF4-FFF2-40B4-BE49-F238E27FC236}">
                    <a16:creationId xmlns:a16="http://schemas.microsoft.com/office/drawing/2014/main" id="{E45853F0-F869-5D21-C37B-98010EEDD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16228" y="1575007"/>
                <a:ext cx="539496" cy="539496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B6A05C6C-55B7-2DDB-E4A2-8414B8F20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1736" y="246340"/>
                <a:ext cx="542591" cy="542591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1C973A8-A9AC-5061-2E6C-5BF661032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8515" y="812412"/>
                <a:ext cx="536494" cy="542591"/>
              </a:xfrm>
              <a:prstGeom prst="rect">
                <a:avLst/>
              </a:prstGeom>
            </p:spPr>
          </p:pic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46B50C0-D66A-2E3F-DCFA-2744ED18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6093" y="866188"/>
                <a:ext cx="387321" cy="31449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2D85B34C-5AC3-C593-3101-F33411117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7232165" y="350984"/>
                <a:ext cx="355175" cy="5466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6628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649</Words>
  <Application>Microsoft Office PowerPoint</Application>
  <PresentationFormat>Widescreen</PresentationFormat>
  <Paragraphs>114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Wingdings</vt:lpstr>
      <vt:lpstr>Office Theme</vt:lpstr>
      <vt:lpstr>PowerPoint Presentation</vt:lpstr>
      <vt:lpstr>Content</vt:lpstr>
      <vt:lpstr>Part 1 Background</vt:lpstr>
      <vt:lpstr>Part 1 Background</vt:lpstr>
      <vt:lpstr>Part 1 Background</vt:lpstr>
      <vt:lpstr>Part 2 Problem setting</vt:lpstr>
      <vt:lpstr>Part 2 Problem setting </vt:lpstr>
      <vt:lpstr>Part 3 Method</vt:lpstr>
      <vt:lpstr>Part 3 Method</vt:lpstr>
      <vt:lpstr>Part 4 Experiment</vt:lpstr>
      <vt:lpstr>Part 5 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Hanghang</dc:creator>
  <cp:lastModifiedBy>许 祥和</cp:lastModifiedBy>
  <cp:revision>85</cp:revision>
  <dcterms:created xsi:type="dcterms:W3CDTF">2022-06-22T03:16:22Z</dcterms:created>
  <dcterms:modified xsi:type="dcterms:W3CDTF">2022-07-26T20:34:11Z</dcterms:modified>
</cp:coreProperties>
</file>