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8" r:id="rId4"/>
    <p:sldId id="258" r:id="rId5"/>
    <p:sldId id="283" r:id="rId6"/>
    <p:sldId id="259" r:id="rId7"/>
    <p:sldId id="278" r:id="rId8"/>
    <p:sldId id="279" r:id="rId9"/>
    <p:sldId id="260" r:id="rId10"/>
    <p:sldId id="280" r:id="rId11"/>
    <p:sldId id="281" r:id="rId12"/>
    <p:sldId id="261" r:id="rId13"/>
    <p:sldId id="262" r:id="rId14"/>
    <p:sldId id="263" r:id="rId15"/>
    <p:sldId id="282" r:id="rId16"/>
    <p:sldId id="284" r:id="rId17"/>
    <p:sldId id="271" r:id="rId18"/>
    <p:sldId id="274" r:id="rId19"/>
    <p:sldId id="273" r:id="rId20"/>
    <p:sldId id="276" r:id="rId21"/>
    <p:sldId id="277" r:id="rId22"/>
    <p:sldId id="272" r:id="rId23"/>
    <p:sldId id="275" r:id="rId24"/>
    <p:sldId id="266"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965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8/25/2022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401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8/25/2022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181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081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787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079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941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850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901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0279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832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8/25/2022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7286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14954-7517-3A04-01CB-07BDC81DC80D}"/>
              </a:ext>
            </a:extLst>
          </p:cNvPr>
          <p:cNvSpPr>
            <a:spLocks noGrp="1"/>
          </p:cNvSpPr>
          <p:nvPr>
            <p:ph type="ctrTitle"/>
          </p:nvPr>
        </p:nvSpPr>
        <p:spPr>
          <a:xfrm>
            <a:off x="6730000" y="639097"/>
            <a:ext cx="4813072" cy="3494791"/>
          </a:xfrm>
        </p:spPr>
        <p:txBody>
          <a:bodyPr>
            <a:normAutofit/>
          </a:bodyPr>
          <a:lstStyle/>
          <a:p>
            <a:r>
              <a:rPr lang="en-GB" sz="6800" dirty="0"/>
              <a:t>IMS for an online bar service</a:t>
            </a:r>
          </a:p>
        </p:txBody>
      </p:sp>
      <p:sp>
        <p:nvSpPr>
          <p:cNvPr id="3" name="Subtitle 2">
            <a:extLst>
              <a:ext uri="{FF2B5EF4-FFF2-40B4-BE49-F238E27FC236}">
                <a16:creationId xmlns:a16="http://schemas.microsoft.com/office/drawing/2014/main" id="{54AACE8B-8010-8BE6-64A0-5B8CB50F2021}"/>
              </a:ext>
            </a:extLst>
          </p:cNvPr>
          <p:cNvSpPr>
            <a:spLocks noGrp="1"/>
          </p:cNvSpPr>
          <p:nvPr>
            <p:ph type="subTitle" idx="1"/>
          </p:nvPr>
        </p:nvSpPr>
        <p:spPr>
          <a:xfrm>
            <a:off x="6729999" y="4455621"/>
            <a:ext cx="4829101" cy="1238616"/>
          </a:xfrm>
        </p:spPr>
        <p:txBody>
          <a:bodyPr>
            <a:normAutofit/>
          </a:bodyPr>
          <a:lstStyle/>
          <a:p>
            <a:r>
              <a:rPr lang="en-GB"/>
              <a:t>Jade Foster</a:t>
            </a:r>
          </a:p>
        </p:txBody>
      </p:sp>
      <p:pic>
        <p:nvPicPr>
          <p:cNvPr id="4" name="Picture 3" descr="Background pattern&#10;&#10;Description automatically generated">
            <a:extLst>
              <a:ext uri="{FF2B5EF4-FFF2-40B4-BE49-F238E27FC236}">
                <a16:creationId xmlns:a16="http://schemas.microsoft.com/office/drawing/2014/main" id="{EF187160-CCFC-3BD9-01ED-2404E0FFA76B}"/>
              </a:ext>
            </a:extLst>
          </p:cNvPr>
          <p:cNvPicPr>
            <a:picLocks noChangeAspect="1"/>
          </p:cNvPicPr>
          <p:nvPr/>
        </p:nvPicPr>
        <p:blipFill rotWithShape="1">
          <a:blip r:embed="rId2"/>
          <a:srcRect l="6460" r="4651"/>
          <a:stretch/>
        </p:blipFill>
        <p:spPr>
          <a:xfrm>
            <a:off x="1" y="10"/>
            <a:ext cx="6096000" cy="6857990"/>
          </a:xfrm>
          <a:prstGeom prst="rect">
            <a:avLst/>
          </a:prstGeom>
        </p:spPr>
      </p:pic>
      <p:cxnSp>
        <p:nvCxnSpPr>
          <p:cNvPr id="20" name="Straight Connector 19">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485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91A7-3B5F-5AFA-B716-38C22F33208C}"/>
              </a:ext>
            </a:extLst>
          </p:cNvPr>
          <p:cNvSpPr>
            <a:spLocks noGrp="1"/>
          </p:cNvSpPr>
          <p:nvPr>
            <p:ph type="title"/>
          </p:nvPr>
        </p:nvSpPr>
        <p:spPr/>
        <p:txBody>
          <a:bodyPr/>
          <a:lstStyle/>
          <a:p>
            <a:r>
              <a:rPr lang="en-GB" dirty="0"/>
              <a:t>Item update testing</a:t>
            </a:r>
          </a:p>
        </p:txBody>
      </p:sp>
      <p:pic>
        <p:nvPicPr>
          <p:cNvPr id="5" name="Content Placeholder 4">
            <a:extLst>
              <a:ext uri="{FF2B5EF4-FFF2-40B4-BE49-F238E27FC236}">
                <a16:creationId xmlns:a16="http://schemas.microsoft.com/office/drawing/2014/main" id="{B666037A-2A8A-8BA3-1924-75816D96E70D}"/>
              </a:ext>
            </a:extLst>
          </p:cNvPr>
          <p:cNvPicPr>
            <a:picLocks noGrp="1" noChangeAspect="1"/>
          </p:cNvPicPr>
          <p:nvPr>
            <p:ph idx="1"/>
          </p:nvPr>
        </p:nvPicPr>
        <p:blipFill rotWithShape="1">
          <a:blip r:embed="rId2"/>
          <a:srcRect l="17255" t="26383" r="30982" b="33762"/>
          <a:stretch/>
        </p:blipFill>
        <p:spPr>
          <a:xfrm>
            <a:off x="2407920" y="2306320"/>
            <a:ext cx="7030719" cy="3044934"/>
          </a:xfrm>
        </p:spPr>
      </p:pic>
    </p:spTree>
    <p:extLst>
      <p:ext uri="{BB962C8B-B14F-4D97-AF65-F5344CB8AC3E}">
        <p14:creationId xmlns:p14="http://schemas.microsoft.com/office/powerpoint/2010/main" val="370318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7115-AB57-EDCE-9951-B1D3E95B13AE}"/>
              </a:ext>
            </a:extLst>
          </p:cNvPr>
          <p:cNvSpPr>
            <a:spLocks noGrp="1"/>
          </p:cNvSpPr>
          <p:nvPr>
            <p:ph type="title"/>
          </p:nvPr>
        </p:nvSpPr>
        <p:spPr/>
        <p:txBody>
          <a:bodyPr/>
          <a:lstStyle/>
          <a:p>
            <a:r>
              <a:rPr lang="en-GB" dirty="0"/>
              <a:t>Order </a:t>
            </a:r>
            <a:r>
              <a:rPr lang="en-GB" dirty="0" err="1"/>
              <a:t>readAll</a:t>
            </a:r>
            <a:r>
              <a:rPr lang="en-GB" dirty="0"/>
              <a:t> testing</a:t>
            </a:r>
          </a:p>
        </p:txBody>
      </p:sp>
      <p:sp>
        <p:nvSpPr>
          <p:cNvPr id="3" name="Content Placeholder 2">
            <a:extLst>
              <a:ext uri="{FF2B5EF4-FFF2-40B4-BE49-F238E27FC236}">
                <a16:creationId xmlns:a16="http://schemas.microsoft.com/office/drawing/2014/main" id="{552ACAC8-0288-E65D-47C9-FD90AE36329F}"/>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5F44EC6C-1B51-D0C7-7CCA-708418834E02}"/>
              </a:ext>
            </a:extLst>
          </p:cNvPr>
          <p:cNvPicPr>
            <a:picLocks noChangeAspect="1"/>
          </p:cNvPicPr>
          <p:nvPr/>
        </p:nvPicPr>
        <p:blipFill rotWithShape="1">
          <a:blip r:embed="rId2"/>
          <a:srcRect l="18084" t="25333" r="44833" b="48000"/>
          <a:stretch/>
        </p:blipFill>
        <p:spPr>
          <a:xfrm>
            <a:off x="1727564" y="2108201"/>
            <a:ext cx="8496305" cy="3436708"/>
          </a:xfrm>
          <a:prstGeom prst="rect">
            <a:avLst/>
          </a:prstGeom>
        </p:spPr>
      </p:pic>
    </p:spTree>
    <p:extLst>
      <p:ext uri="{BB962C8B-B14F-4D97-AF65-F5344CB8AC3E}">
        <p14:creationId xmlns:p14="http://schemas.microsoft.com/office/powerpoint/2010/main" val="404343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79FC-0C98-9B63-C36B-2C137AE2EEF8}"/>
              </a:ext>
            </a:extLst>
          </p:cNvPr>
          <p:cNvSpPr>
            <a:spLocks noGrp="1"/>
          </p:cNvSpPr>
          <p:nvPr>
            <p:ph type="title"/>
          </p:nvPr>
        </p:nvSpPr>
        <p:spPr>
          <a:xfrm>
            <a:off x="1097280" y="263529"/>
            <a:ext cx="10058400" cy="1450757"/>
          </a:xfrm>
        </p:spPr>
        <p:txBody>
          <a:bodyPr>
            <a:normAutofit/>
          </a:bodyPr>
          <a:lstStyle/>
          <a:p>
            <a:r>
              <a:rPr lang="en-GB" dirty="0"/>
              <a:t>Demonstration – User Story 1</a:t>
            </a:r>
          </a:p>
        </p:txBody>
      </p:sp>
      <p:sp>
        <p:nvSpPr>
          <p:cNvPr id="3" name="Content Placeholder 2">
            <a:extLst>
              <a:ext uri="{FF2B5EF4-FFF2-40B4-BE49-F238E27FC236}">
                <a16:creationId xmlns:a16="http://schemas.microsoft.com/office/drawing/2014/main" id="{741CE052-CA66-14A8-37C5-C9956CED10CE}"/>
              </a:ext>
            </a:extLst>
          </p:cNvPr>
          <p:cNvSpPr>
            <a:spLocks noGrp="1"/>
          </p:cNvSpPr>
          <p:nvPr>
            <p:ph idx="1"/>
          </p:nvPr>
        </p:nvSpPr>
        <p:spPr/>
        <p:txBody>
          <a:bodyPr/>
          <a:lstStyle/>
          <a:p>
            <a:r>
              <a:rPr lang="en-GB" dirty="0"/>
              <a:t>As a staff member, </a:t>
            </a:r>
          </a:p>
          <a:p>
            <a:r>
              <a:rPr lang="en-GB" dirty="0"/>
              <a:t>I want to be able to add a customer to the system, </a:t>
            </a:r>
          </a:p>
          <a:p>
            <a:r>
              <a:rPr lang="en-GB" dirty="0"/>
              <a:t>So that I can make accounts for people over the phone and keep track of who our customers are.</a:t>
            </a:r>
          </a:p>
        </p:txBody>
      </p:sp>
    </p:spTree>
    <p:extLst>
      <p:ext uri="{BB962C8B-B14F-4D97-AF65-F5344CB8AC3E}">
        <p14:creationId xmlns:p14="http://schemas.microsoft.com/office/powerpoint/2010/main" val="179535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D69A-235E-7CED-F7CE-AE52C34147F0}"/>
              </a:ext>
            </a:extLst>
          </p:cNvPr>
          <p:cNvSpPr>
            <a:spLocks noGrp="1"/>
          </p:cNvSpPr>
          <p:nvPr>
            <p:ph type="title"/>
          </p:nvPr>
        </p:nvSpPr>
        <p:spPr/>
        <p:txBody>
          <a:bodyPr/>
          <a:lstStyle/>
          <a:p>
            <a:r>
              <a:rPr lang="en-GB" dirty="0"/>
              <a:t>Demonstration – User Story 2</a:t>
            </a:r>
          </a:p>
        </p:txBody>
      </p:sp>
      <p:sp>
        <p:nvSpPr>
          <p:cNvPr id="3" name="Content Placeholder 2">
            <a:extLst>
              <a:ext uri="{FF2B5EF4-FFF2-40B4-BE49-F238E27FC236}">
                <a16:creationId xmlns:a16="http://schemas.microsoft.com/office/drawing/2014/main" id="{8C5D3FF6-4899-BC2A-9221-51FE5E8F8429}"/>
              </a:ext>
            </a:extLst>
          </p:cNvPr>
          <p:cNvSpPr>
            <a:spLocks noGrp="1"/>
          </p:cNvSpPr>
          <p:nvPr>
            <p:ph idx="1"/>
          </p:nvPr>
        </p:nvSpPr>
        <p:spPr/>
        <p:txBody>
          <a:bodyPr/>
          <a:lstStyle/>
          <a:p>
            <a:r>
              <a:rPr lang="en-GB" dirty="0"/>
              <a:t>As a staff member, </a:t>
            </a:r>
          </a:p>
          <a:p>
            <a:r>
              <a:rPr lang="en-GB" dirty="0"/>
              <a:t>I want to be able to update items, </a:t>
            </a:r>
          </a:p>
          <a:p>
            <a:r>
              <a:rPr lang="en-GB" dirty="0"/>
              <a:t>So I can change attributes such as stock and price</a:t>
            </a:r>
          </a:p>
        </p:txBody>
      </p:sp>
    </p:spTree>
    <p:extLst>
      <p:ext uri="{BB962C8B-B14F-4D97-AF65-F5344CB8AC3E}">
        <p14:creationId xmlns:p14="http://schemas.microsoft.com/office/powerpoint/2010/main" val="2531952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B8EF-46EB-9166-C1EE-64A3B7E6CA0B}"/>
              </a:ext>
            </a:extLst>
          </p:cNvPr>
          <p:cNvSpPr>
            <a:spLocks noGrp="1"/>
          </p:cNvSpPr>
          <p:nvPr>
            <p:ph type="title"/>
          </p:nvPr>
        </p:nvSpPr>
        <p:spPr/>
        <p:txBody>
          <a:bodyPr/>
          <a:lstStyle/>
          <a:p>
            <a:r>
              <a:rPr lang="en-GB" dirty="0"/>
              <a:t>Demonstration – User Story 3</a:t>
            </a:r>
          </a:p>
        </p:txBody>
      </p:sp>
      <p:sp>
        <p:nvSpPr>
          <p:cNvPr id="3" name="Content Placeholder 2">
            <a:extLst>
              <a:ext uri="{FF2B5EF4-FFF2-40B4-BE49-F238E27FC236}">
                <a16:creationId xmlns:a16="http://schemas.microsoft.com/office/drawing/2014/main" id="{060EFC0C-5B6A-1DB1-843B-31E7877D5F1A}"/>
              </a:ext>
            </a:extLst>
          </p:cNvPr>
          <p:cNvSpPr>
            <a:spLocks noGrp="1"/>
          </p:cNvSpPr>
          <p:nvPr>
            <p:ph idx="1"/>
          </p:nvPr>
        </p:nvSpPr>
        <p:spPr/>
        <p:txBody>
          <a:bodyPr/>
          <a:lstStyle/>
          <a:p>
            <a:r>
              <a:rPr lang="en-GB" dirty="0"/>
              <a:t>As a staff member, I want to be able to read all orders, So that I can keep the staff up to date with what items need to be made.</a:t>
            </a:r>
          </a:p>
          <a:p>
            <a:endParaRPr lang="en-GB" dirty="0"/>
          </a:p>
          <a:p>
            <a:r>
              <a:rPr lang="en-GB" dirty="0"/>
              <a:t>AND</a:t>
            </a:r>
          </a:p>
          <a:p>
            <a:endParaRPr lang="en-GB" dirty="0"/>
          </a:p>
          <a:p>
            <a:r>
              <a:rPr lang="en-GB" dirty="0"/>
              <a:t>As a customer, I want to be able to see the total cost my order, So that I know how much payment to make.</a:t>
            </a:r>
          </a:p>
          <a:p>
            <a:endParaRPr lang="en-GB" dirty="0"/>
          </a:p>
        </p:txBody>
      </p:sp>
    </p:spTree>
    <p:extLst>
      <p:ext uri="{BB962C8B-B14F-4D97-AF65-F5344CB8AC3E}">
        <p14:creationId xmlns:p14="http://schemas.microsoft.com/office/powerpoint/2010/main" val="362861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086B-1BF2-1966-7BF5-9688EF160BF0}"/>
              </a:ext>
            </a:extLst>
          </p:cNvPr>
          <p:cNvSpPr>
            <a:spLocks noGrp="1"/>
          </p:cNvSpPr>
          <p:nvPr>
            <p:ph type="title"/>
          </p:nvPr>
        </p:nvSpPr>
        <p:spPr/>
        <p:txBody>
          <a:bodyPr/>
          <a:lstStyle/>
          <a:p>
            <a:r>
              <a:rPr lang="en-GB" dirty="0"/>
              <a:t>Acceptance Criteria Examples</a:t>
            </a:r>
          </a:p>
        </p:txBody>
      </p:sp>
      <p:sp>
        <p:nvSpPr>
          <p:cNvPr id="3" name="Content Placeholder 2">
            <a:extLst>
              <a:ext uri="{FF2B5EF4-FFF2-40B4-BE49-F238E27FC236}">
                <a16:creationId xmlns:a16="http://schemas.microsoft.com/office/drawing/2014/main" id="{D57D02FA-88BE-6B32-9FA6-C3F11E875969}"/>
              </a:ext>
            </a:extLst>
          </p:cNvPr>
          <p:cNvSpPr>
            <a:spLocks noGrp="1"/>
          </p:cNvSpPr>
          <p:nvPr>
            <p:ph idx="1"/>
          </p:nvPr>
        </p:nvSpPr>
        <p:spPr/>
        <p:txBody>
          <a:bodyPr>
            <a:normAutofit fontScale="55000" lnSpcReduction="20000"/>
          </a:bodyPr>
          <a:lstStyle/>
          <a:p>
            <a:r>
              <a:rPr lang="en-GB" dirty="0"/>
              <a:t>1. Given the user is taken to the Order page,</a:t>
            </a:r>
          </a:p>
          <a:p>
            <a:r>
              <a:rPr lang="en-GB" dirty="0"/>
              <a:t>When entering the corresponding shortcut,</a:t>
            </a:r>
          </a:p>
          <a:p>
            <a:r>
              <a:rPr lang="en-GB" dirty="0"/>
              <a:t>Then I can create, read, update and delete the entries. As well as updating the items in an order.</a:t>
            </a:r>
          </a:p>
          <a:p>
            <a:endParaRPr lang="en-GB" dirty="0"/>
          </a:p>
          <a:p>
            <a:r>
              <a:rPr lang="en-GB" dirty="0"/>
              <a:t>2. Given the user enters a new order,</a:t>
            </a:r>
          </a:p>
          <a:p>
            <a:r>
              <a:rPr lang="en-GB" dirty="0"/>
              <a:t>When entering the corresponding customer id, item id and quantity,</a:t>
            </a:r>
          </a:p>
          <a:p>
            <a:r>
              <a:rPr lang="en-GB" dirty="0"/>
              <a:t>Then the inventory of orders and </a:t>
            </a:r>
            <a:r>
              <a:rPr lang="en-GB" dirty="0" err="1"/>
              <a:t>orders_items</a:t>
            </a:r>
            <a:r>
              <a:rPr lang="en-GB" dirty="0"/>
              <a:t> is updated with this item.</a:t>
            </a:r>
          </a:p>
          <a:p>
            <a:endParaRPr lang="en-GB" dirty="0"/>
          </a:p>
          <a:p>
            <a:r>
              <a:rPr lang="en-GB" dirty="0"/>
              <a:t>3. Given the user reads orders,</a:t>
            </a:r>
          </a:p>
          <a:p>
            <a:r>
              <a:rPr lang="en-GB" dirty="0"/>
              <a:t>When entering READ,</a:t>
            </a:r>
          </a:p>
          <a:p>
            <a:r>
              <a:rPr lang="en-GB" dirty="0"/>
              <a:t>Then all orders and their items are printed, as well as the total cost of each order.</a:t>
            </a:r>
          </a:p>
        </p:txBody>
      </p:sp>
    </p:spTree>
    <p:extLst>
      <p:ext uri="{BB962C8B-B14F-4D97-AF65-F5344CB8AC3E}">
        <p14:creationId xmlns:p14="http://schemas.microsoft.com/office/powerpoint/2010/main" val="1694756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imeline&#10;&#10;Description automatically generated">
            <a:extLst>
              <a:ext uri="{FF2B5EF4-FFF2-40B4-BE49-F238E27FC236}">
                <a16:creationId xmlns:a16="http://schemas.microsoft.com/office/drawing/2014/main" id="{39E4CBB0-CB34-35DE-5A73-0D03054FC6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240" y="0"/>
            <a:ext cx="9062720" cy="6349999"/>
          </a:xfrm>
          <a:solidFill>
            <a:schemeClr val="bg1"/>
          </a:solidFill>
        </p:spPr>
      </p:pic>
      <p:sp>
        <p:nvSpPr>
          <p:cNvPr id="6" name="Rectangle 5">
            <a:extLst>
              <a:ext uri="{FF2B5EF4-FFF2-40B4-BE49-F238E27FC236}">
                <a16:creationId xmlns:a16="http://schemas.microsoft.com/office/drawing/2014/main" id="{79EE52F8-2374-FBD1-B8F0-F135B269CDC6}"/>
              </a:ext>
            </a:extLst>
          </p:cNvPr>
          <p:cNvSpPr/>
          <p:nvPr/>
        </p:nvSpPr>
        <p:spPr>
          <a:xfrm>
            <a:off x="883920" y="1615440"/>
            <a:ext cx="1107440" cy="40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AF83907-754A-0CAE-8749-79F65315FA82}"/>
              </a:ext>
            </a:extLst>
          </p:cNvPr>
          <p:cNvSpPr/>
          <p:nvPr/>
        </p:nvSpPr>
        <p:spPr>
          <a:xfrm>
            <a:off x="10601960" y="1615440"/>
            <a:ext cx="1107440" cy="40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1CD95AD-4EAC-085F-40EB-8470A6CB63FD}"/>
              </a:ext>
            </a:extLst>
          </p:cNvPr>
          <p:cNvSpPr txBox="1"/>
          <p:nvPr/>
        </p:nvSpPr>
        <p:spPr>
          <a:xfrm>
            <a:off x="482600" y="508001"/>
            <a:ext cx="2392680" cy="1446550"/>
          </a:xfrm>
          <a:prstGeom prst="rect">
            <a:avLst/>
          </a:prstGeom>
          <a:noFill/>
        </p:spPr>
        <p:txBody>
          <a:bodyPr wrap="square">
            <a:spAutoFit/>
          </a:bodyPr>
          <a:lstStyle/>
          <a:p>
            <a:r>
              <a:rPr lang="en-GB" sz="4400" dirty="0"/>
              <a:t>UML Diagram</a:t>
            </a:r>
          </a:p>
        </p:txBody>
      </p:sp>
    </p:spTree>
    <p:extLst>
      <p:ext uri="{BB962C8B-B14F-4D97-AF65-F5344CB8AC3E}">
        <p14:creationId xmlns:p14="http://schemas.microsoft.com/office/powerpoint/2010/main" val="1523342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A382-372B-9C8F-5133-0EBEFABF418C}"/>
              </a:ext>
            </a:extLst>
          </p:cNvPr>
          <p:cNvSpPr>
            <a:spLocks noGrp="1"/>
          </p:cNvSpPr>
          <p:nvPr>
            <p:ph type="title"/>
          </p:nvPr>
        </p:nvSpPr>
        <p:spPr/>
        <p:txBody>
          <a:bodyPr/>
          <a:lstStyle/>
          <a:p>
            <a:r>
              <a:rPr lang="en-GB" dirty="0"/>
              <a:t>Sprint 1 - Monday</a:t>
            </a:r>
          </a:p>
        </p:txBody>
      </p:sp>
      <p:sp>
        <p:nvSpPr>
          <p:cNvPr id="3" name="Content Placeholder 2">
            <a:extLst>
              <a:ext uri="{FF2B5EF4-FFF2-40B4-BE49-F238E27FC236}">
                <a16:creationId xmlns:a16="http://schemas.microsoft.com/office/drawing/2014/main" id="{C09C5A6C-B884-655A-E5B7-CD6F2EF9A48B}"/>
              </a:ext>
            </a:extLst>
          </p:cNvPr>
          <p:cNvSpPr>
            <a:spLocks noGrp="1"/>
          </p:cNvSpPr>
          <p:nvPr>
            <p:ph idx="1"/>
          </p:nvPr>
        </p:nvSpPr>
        <p:spPr>
          <a:xfrm>
            <a:off x="1097280" y="2108201"/>
            <a:ext cx="10058400" cy="4262119"/>
          </a:xfrm>
        </p:spPr>
        <p:txBody>
          <a:bodyPr>
            <a:normAutofit fontScale="92500" lnSpcReduction="10000"/>
          </a:bodyPr>
          <a:lstStyle/>
          <a:p>
            <a:r>
              <a:rPr lang="en-GB" sz="2400" dirty="0">
                <a:solidFill>
                  <a:srgbClr val="2E2D2C"/>
                </a:solidFill>
                <a:latin typeface="Montserrat Light" panose="00000400000000000000" pitchFamily="2" charset="0"/>
                <a:cs typeface="Segoe UI" panose="020B0502040204020203" pitchFamily="34" charset="0"/>
              </a:rPr>
              <a:t>Completed initial documentation </a:t>
            </a:r>
            <a:r>
              <a:rPr lang="en-GB" sz="2400" dirty="0" err="1">
                <a:solidFill>
                  <a:srgbClr val="2E2D2C"/>
                </a:solidFill>
                <a:latin typeface="Montserrat Light" panose="00000400000000000000" pitchFamily="2" charset="0"/>
                <a:cs typeface="Segoe UI" panose="020B0502040204020203" pitchFamily="34" charset="0"/>
              </a:rPr>
              <a:t>inc</a:t>
            </a:r>
            <a:r>
              <a:rPr lang="en-GB" sz="2400" dirty="0">
                <a:solidFill>
                  <a:srgbClr val="2E2D2C"/>
                </a:solidFill>
                <a:latin typeface="Montserrat Light" panose="00000400000000000000" pitchFamily="2" charset="0"/>
                <a:cs typeface="Segoe UI" panose="020B0502040204020203" pitchFamily="34" charset="0"/>
              </a:rPr>
              <a:t> risk assessment, Jira board and created database tables</a:t>
            </a:r>
          </a:p>
          <a:p>
            <a:endParaRPr lang="en-GB" dirty="0"/>
          </a:p>
          <a:p>
            <a:r>
              <a:rPr lang="en-GB" dirty="0">
                <a:latin typeface="Montserrat Light" panose="00000400000000000000" pitchFamily="2" charset="0"/>
              </a:rPr>
              <a:t>Retrospective:</a:t>
            </a:r>
          </a:p>
          <a:p>
            <a:r>
              <a:rPr lang="en-GB" dirty="0">
                <a:latin typeface="Montserrat Light" panose="00000400000000000000" pitchFamily="2" charset="0"/>
              </a:rPr>
              <a:t>- Had a small glitch where I lost my risk assessment and had to do it over from the beginning</a:t>
            </a:r>
          </a:p>
          <a:p>
            <a:r>
              <a:rPr lang="en-GB" dirty="0">
                <a:latin typeface="Montserrat Light" panose="00000400000000000000" pitchFamily="2" charset="0"/>
              </a:rPr>
              <a:t>- Decided to redo my Jira board in later sprints to line up with the MVP model rather than adding extra features earlier in the week</a:t>
            </a:r>
          </a:p>
          <a:p>
            <a:r>
              <a:rPr lang="en-GB" dirty="0">
                <a:latin typeface="Montserrat Light" panose="00000400000000000000" pitchFamily="2" charset="0"/>
              </a:rPr>
              <a:t>- Database schema and entry was done very quickly and did not have to be changed later</a:t>
            </a:r>
          </a:p>
        </p:txBody>
      </p:sp>
    </p:spTree>
    <p:extLst>
      <p:ext uri="{BB962C8B-B14F-4D97-AF65-F5344CB8AC3E}">
        <p14:creationId xmlns:p14="http://schemas.microsoft.com/office/powerpoint/2010/main" val="1721211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7275-00A2-44FC-49D2-A54C67C51280}"/>
              </a:ext>
            </a:extLst>
          </p:cNvPr>
          <p:cNvSpPr>
            <a:spLocks noGrp="1"/>
          </p:cNvSpPr>
          <p:nvPr>
            <p:ph type="title"/>
          </p:nvPr>
        </p:nvSpPr>
        <p:spPr/>
        <p:txBody>
          <a:bodyPr/>
          <a:lstStyle/>
          <a:p>
            <a:r>
              <a:rPr lang="en-GB" dirty="0"/>
              <a:t>Sprint 2 - Tuesday</a:t>
            </a:r>
          </a:p>
        </p:txBody>
      </p:sp>
      <p:sp>
        <p:nvSpPr>
          <p:cNvPr id="3" name="Content Placeholder 2">
            <a:extLst>
              <a:ext uri="{FF2B5EF4-FFF2-40B4-BE49-F238E27FC236}">
                <a16:creationId xmlns:a16="http://schemas.microsoft.com/office/drawing/2014/main" id="{D13C77B7-60F5-B5D9-9775-CD8A885F0A3C}"/>
              </a:ext>
            </a:extLst>
          </p:cNvPr>
          <p:cNvSpPr>
            <a:spLocks noGrp="1"/>
          </p:cNvSpPr>
          <p:nvPr>
            <p:ph idx="1"/>
          </p:nvPr>
        </p:nvSpPr>
        <p:spPr/>
        <p:txBody>
          <a:bodyPr>
            <a:normAutofit fontScale="70000" lnSpcReduction="20000"/>
          </a:bodyPr>
          <a:lstStyle/>
          <a:p>
            <a:r>
              <a:rPr lang="en-GB" sz="2400" dirty="0">
                <a:solidFill>
                  <a:srgbClr val="2E2D2C"/>
                </a:solidFill>
                <a:latin typeface="Montserrat Light" panose="00000400000000000000" pitchFamily="2" charset="0"/>
                <a:cs typeface="Segoe UI" panose="020B0502040204020203" pitchFamily="34" charset="0"/>
              </a:rPr>
              <a:t>Altered small details in customer classes, and used them as a template for the item classes. (</a:t>
            </a:r>
            <a:r>
              <a:rPr lang="en-GB" sz="2400" dirty="0" err="1">
                <a:solidFill>
                  <a:srgbClr val="2E2D2C"/>
                </a:solidFill>
                <a:latin typeface="Montserrat Light" panose="00000400000000000000" pitchFamily="2" charset="0"/>
                <a:cs typeface="Segoe UI" panose="020B0502040204020203" pitchFamily="34" charset="0"/>
              </a:rPr>
              <a:t>inc</a:t>
            </a:r>
            <a:r>
              <a:rPr lang="en-GB" sz="2400" dirty="0">
                <a:solidFill>
                  <a:srgbClr val="2E2D2C"/>
                </a:solidFill>
                <a:latin typeface="Montserrat Light" panose="00000400000000000000" pitchFamily="2" charset="0"/>
                <a:cs typeface="Segoe UI" panose="020B0502040204020203" pitchFamily="34" charset="0"/>
              </a:rPr>
              <a:t> DAO and Controller)</a:t>
            </a:r>
          </a:p>
          <a:p>
            <a:endParaRPr lang="en-GB" dirty="0">
              <a:solidFill>
                <a:srgbClr val="2E2D2C"/>
              </a:solidFill>
              <a:latin typeface="Montserrat Light" panose="00000400000000000000" pitchFamily="2" charset="0"/>
              <a:cs typeface="Segoe UI" panose="020B0502040204020203" pitchFamily="34" charset="0"/>
            </a:endParaRPr>
          </a:p>
          <a:p>
            <a:r>
              <a:rPr lang="en-GB" dirty="0">
                <a:latin typeface="Montserrat Light" panose="00000400000000000000" pitchFamily="2" charset="0"/>
              </a:rPr>
              <a:t>Retrospective:</a:t>
            </a:r>
          </a:p>
          <a:p>
            <a:r>
              <a:rPr lang="en-GB" dirty="0">
                <a:latin typeface="Montserrat Light" panose="00000400000000000000" pitchFamily="2" charset="0"/>
              </a:rPr>
              <a:t>- I think the aesthetic changes worked well, the lines to separate each request make it much easier to follow for the user</a:t>
            </a:r>
          </a:p>
          <a:p>
            <a:r>
              <a:rPr lang="en-GB" dirty="0">
                <a:latin typeface="Montserrat Light" panose="00000400000000000000" pitchFamily="2" charset="0"/>
              </a:rPr>
              <a:t>- Item classes went well too, no major differences from the structure of customer due to having the same relationship.</a:t>
            </a:r>
          </a:p>
          <a:p>
            <a:r>
              <a:rPr lang="en-GB" dirty="0">
                <a:latin typeface="Montserrat Light" panose="00000400000000000000" pitchFamily="2" charset="0"/>
              </a:rPr>
              <a:t>- Decided to add a stock attribute to the item class, which required a </a:t>
            </a:r>
            <a:r>
              <a:rPr lang="en-GB" dirty="0" err="1">
                <a:latin typeface="Montserrat Light" panose="00000400000000000000" pitchFamily="2" charset="0"/>
              </a:rPr>
              <a:t>getInteger</a:t>
            </a:r>
            <a:r>
              <a:rPr lang="en-GB" dirty="0">
                <a:latin typeface="Montserrat Light" panose="00000400000000000000" pitchFamily="2" charset="0"/>
              </a:rPr>
              <a:t>() method in utils.</a:t>
            </a:r>
          </a:p>
          <a:p>
            <a:r>
              <a:rPr lang="en-GB" dirty="0">
                <a:latin typeface="Montserrat Light" panose="00000400000000000000" pitchFamily="2" charset="0"/>
              </a:rPr>
              <a:t>- Then just adding item controller attribute into IMS.java file, instantiating object and adding active = </a:t>
            </a:r>
            <a:r>
              <a:rPr lang="en-GB" dirty="0" err="1">
                <a:latin typeface="Montserrat Light" panose="00000400000000000000" pitchFamily="2" charset="0"/>
              </a:rPr>
              <a:t>this.item</a:t>
            </a:r>
            <a:r>
              <a:rPr lang="en-GB" dirty="0">
                <a:latin typeface="Montserrat Light" panose="00000400000000000000" pitchFamily="2" charset="0"/>
              </a:rPr>
              <a:t> in the switch case statement</a:t>
            </a:r>
          </a:p>
          <a:p>
            <a:endParaRPr lang="en-GB" sz="2400" dirty="0">
              <a:solidFill>
                <a:srgbClr val="2E2D2C"/>
              </a:solidFill>
              <a:latin typeface="Montserrat Light" panose="00000400000000000000" pitchFamily="2" charset="0"/>
              <a:cs typeface="Segoe UI" panose="020B0502040204020203" pitchFamily="34" charset="0"/>
            </a:endParaRPr>
          </a:p>
          <a:p>
            <a:endParaRPr lang="en-GB" dirty="0"/>
          </a:p>
        </p:txBody>
      </p:sp>
    </p:spTree>
    <p:extLst>
      <p:ext uri="{BB962C8B-B14F-4D97-AF65-F5344CB8AC3E}">
        <p14:creationId xmlns:p14="http://schemas.microsoft.com/office/powerpoint/2010/main" val="2086707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6FB7-BD5E-C971-161A-6347BBD30818}"/>
              </a:ext>
            </a:extLst>
          </p:cNvPr>
          <p:cNvSpPr>
            <a:spLocks noGrp="1"/>
          </p:cNvSpPr>
          <p:nvPr>
            <p:ph type="title"/>
          </p:nvPr>
        </p:nvSpPr>
        <p:spPr>
          <a:xfrm>
            <a:off x="1066800" y="263529"/>
            <a:ext cx="10058400" cy="1450757"/>
          </a:xfrm>
        </p:spPr>
        <p:txBody>
          <a:bodyPr/>
          <a:lstStyle/>
          <a:p>
            <a:r>
              <a:rPr lang="en-GB" dirty="0"/>
              <a:t>Sprint 3 - Wednesday</a:t>
            </a:r>
          </a:p>
        </p:txBody>
      </p:sp>
      <p:sp>
        <p:nvSpPr>
          <p:cNvPr id="3" name="Content Placeholder 2">
            <a:extLst>
              <a:ext uri="{FF2B5EF4-FFF2-40B4-BE49-F238E27FC236}">
                <a16:creationId xmlns:a16="http://schemas.microsoft.com/office/drawing/2014/main" id="{7CEA047C-C5ED-6D73-EC1C-3E80A7F98FE8}"/>
              </a:ext>
            </a:extLst>
          </p:cNvPr>
          <p:cNvSpPr>
            <a:spLocks noGrp="1"/>
          </p:cNvSpPr>
          <p:nvPr>
            <p:ph idx="1"/>
          </p:nvPr>
        </p:nvSpPr>
        <p:spPr>
          <a:xfrm>
            <a:off x="1097280" y="2108201"/>
            <a:ext cx="10058400" cy="4160519"/>
          </a:xfrm>
        </p:spPr>
        <p:txBody>
          <a:bodyPr>
            <a:normAutofit fontScale="70000" lnSpcReduction="20000"/>
          </a:bodyPr>
          <a:lstStyle/>
          <a:p>
            <a:r>
              <a:rPr lang="en-GB" sz="2400" dirty="0">
                <a:solidFill>
                  <a:srgbClr val="2E2D2C"/>
                </a:solidFill>
                <a:latin typeface="Montserrat Light" panose="00000400000000000000" pitchFamily="2" charset="0"/>
                <a:cs typeface="Segoe UI" panose="020B0502040204020203" pitchFamily="34" charset="0"/>
              </a:rPr>
              <a:t>Mostly working on the orders functionality, specifically the total price and delete item/delete order case statements.</a:t>
            </a:r>
          </a:p>
          <a:p>
            <a:endParaRPr lang="en-GB" dirty="0">
              <a:solidFill>
                <a:srgbClr val="2E2D2C"/>
              </a:solidFill>
              <a:latin typeface="Montserrat Light" panose="00000400000000000000" pitchFamily="2" charset="0"/>
              <a:cs typeface="Segoe UI" panose="020B0502040204020203" pitchFamily="34" charset="0"/>
            </a:endParaRPr>
          </a:p>
          <a:p>
            <a:r>
              <a:rPr lang="en-GB" dirty="0">
                <a:latin typeface="Montserrat Light" panose="00000400000000000000" pitchFamily="2" charset="0"/>
              </a:rPr>
              <a:t>Retrospective:</a:t>
            </a:r>
          </a:p>
          <a:p>
            <a:r>
              <a:rPr lang="en-GB" dirty="0">
                <a:latin typeface="Montserrat Light" panose="00000400000000000000" pitchFamily="2" charset="0"/>
              </a:rPr>
              <a:t>- Took much longer than I needed to on this due to very silly errors and being returned null values from </a:t>
            </a:r>
            <a:r>
              <a:rPr lang="en-GB" dirty="0" err="1">
                <a:latin typeface="Montserrat Light" panose="00000400000000000000" pitchFamily="2" charset="0"/>
              </a:rPr>
              <a:t>readLatest</a:t>
            </a:r>
            <a:r>
              <a:rPr lang="en-GB" dirty="0">
                <a:latin typeface="Montserrat Light" panose="00000400000000000000" pitchFamily="2" charset="0"/>
              </a:rPr>
              <a:t>() due to an issue with </a:t>
            </a:r>
            <a:r>
              <a:rPr lang="en-GB" dirty="0" err="1">
                <a:latin typeface="Montserrat Light" panose="00000400000000000000" pitchFamily="2" charset="0"/>
              </a:rPr>
              <a:t>resultSet.next</a:t>
            </a:r>
            <a:r>
              <a:rPr lang="en-GB" dirty="0">
                <a:latin typeface="Montserrat Light" panose="00000400000000000000" pitchFamily="2" charset="0"/>
              </a:rPr>
              <a:t>() being called twice.</a:t>
            </a:r>
          </a:p>
          <a:p>
            <a:r>
              <a:rPr lang="en-GB" dirty="0">
                <a:latin typeface="Montserrat Light" panose="00000400000000000000" pitchFamily="2" charset="0"/>
              </a:rPr>
              <a:t>- Realised that prepare statements don’t work with multiple queries in SQL, so had to separate them. This fixed my issues with the create and update methods for </a:t>
            </a:r>
            <a:r>
              <a:rPr lang="en-GB" dirty="0" err="1">
                <a:latin typeface="Montserrat Light" panose="00000400000000000000" pitchFamily="2" charset="0"/>
              </a:rPr>
              <a:t>orderDAO</a:t>
            </a:r>
            <a:r>
              <a:rPr lang="en-GB" dirty="0">
                <a:latin typeface="Montserrat Light" panose="00000400000000000000" pitchFamily="2" charset="0"/>
              </a:rPr>
              <a:t>.</a:t>
            </a:r>
          </a:p>
          <a:p>
            <a:r>
              <a:rPr lang="en-GB" dirty="0">
                <a:latin typeface="Montserrat Light" panose="00000400000000000000" pitchFamily="2" charset="0"/>
              </a:rPr>
              <a:t>- I also had an issue with calculating the total as initially it wasn’t counting across identical </a:t>
            </a:r>
            <a:r>
              <a:rPr lang="en-GB" dirty="0" err="1">
                <a:latin typeface="Montserrat Light" panose="00000400000000000000" pitchFamily="2" charset="0"/>
              </a:rPr>
              <a:t>order_ids</a:t>
            </a:r>
            <a:r>
              <a:rPr lang="en-GB" dirty="0">
                <a:latin typeface="Montserrat Light" panose="00000400000000000000" pitchFamily="2" charset="0"/>
              </a:rPr>
              <a:t>, and instead was just outputting the first value. Also imported decimal format to allow rounding to 2dp for price.</a:t>
            </a:r>
          </a:p>
          <a:p>
            <a:r>
              <a:rPr lang="en-GB" dirty="0">
                <a:latin typeface="Montserrat Light" panose="00000400000000000000" pitchFamily="2" charset="0"/>
              </a:rPr>
              <a:t>- Decided to add a switch case statement to DELETE for order so that the user could choose to delete by order or by item</a:t>
            </a:r>
          </a:p>
          <a:p>
            <a:endParaRPr lang="en-GB" sz="2400" dirty="0">
              <a:solidFill>
                <a:srgbClr val="2E2D2C"/>
              </a:solidFill>
              <a:latin typeface="Montserrat Light" panose="00000400000000000000" pitchFamily="2" charset="0"/>
              <a:cs typeface="Segoe UI" panose="020B0502040204020203" pitchFamily="34" charset="0"/>
            </a:endParaRPr>
          </a:p>
          <a:p>
            <a:endParaRPr lang="en-GB" dirty="0"/>
          </a:p>
        </p:txBody>
      </p:sp>
    </p:spTree>
    <p:extLst>
      <p:ext uri="{BB962C8B-B14F-4D97-AF65-F5344CB8AC3E}">
        <p14:creationId xmlns:p14="http://schemas.microsoft.com/office/powerpoint/2010/main" val="320435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C096-99CA-CCB2-F718-29066F3E2983}"/>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1620CFA6-DF5F-CE2D-612D-5684645376BA}"/>
              </a:ext>
            </a:extLst>
          </p:cNvPr>
          <p:cNvSpPr>
            <a:spLocks noGrp="1"/>
          </p:cNvSpPr>
          <p:nvPr>
            <p:ph idx="1"/>
          </p:nvPr>
        </p:nvSpPr>
        <p:spPr/>
        <p:txBody>
          <a:bodyPr/>
          <a:lstStyle/>
          <a:p>
            <a:r>
              <a:rPr lang="en-GB" sz="1800" dirty="0">
                <a:solidFill>
                  <a:srgbClr val="2E2D2C"/>
                </a:solidFill>
                <a:latin typeface="Montserrat Light" panose="00000400000000000000" pitchFamily="2" charset="0"/>
                <a:ea typeface="Calibri" panose="020F0502020204030204" pitchFamily="34" charset="0"/>
                <a:cs typeface="Symbol" panose="05050102010706020507" pitchFamily="18" charset="2"/>
              </a:rPr>
              <a:t>- First of all I broke the project into three main sections: Customers, Items and Orders.</a:t>
            </a:r>
          </a:p>
          <a:p>
            <a:r>
              <a:rPr lang="en-GB" sz="1800" dirty="0">
                <a:solidFill>
                  <a:srgbClr val="2E2D2C"/>
                </a:solidFill>
                <a:effectLst/>
                <a:latin typeface="Montserrat Light" panose="00000400000000000000" pitchFamily="2" charset="0"/>
                <a:ea typeface="Calibri" panose="020F0502020204030204" pitchFamily="34" charset="0"/>
                <a:cs typeface="Symbol" panose="05050102010706020507" pitchFamily="18" charset="2"/>
              </a:rPr>
              <a:t>- Used this as my 3 epics for the project, associated them with user stories and then broke all the task</a:t>
            </a:r>
            <a:r>
              <a:rPr lang="en-GB" sz="1800" dirty="0">
                <a:solidFill>
                  <a:srgbClr val="2E2D2C"/>
                </a:solidFill>
                <a:latin typeface="Montserrat Light" panose="00000400000000000000" pitchFamily="2" charset="0"/>
                <a:ea typeface="Calibri" panose="020F0502020204030204" pitchFamily="34" charset="0"/>
                <a:cs typeface="Symbol" panose="05050102010706020507" pitchFamily="18" charset="2"/>
              </a:rPr>
              <a:t>s down necessary to do this in a Jira board, and organised them into sprints based on story point estimates. </a:t>
            </a:r>
            <a:endParaRPr lang="en-GB" sz="1800" dirty="0">
              <a:solidFill>
                <a:srgbClr val="2E2D2C"/>
              </a:solidFill>
              <a:effectLst/>
              <a:latin typeface="Segoe UI" panose="020B0502040204020203" pitchFamily="34" charset="0"/>
              <a:ea typeface="Calibri" panose="020F0502020204030204" pitchFamily="34" charset="0"/>
              <a:cs typeface="Symbol" panose="05050102010706020507" pitchFamily="18" charset="2"/>
            </a:endParaRPr>
          </a:p>
          <a:p>
            <a:endParaRPr lang="en-GB" dirty="0"/>
          </a:p>
        </p:txBody>
      </p:sp>
      <p:pic>
        <p:nvPicPr>
          <p:cNvPr id="5" name="Picture 4" descr="Table, Teams&#10;&#10;Description automatically generated">
            <a:extLst>
              <a:ext uri="{FF2B5EF4-FFF2-40B4-BE49-F238E27FC236}">
                <a16:creationId xmlns:a16="http://schemas.microsoft.com/office/drawing/2014/main" id="{50130FFC-94D0-C7B9-2705-A013E064AB30}"/>
              </a:ext>
            </a:extLst>
          </p:cNvPr>
          <p:cNvPicPr>
            <a:picLocks noChangeAspect="1"/>
          </p:cNvPicPr>
          <p:nvPr/>
        </p:nvPicPr>
        <p:blipFill rotWithShape="1">
          <a:blip r:embed="rId2">
            <a:extLst>
              <a:ext uri="{28A0092B-C50C-407E-A947-70E740481C1C}">
                <a14:useLocalDpi xmlns:a14="http://schemas.microsoft.com/office/drawing/2010/main" val="0"/>
              </a:ext>
            </a:extLst>
          </a:blip>
          <a:srcRect b="6806"/>
          <a:stretch/>
        </p:blipFill>
        <p:spPr>
          <a:xfrm>
            <a:off x="2367280" y="3570967"/>
            <a:ext cx="6666864" cy="2668966"/>
          </a:xfrm>
          <a:prstGeom prst="rect">
            <a:avLst/>
          </a:prstGeom>
        </p:spPr>
      </p:pic>
    </p:spTree>
    <p:extLst>
      <p:ext uri="{BB962C8B-B14F-4D97-AF65-F5344CB8AC3E}">
        <p14:creationId xmlns:p14="http://schemas.microsoft.com/office/powerpoint/2010/main" val="866287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6966-C6D1-7153-CBD2-221428CBDAE9}"/>
              </a:ext>
            </a:extLst>
          </p:cNvPr>
          <p:cNvSpPr>
            <a:spLocks noGrp="1"/>
          </p:cNvSpPr>
          <p:nvPr>
            <p:ph type="title"/>
          </p:nvPr>
        </p:nvSpPr>
        <p:spPr/>
        <p:txBody>
          <a:bodyPr/>
          <a:lstStyle/>
          <a:p>
            <a:r>
              <a:rPr lang="en-GB" dirty="0"/>
              <a:t>SQL multi-line query fix</a:t>
            </a:r>
          </a:p>
        </p:txBody>
      </p:sp>
      <p:pic>
        <p:nvPicPr>
          <p:cNvPr id="4" name="Content Placeholder 3">
            <a:extLst>
              <a:ext uri="{FF2B5EF4-FFF2-40B4-BE49-F238E27FC236}">
                <a16:creationId xmlns:a16="http://schemas.microsoft.com/office/drawing/2014/main" id="{C28045BE-3CE1-CA73-0EB7-F195020E8743}"/>
              </a:ext>
            </a:extLst>
          </p:cNvPr>
          <p:cNvPicPr>
            <a:picLocks noGrp="1" noChangeAspect="1"/>
          </p:cNvPicPr>
          <p:nvPr>
            <p:ph idx="1"/>
          </p:nvPr>
        </p:nvPicPr>
        <p:blipFill>
          <a:blip r:embed="rId2"/>
          <a:stretch>
            <a:fillRect/>
          </a:stretch>
        </p:blipFill>
        <p:spPr>
          <a:xfrm>
            <a:off x="2432532" y="2108200"/>
            <a:ext cx="7387261" cy="3760788"/>
          </a:xfrm>
          <a:prstGeom prst="rect">
            <a:avLst/>
          </a:prstGeom>
        </p:spPr>
      </p:pic>
    </p:spTree>
    <p:extLst>
      <p:ext uri="{BB962C8B-B14F-4D97-AF65-F5344CB8AC3E}">
        <p14:creationId xmlns:p14="http://schemas.microsoft.com/office/powerpoint/2010/main" val="3799942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ACE6-7EF3-BDFC-10D1-1EBD9DC74FF1}"/>
              </a:ext>
            </a:extLst>
          </p:cNvPr>
          <p:cNvSpPr>
            <a:spLocks noGrp="1"/>
          </p:cNvSpPr>
          <p:nvPr>
            <p:ph type="title"/>
          </p:nvPr>
        </p:nvSpPr>
        <p:spPr/>
        <p:txBody>
          <a:bodyPr/>
          <a:lstStyle/>
          <a:p>
            <a:r>
              <a:rPr lang="en-GB" dirty="0"/>
              <a:t>Switch statement for deleting orders</a:t>
            </a:r>
          </a:p>
        </p:txBody>
      </p:sp>
      <p:sp>
        <p:nvSpPr>
          <p:cNvPr id="3" name="Content Placeholder 2">
            <a:extLst>
              <a:ext uri="{FF2B5EF4-FFF2-40B4-BE49-F238E27FC236}">
                <a16:creationId xmlns:a16="http://schemas.microsoft.com/office/drawing/2014/main" id="{EC68CD6C-E285-7E91-4635-E30CE1A6FD2F}"/>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2E17F9EA-D4C9-AC60-36F8-0F35EF3BEBBF}"/>
              </a:ext>
            </a:extLst>
          </p:cNvPr>
          <p:cNvPicPr>
            <a:picLocks noChangeAspect="1"/>
          </p:cNvPicPr>
          <p:nvPr/>
        </p:nvPicPr>
        <p:blipFill rotWithShape="1">
          <a:blip r:embed="rId2"/>
          <a:srcRect l="21582" t="13908" r="4417" b="26474"/>
          <a:stretch/>
        </p:blipFill>
        <p:spPr>
          <a:xfrm>
            <a:off x="1408385" y="2047767"/>
            <a:ext cx="9022082" cy="4088524"/>
          </a:xfrm>
          <a:prstGeom prst="rect">
            <a:avLst/>
          </a:prstGeom>
        </p:spPr>
      </p:pic>
    </p:spTree>
    <p:extLst>
      <p:ext uri="{BB962C8B-B14F-4D97-AF65-F5344CB8AC3E}">
        <p14:creationId xmlns:p14="http://schemas.microsoft.com/office/powerpoint/2010/main" val="1225497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D324-16E4-E1FB-6723-3BD2D0DE4492}"/>
              </a:ext>
            </a:extLst>
          </p:cNvPr>
          <p:cNvSpPr>
            <a:spLocks noGrp="1"/>
          </p:cNvSpPr>
          <p:nvPr>
            <p:ph type="title"/>
          </p:nvPr>
        </p:nvSpPr>
        <p:spPr/>
        <p:txBody>
          <a:bodyPr/>
          <a:lstStyle/>
          <a:p>
            <a:r>
              <a:rPr lang="en-GB" dirty="0"/>
              <a:t>Sprint 4 - Thursday</a:t>
            </a:r>
          </a:p>
        </p:txBody>
      </p:sp>
      <p:sp>
        <p:nvSpPr>
          <p:cNvPr id="3" name="Content Placeholder 2">
            <a:extLst>
              <a:ext uri="{FF2B5EF4-FFF2-40B4-BE49-F238E27FC236}">
                <a16:creationId xmlns:a16="http://schemas.microsoft.com/office/drawing/2014/main" id="{91E12937-DAAC-C5FF-0EC3-8526F5F3586D}"/>
              </a:ext>
            </a:extLst>
          </p:cNvPr>
          <p:cNvSpPr>
            <a:spLocks noGrp="1"/>
          </p:cNvSpPr>
          <p:nvPr>
            <p:ph idx="1"/>
          </p:nvPr>
        </p:nvSpPr>
        <p:spPr/>
        <p:txBody>
          <a:bodyPr>
            <a:normAutofit fontScale="92500" lnSpcReduction="20000"/>
          </a:bodyPr>
          <a:lstStyle/>
          <a:p>
            <a:r>
              <a:rPr lang="en-GB" sz="2400" dirty="0">
                <a:solidFill>
                  <a:srgbClr val="2E2D2C"/>
                </a:solidFill>
                <a:latin typeface="Montserrat Light" panose="00000400000000000000" pitchFamily="2" charset="0"/>
                <a:cs typeface="Segoe UI" panose="020B0502040204020203" pitchFamily="34" charset="0"/>
              </a:rPr>
              <a:t>Testing and last aesthetic touches to main</a:t>
            </a:r>
          </a:p>
          <a:p>
            <a:endParaRPr lang="en-GB" dirty="0">
              <a:solidFill>
                <a:srgbClr val="2E2D2C"/>
              </a:solidFill>
              <a:latin typeface="Montserrat Light" panose="00000400000000000000" pitchFamily="2" charset="0"/>
              <a:cs typeface="Segoe UI" panose="020B0502040204020203" pitchFamily="34" charset="0"/>
            </a:endParaRPr>
          </a:p>
          <a:p>
            <a:r>
              <a:rPr lang="en-GB" dirty="0">
                <a:latin typeface="Montserrat Light" panose="00000400000000000000" pitchFamily="2" charset="0"/>
              </a:rPr>
              <a:t>Retrospective:</a:t>
            </a:r>
          </a:p>
          <a:p>
            <a:r>
              <a:rPr lang="en-GB" dirty="0">
                <a:latin typeface="Montserrat Light" panose="00000400000000000000" pitchFamily="2" charset="0"/>
              </a:rPr>
              <a:t>- Was receiving a JUnit error in testing, and took a long google search to find that it was due to an outdated dependency for </a:t>
            </a:r>
            <a:r>
              <a:rPr lang="en-GB" dirty="0" err="1">
                <a:latin typeface="Montserrat Light" panose="00000400000000000000" pitchFamily="2" charset="0"/>
              </a:rPr>
              <a:t>equalsverifier</a:t>
            </a:r>
            <a:r>
              <a:rPr lang="en-GB" dirty="0">
                <a:latin typeface="Montserrat Light" panose="00000400000000000000" pitchFamily="2" charset="0"/>
              </a:rPr>
              <a:t>. I updated the dependency and chose to update JUnit and Mockito to more current versions at the same time. </a:t>
            </a:r>
          </a:p>
          <a:p>
            <a:r>
              <a:rPr lang="en-GB" sz="2400" dirty="0">
                <a:solidFill>
                  <a:srgbClr val="2E2D2C"/>
                </a:solidFill>
                <a:latin typeface="Montserrat Light" panose="00000400000000000000" pitchFamily="2" charset="0"/>
                <a:cs typeface="Segoe UI" panose="020B0502040204020203" pitchFamily="34" charset="0"/>
              </a:rPr>
              <a:t>- Struggled with testing and lots of things giving me failures when I have verified that they work directly into SQL through running the program</a:t>
            </a:r>
          </a:p>
          <a:p>
            <a:endParaRPr lang="en-GB" dirty="0"/>
          </a:p>
        </p:txBody>
      </p:sp>
    </p:spTree>
    <p:extLst>
      <p:ext uri="{BB962C8B-B14F-4D97-AF65-F5344CB8AC3E}">
        <p14:creationId xmlns:p14="http://schemas.microsoft.com/office/powerpoint/2010/main" val="88886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55C1-C0EA-B8DC-E5D1-182C22B67BC2}"/>
              </a:ext>
            </a:extLst>
          </p:cNvPr>
          <p:cNvSpPr>
            <a:spLocks noGrp="1"/>
          </p:cNvSpPr>
          <p:nvPr>
            <p:ph type="title"/>
          </p:nvPr>
        </p:nvSpPr>
        <p:spPr/>
        <p:txBody>
          <a:bodyPr/>
          <a:lstStyle/>
          <a:p>
            <a:r>
              <a:rPr lang="en-GB" dirty="0"/>
              <a:t>Sprint 5 - Friday</a:t>
            </a:r>
          </a:p>
        </p:txBody>
      </p:sp>
      <p:sp>
        <p:nvSpPr>
          <p:cNvPr id="3" name="Content Placeholder 2">
            <a:extLst>
              <a:ext uri="{FF2B5EF4-FFF2-40B4-BE49-F238E27FC236}">
                <a16:creationId xmlns:a16="http://schemas.microsoft.com/office/drawing/2014/main" id="{ED09321E-398F-44DA-B8A8-F816AC9149D5}"/>
              </a:ext>
            </a:extLst>
          </p:cNvPr>
          <p:cNvSpPr>
            <a:spLocks noGrp="1"/>
          </p:cNvSpPr>
          <p:nvPr>
            <p:ph idx="1"/>
          </p:nvPr>
        </p:nvSpPr>
        <p:spPr/>
        <p:txBody>
          <a:bodyPr/>
          <a:lstStyle/>
          <a:p>
            <a:r>
              <a:rPr lang="en-GB" sz="2400" dirty="0">
                <a:solidFill>
                  <a:srgbClr val="2E2D2C"/>
                </a:solidFill>
                <a:latin typeface="Montserrat Light" panose="00000400000000000000" pitchFamily="2" charset="0"/>
                <a:cs typeface="Segoe UI" panose="020B0502040204020203" pitchFamily="34" charset="0"/>
              </a:rPr>
              <a:t>My sprint for the rest of today, which is to finish off testing and complete the build before sending it off!</a:t>
            </a:r>
          </a:p>
          <a:p>
            <a:endParaRPr lang="en-GB" dirty="0"/>
          </a:p>
        </p:txBody>
      </p:sp>
    </p:spTree>
    <p:extLst>
      <p:ext uri="{BB962C8B-B14F-4D97-AF65-F5344CB8AC3E}">
        <p14:creationId xmlns:p14="http://schemas.microsoft.com/office/powerpoint/2010/main" val="1238044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60D4-81B0-DDE6-BBAA-DB3F2964FEE9}"/>
              </a:ext>
            </a:extLst>
          </p:cNvPr>
          <p:cNvSpPr>
            <a:spLocks noGrp="1"/>
          </p:cNvSpPr>
          <p:nvPr>
            <p:ph type="title"/>
          </p:nvPr>
        </p:nvSpPr>
        <p:spPr/>
        <p:txBody>
          <a:bodyPr>
            <a:normAutofit/>
          </a:bodyPr>
          <a:lstStyle/>
          <a:p>
            <a:r>
              <a:rPr lang="en-GB" dirty="0"/>
              <a:t>Conclusion</a:t>
            </a:r>
          </a:p>
        </p:txBody>
      </p:sp>
      <p:sp>
        <p:nvSpPr>
          <p:cNvPr id="3" name="Content Placeholder 2">
            <a:extLst>
              <a:ext uri="{FF2B5EF4-FFF2-40B4-BE49-F238E27FC236}">
                <a16:creationId xmlns:a16="http://schemas.microsoft.com/office/drawing/2014/main" id="{326812C8-DDD8-5F8D-500E-AB9C815F2376}"/>
              </a:ext>
            </a:extLst>
          </p:cNvPr>
          <p:cNvSpPr>
            <a:spLocks noGrp="1"/>
          </p:cNvSpPr>
          <p:nvPr>
            <p:ph idx="1"/>
          </p:nvPr>
        </p:nvSpPr>
        <p:spPr/>
        <p:txBody>
          <a:bodyPr/>
          <a:lstStyle/>
          <a:p>
            <a:r>
              <a:rPr lang="en-GB" dirty="0"/>
              <a:t>- Project works and updates SQL accordingly, however many functions in the order classes aren’t as smooth or clean as I’d like them to be, and specifically </a:t>
            </a:r>
            <a:r>
              <a:rPr lang="en-GB" dirty="0" err="1"/>
              <a:t>TotalPrice</a:t>
            </a:r>
            <a:endParaRPr lang="en-GB" dirty="0"/>
          </a:p>
          <a:p>
            <a:r>
              <a:rPr lang="en-GB" dirty="0"/>
              <a:t>- Testing has been a bit struggle as we only learnt Mockito very recently, and I have struggled to test the more completed methods, specifically in </a:t>
            </a:r>
            <a:r>
              <a:rPr lang="en-GB" dirty="0" err="1"/>
              <a:t>OrderController</a:t>
            </a:r>
            <a:r>
              <a:rPr lang="en-GB" dirty="0"/>
              <a:t>. A lot of time has been spent on testing due to silly things holding back the coverage like the outdated </a:t>
            </a:r>
            <a:r>
              <a:rPr lang="en-GB" dirty="0" err="1"/>
              <a:t>equalsVerifier</a:t>
            </a:r>
            <a:r>
              <a:rPr lang="en-GB" dirty="0"/>
              <a:t> in the dependencies.</a:t>
            </a:r>
          </a:p>
          <a:p>
            <a:r>
              <a:rPr lang="en-GB" dirty="0"/>
              <a:t>- If I had more time I would have added better access to the price function, more features such as updating stock levels according to customers etc.</a:t>
            </a:r>
          </a:p>
        </p:txBody>
      </p:sp>
    </p:spTree>
    <p:extLst>
      <p:ext uri="{BB962C8B-B14F-4D97-AF65-F5344CB8AC3E}">
        <p14:creationId xmlns:p14="http://schemas.microsoft.com/office/powerpoint/2010/main" val="4074696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9637-52C1-9958-C62B-C7FCB9A674E9}"/>
              </a:ext>
            </a:extLst>
          </p:cNvPr>
          <p:cNvSpPr>
            <a:spLocks noGrp="1"/>
          </p:cNvSpPr>
          <p:nvPr>
            <p:ph type="title"/>
          </p:nvPr>
        </p:nvSpPr>
        <p:spPr>
          <a:xfrm>
            <a:off x="1066800" y="1829859"/>
            <a:ext cx="10058400" cy="1450757"/>
          </a:xfrm>
        </p:spPr>
        <p:txBody>
          <a:bodyPr/>
          <a:lstStyle/>
          <a:p>
            <a:pPr algn="ctr"/>
            <a:r>
              <a:rPr lang="en-GB" dirty="0"/>
              <a:t>Thank you for listening!</a:t>
            </a:r>
          </a:p>
        </p:txBody>
      </p:sp>
    </p:spTree>
    <p:extLst>
      <p:ext uri="{BB962C8B-B14F-4D97-AF65-F5344CB8AC3E}">
        <p14:creationId xmlns:p14="http://schemas.microsoft.com/office/powerpoint/2010/main" val="380210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72B1-8BE8-4962-EDC1-AACB3DB69803}"/>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AC83B351-DD9F-7B7B-A4DC-6E370AFFC406}"/>
              </a:ext>
            </a:extLst>
          </p:cNvPr>
          <p:cNvSpPr>
            <a:spLocks noGrp="1"/>
          </p:cNvSpPr>
          <p:nvPr>
            <p:ph idx="1"/>
          </p:nvPr>
        </p:nvSpPr>
        <p:spPr/>
        <p:txBody>
          <a:bodyPr/>
          <a:lstStyle/>
          <a:p>
            <a:r>
              <a:rPr lang="en-GB" sz="2000" dirty="0">
                <a:latin typeface="Montserrat Light" panose="00000400000000000000" pitchFamily="2" charset="0"/>
              </a:rPr>
              <a:t>- I knew items would take a similar format to customers, but orders would be more complicated due to the many to many relationship, so we have to keep track of not just the orders but the items in the orders too. </a:t>
            </a:r>
          </a:p>
          <a:p>
            <a:r>
              <a:rPr lang="en-GB" sz="2000" dirty="0">
                <a:latin typeface="Montserrat Light" panose="00000400000000000000" pitchFamily="2" charset="0"/>
              </a:rPr>
              <a:t>- So I began by creating the my SQL schema and initial data, choosing the context of an online bar service, so customers could make orders and staff could keep track of them.</a:t>
            </a:r>
          </a:p>
          <a:p>
            <a:r>
              <a:rPr lang="en-GB" sz="2000" dirty="0">
                <a:latin typeface="Montserrat Light" panose="00000400000000000000" pitchFamily="2" charset="0"/>
              </a:rPr>
              <a:t>- Then I worked my way up from checking over the customer relevant classes, then to item and finally to orders. The extra functionality in orders took up the majority of the time, as trying to implement them in the existing structure of the program was challenging at first.</a:t>
            </a:r>
          </a:p>
          <a:p>
            <a:endParaRPr lang="en-GB" dirty="0"/>
          </a:p>
        </p:txBody>
      </p:sp>
    </p:spTree>
    <p:extLst>
      <p:ext uri="{BB962C8B-B14F-4D97-AF65-F5344CB8AC3E}">
        <p14:creationId xmlns:p14="http://schemas.microsoft.com/office/powerpoint/2010/main" val="103364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007C-0E1E-F23E-45F0-9BFD0B2A5C27}"/>
              </a:ext>
            </a:extLst>
          </p:cNvPr>
          <p:cNvSpPr>
            <a:spLocks noGrp="1"/>
          </p:cNvSpPr>
          <p:nvPr>
            <p:ph type="title"/>
          </p:nvPr>
        </p:nvSpPr>
        <p:spPr/>
        <p:txBody>
          <a:bodyPr/>
          <a:lstStyle/>
          <a:p>
            <a:r>
              <a:rPr lang="en-GB" dirty="0"/>
              <a:t>Consultant Journey</a:t>
            </a:r>
          </a:p>
        </p:txBody>
      </p:sp>
      <p:sp>
        <p:nvSpPr>
          <p:cNvPr id="3" name="Content Placeholder 2">
            <a:extLst>
              <a:ext uri="{FF2B5EF4-FFF2-40B4-BE49-F238E27FC236}">
                <a16:creationId xmlns:a16="http://schemas.microsoft.com/office/drawing/2014/main" id="{D6C73B40-B430-3E48-B3D3-5204A4014903}"/>
              </a:ext>
            </a:extLst>
          </p:cNvPr>
          <p:cNvSpPr>
            <a:spLocks noGrp="1"/>
          </p:cNvSpPr>
          <p:nvPr>
            <p:ph idx="1"/>
          </p:nvPr>
        </p:nvSpPr>
        <p:spPr/>
        <p:txBody>
          <a:bodyPr/>
          <a:lstStyle/>
          <a:p>
            <a:r>
              <a:rPr lang="en-GB" sz="1800" dirty="0">
                <a:solidFill>
                  <a:srgbClr val="2E2D2C"/>
                </a:solidFill>
                <a:latin typeface="Montserrat Light" panose="00000400000000000000" pitchFamily="2" charset="0"/>
                <a:ea typeface="Calibri" panose="020F0502020204030204" pitchFamily="34" charset="0"/>
                <a:cs typeface="Symbol" panose="05050102010706020507" pitchFamily="18" charset="2"/>
              </a:rPr>
              <a:t>- Jade, 21, graduated this summer with a physics degree from the University of Oxford</a:t>
            </a:r>
          </a:p>
          <a:p>
            <a:r>
              <a:rPr lang="en-GB" sz="1800" dirty="0">
                <a:solidFill>
                  <a:srgbClr val="2E2D2C"/>
                </a:solidFill>
                <a:latin typeface="Montserrat Light" panose="00000400000000000000" pitchFamily="2" charset="0"/>
                <a:ea typeface="Calibri" panose="020F0502020204030204" pitchFamily="34" charset="0"/>
                <a:cs typeface="Symbol" panose="05050102010706020507" pitchFamily="18" charset="2"/>
              </a:rPr>
              <a:t>- My background before the QA academy was mainly python and MATLAB and other scientific based programming languages, so it was fun to experiment with a different styled language</a:t>
            </a:r>
          </a:p>
          <a:p>
            <a:r>
              <a:rPr lang="en-GB" sz="1800" dirty="0">
                <a:solidFill>
                  <a:srgbClr val="2E2D2C"/>
                </a:solidFill>
                <a:effectLst/>
                <a:latin typeface="Montserrat Light" panose="00000400000000000000" pitchFamily="2" charset="0"/>
                <a:ea typeface="Calibri" panose="020F0502020204030204" pitchFamily="34" charset="0"/>
                <a:cs typeface="Symbol" panose="05050102010706020507" pitchFamily="18" charset="2"/>
              </a:rPr>
              <a:t>- This project uses Java 18</a:t>
            </a:r>
            <a:r>
              <a:rPr lang="en-GB" sz="1800" dirty="0">
                <a:solidFill>
                  <a:srgbClr val="2E2D2C"/>
                </a:solidFill>
                <a:latin typeface="Montserrat Light" panose="00000400000000000000" pitchFamily="2" charset="0"/>
                <a:ea typeface="Calibri" panose="020F0502020204030204" pitchFamily="34" charset="0"/>
                <a:cs typeface="Symbol" panose="05050102010706020507" pitchFamily="18" charset="2"/>
              </a:rPr>
              <a:t> and SQL, with Git for versioning, Maven for dependency management and JUnit for testing.</a:t>
            </a:r>
          </a:p>
          <a:p>
            <a:r>
              <a:rPr lang="en-GB" sz="1800" dirty="0">
                <a:solidFill>
                  <a:srgbClr val="2E2D2C"/>
                </a:solidFill>
                <a:latin typeface="Montserrat Light" panose="00000400000000000000" pitchFamily="2" charset="0"/>
              </a:rPr>
              <a:t>- This project also used Jira, which I have never used for a full project before, and I found it very helpful to use in breaking down my time.</a:t>
            </a:r>
          </a:p>
          <a:p>
            <a:r>
              <a:rPr lang="en-GB" sz="1800" dirty="0">
                <a:solidFill>
                  <a:srgbClr val="2E2D2C"/>
                </a:solidFill>
                <a:latin typeface="Montserrat Light" panose="00000400000000000000" pitchFamily="2" charset="0"/>
              </a:rPr>
              <a:t>-  Testing and Mockito is  still quite new to me so that part has taken me a little longer, as it doesn’t come as naturally to me as normal coding does.</a:t>
            </a:r>
            <a:endParaRPr lang="en-GB" dirty="0"/>
          </a:p>
        </p:txBody>
      </p:sp>
    </p:spTree>
    <p:extLst>
      <p:ext uri="{BB962C8B-B14F-4D97-AF65-F5344CB8AC3E}">
        <p14:creationId xmlns:p14="http://schemas.microsoft.com/office/powerpoint/2010/main" val="307528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AAEC-0C0B-8C87-F3F9-29F36B958494}"/>
              </a:ext>
            </a:extLst>
          </p:cNvPr>
          <p:cNvSpPr>
            <a:spLocks noGrp="1"/>
          </p:cNvSpPr>
          <p:nvPr>
            <p:ph type="title"/>
          </p:nvPr>
        </p:nvSpPr>
        <p:spPr/>
        <p:txBody>
          <a:bodyPr/>
          <a:lstStyle/>
          <a:p>
            <a:r>
              <a:rPr lang="en-GB" dirty="0"/>
              <a:t>Database Schema</a:t>
            </a:r>
          </a:p>
        </p:txBody>
      </p:sp>
      <p:pic>
        <p:nvPicPr>
          <p:cNvPr id="5" name="Content Placeholder 4" descr="Diagram&#10;&#10;Description automatically generated">
            <a:extLst>
              <a:ext uri="{FF2B5EF4-FFF2-40B4-BE49-F238E27FC236}">
                <a16:creationId xmlns:a16="http://schemas.microsoft.com/office/drawing/2014/main" id="{C3F75A25-C899-B81A-71E3-E428184054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943" y="2108200"/>
            <a:ext cx="6004439" cy="3760788"/>
          </a:xfrm>
        </p:spPr>
      </p:pic>
    </p:spTree>
    <p:extLst>
      <p:ext uri="{BB962C8B-B14F-4D97-AF65-F5344CB8AC3E}">
        <p14:creationId xmlns:p14="http://schemas.microsoft.com/office/powerpoint/2010/main" val="234407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80FB-B3B4-F439-8CD6-26302A73BED1}"/>
              </a:ext>
            </a:extLst>
          </p:cNvPr>
          <p:cNvSpPr>
            <a:spLocks noGrp="1"/>
          </p:cNvSpPr>
          <p:nvPr>
            <p:ph type="title"/>
          </p:nvPr>
        </p:nvSpPr>
        <p:spPr/>
        <p:txBody>
          <a:bodyPr/>
          <a:lstStyle/>
          <a:p>
            <a:r>
              <a:rPr lang="en-GB" dirty="0"/>
              <a:t>Continuous Integration</a:t>
            </a:r>
          </a:p>
        </p:txBody>
      </p:sp>
      <p:sp>
        <p:nvSpPr>
          <p:cNvPr id="3" name="Content Placeholder 2">
            <a:extLst>
              <a:ext uri="{FF2B5EF4-FFF2-40B4-BE49-F238E27FC236}">
                <a16:creationId xmlns:a16="http://schemas.microsoft.com/office/drawing/2014/main" id="{EDCC12A3-0127-37F6-F2CA-024D243A4623}"/>
              </a:ext>
            </a:extLst>
          </p:cNvPr>
          <p:cNvSpPr>
            <a:spLocks noGrp="1"/>
          </p:cNvSpPr>
          <p:nvPr>
            <p:ph idx="1"/>
          </p:nvPr>
        </p:nvSpPr>
        <p:spPr/>
        <p:txBody>
          <a:bodyPr>
            <a:normAutofit/>
          </a:bodyPr>
          <a:lstStyle/>
          <a:p>
            <a:r>
              <a:rPr lang="en-GB" sz="1800" dirty="0">
                <a:solidFill>
                  <a:srgbClr val="2E2D2C"/>
                </a:solidFill>
                <a:latin typeface="Montserrat Light" panose="00000400000000000000" pitchFamily="2" charset="0"/>
                <a:cs typeface="Segoe UI" panose="020B0502040204020203" pitchFamily="34" charset="0"/>
              </a:rPr>
              <a:t>- In terms of version control, I used the branch model in Git, pushing all of my features to the dev branch, and then I will push my dev branch to main once I am finished at the end of today.</a:t>
            </a:r>
          </a:p>
          <a:p>
            <a:r>
              <a:rPr lang="en-GB" sz="1800" dirty="0">
                <a:solidFill>
                  <a:srgbClr val="2E2D2C"/>
                </a:solidFill>
                <a:latin typeface="Montserrat Light" panose="00000400000000000000" pitchFamily="2" charset="0"/>
                <a:cs typeface="Segoe UI" panose="020B0502040204020203" pitchFamily="34" charset="0"/>
              </a:rPr>
              <a:t>- Continuous Integration refers to the automated integration of code from many contributors into a single software project.</a:t>
            </a:r>
          </a:p>
          <a:p>
            <a:r>
              <a:rPr lang="en-GB" sz="1800" dirty="0">
                <a:solidFill>
                  <a:srgbClr val="2E2D2C"/>
                </a:solidFill>
                <a:latin typeface="Montserrat Light" panose="00000400000000000000" pitchFamily="2" charset="0"/>
                <a:cs typeface="Segoe UI" panose="020B0502040204020203" pitchFamily="34" charset="0"/>
              </a:rPr>
              <a:t>- As only myself and the original writer were involved, clearly this was not the case, however the style of branching meant that if this were a project with many contributors, it would be continuously integrated.</a:t>
            </a:r>
          </a:p>
          <a:p>
            <a:r>
              <a:rPr lang="en-GB" sz="1800" dirty="0">
                <a:solidFill>
                  <a:srgbClr val="2E2D2C"/>
                </a:solidFill>
                <a:latin typeface="Montserrat Light" panose="00000400000000000000" pitchFamily="2" charset="0"/>
                <a:cs typeface="Segoe UI" panose="020B0502040204020203" pitchFamily="34" charset="0"/>
              </a:rPr>
              <a:t>- This allows new code to be made easily and frequently using automated testing tools to test before integrating with the main branch. I chose to use a dev branch as I was saving testing until the end, therefore the master branch is always ready to deploy.</a:t>
            </a:r>
          </a:p>
        </p:txBody>
      </p:sp>
    </p:spTree>
    <p:extLst>
      <p:ext uri="{BB962C8B-B14F-4D97-AF65-F5344CB8AC3E}">
        <p14:creationId xmlns:p14="http://schemas.microsoft.com/office/powerpoint/2010/main" val="103410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picture containing graphical user interface&#10;&#10;Description automatically generated">
            <a:extLst>
              <a:ext uri="{FF2B5EF4-FFF2-40B4-BE49-F238E27FC236}">
                <a16:creationId xmlns:a16="http://schemas.microsoft.com/office/drawing/2014/main" id="{20FF16CB-3040-90A0-B63B-0993714D2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356" y="544830"/>
            <a:ext cx="10921672" cy="5768340"/>
          </a:xfrm>
          <a:prstGeom prst="rect">
            <a:avLst/>
          </a:prstGeom>
        </p:spPr>
      </p:pic>
    </p:spTree>
    <p:extLst>
      <p:ext uri="{BB962C8B-B14F-4D97-AF65-F5344CB8AC3E}">
        <p14:creationId xmlns:p14="http://schemas.microsoft.com/office/powerpoint/2010/main" val="309688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62FD-EB79-08E7-15F3-37300B91EFB4}"/>
              </a:ext>
            </a:extLst>
          </p:cNvPr>
          <p:cNvSpPr>
            <a:spLocks noGrp="1"/>
          </p:cNvSpPr>
          <p:nvPr>
            <p:ph type="title"/>
          </p:nvPr>
        </p:nvSpPr>
        <p:spPr/>
        <p:txBody>
          <a:bodyPr/>
          <a:lstStyle/>
          <a:p>
            <a:r>
              <a:rPr lang="en-GB" dirty="0"/>
              <a:t>Branches in Git</a:t>
            </a:r>
          </a:p>
        </p:txBody>
      </p:sp>
      <p:pic>
        <p:nvPicPr>
          <p:cNvPr id="5" name="Picture 4">
            <a:extLst>
              <a:ext uri="{FF2B5EF4-FFF2-40B4-BE49-F238E27FC236}">
                <a16:creationId xmlns:a16="http://schemas.microsoft.com/office/drawing/2014/main" id="{E09672D1-95DC-FF49-55B6-54FFEE2932CC}"/>
              </a:ext>
            </a:extLst>
          </p:cNvPr>
          <p:cNvPicPr>
            <a:picLocks noChangeAspect="1"/>
          </p:cNvPicPr>
          <p:nvPr/>
        </p:nvPicPr>
        <p:blipFill rotWithShape="1">
          <a:blip r:embed="rId2"/>
          <a:srcRect l="17500" t="30741" r="18250" b="8889"/>
          <a:stretch/>
        </p:blipFill>
        <p:spPr>
          <a:xfrm>
            <a:off x="1960880" y="1918546"/>
            <a:ext cx="7833360" cy="4140200"/>
          </a:xfrm>
          <a:prstGeom prst="rect">
            <a:avLst/>
          </a:prstGeom>
        </p:spPr>
      </p:pic>
      <p:sp>
        <p:nvSpPr>
          <p:cNvPr id="6" name="TextBox 5">
            <a:extLst>
              <a:ext uri="{FF2B5EF4-FFF2-40B4-BE49-F238E27FC236}">
                <a16:creationId xmlns:a16="http://schemas.microsoft.com/office/drawing/2014/main" id="{171F2F05-F092-0F8A-9B5A-78C18F830727}"/>
              </a:ext>
            </a:extLst>
          </p:cNvPr>
          <p:cNvSpPr txBox="1"/>
          <p:nvPr/>
        </p:nvSpPr>
        <p:spPr>
          <a:xfrm>
            <a:off x="9794240" y="2342041"/>
            <a:ext cx="1869440" cy="3293209"/>
          </a:xfrm>
          <a:prstGeom prst="rect">
            <a:avLst/>
          </a:prstGeom>
          <a:noFill/>
        </p:spPr>
        <p:txBody>
          <a:bodyPr wrap="square" rtlCol="0">
            <a:spAutoFit/>
          </a:bodyPr>
          <a:lstStyle/>
          <a:p>
            <a:r>
              <a:rPr lang="en-GB" sz="1600" dirty="0">
                <a:latin typeface="Montserrat Light" panose="00000400000000000000" pitchFamily="2" charset="0"/>
              </a:rPr>
              <a:t>In hindsight, my branch naming was not consistent and there were overlaps in content of some branches, but the features are generally separated to their own branch</a:t>
            </a:r>
          </a:p>
        </p:txBody>
      </p:sp>
    </p:spTree>
    <p:extLst>
      <p:ext uri="{BB962C8B-B14F-4D97-AF65-F5344CB8AC3E}">
        <p14:creationId xmlns:p14="http://schemas.microsoft.com/office/powerpoint/2010/main" val="317477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0264-48EB-031E-A16C-065D4A8A0174}"/>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65D8B2F5-1A48-3482-10B7-6754AE0F624C}"/>
              </a:ext>
            </a:extLst>
          </p:cNvPr>
          <p:cNvSpPr>
            <a:spLocks noGrp="1"/>
          </p:cNvSpPr>
          <p:nvPr>
            <p:ph idx="1"/>
          </p:nvPr>
        </p:nvSpPr>
        <p:spPr/>
        <p:txBody>
          <a:bodyPr/>
          <a:lstStyle/>
          <a:p>
            <a:r>
              <a:rPr lang="en-GB" sz="1800" dirty="0">
                <a:solidFill>
                  <a:srgbClr val="2E2D2C"/>
                </a:solidFill>
                <a:effectLst/>
                <a:latin typeface="Montserrat Light" panose="00000400000000000000" pitchFamily="2" charset="0"/>
                <a:ea typeface="Calibri" panose="020F0502020204030204" pitchFamily="34" charset="0"/>
                <a:cs typeface="Segoe UI" panose="020B0502040204020203" pitchFamily="34" charset="0"/>
              </a:rPr>
              <a:t>Testing not fully completed yet – currently at 63.2% coverage</a:t>
            </a:r>
          </a:p>
          <a:p>
            <a:r>
              <a:rPr lang="en-GB" sz="1800" dirty="0">
                <a:solidFill>
                  <a:srgbClr val="2E2D2C"/>
                </a:solidFill>
                <a:latin typeface="Montserrat Light" panose="00000400000000000000" pitchFamily="2" charset="0"/>
                <a:ea typeface="Calibri" panose="020F0502020204030204" pitchFamily="34" charset="0"/>
                <a:cs typeface="Segoe UI" panose="020B0502040204020203" pitchFamily="34" charset="0"/>
              </a:rPr>
              <a:t>-  Main testing is in DAO and controller, as the getters and setters and constructors get tested via these methods.</a:t>
            </a:r>
          </a:p>
          <a:p>
            <a:r>
              <a:rPr lang="en-GB" sz="1800" dirty="0">
                <a:solidFill>
                  <a:srgbClr val="2E2D2C"/>
                </a:solidFill>
                <a:effectLst/>
                <a:latin typeface="Montserrat Light" panose="00000400000000000000" pitchFamily="2" charset="0"/>
                <a:ea typeface="Calibri" panose="020F0502020204030204" pitchFamily="34" charset="0"/>
                <a:cs typeface="Segoe UI" panose="020B0502040204020203" pitchFamily="34" charset="0"/>
              </a:rPr>
              <a:t>- In the Order/Item/Customer DAO tests, unit testing is used and mainly </a:t>
            </a:r>
            <a:r>
              <a:rPr lang="en-GB" sz="1800" dirty="0" err="1">
                <a:solidFill>
                  <a:srgbClr val="2E2D2C"/>
                </a:solidFill>
                <a:effectLst/>
                <a:latin typeface="Montserrat Light" panose="00000400000000000000" pitchFamily="2" charset="0"/>
                <a:ea typeface="Calibri" panose="020F0502020204030204" pitchFamily="34" charset="0"/>
                <a:cs typeface="Segoe UI" panose="020B0502040204020203" pitchFamily="34" charset="0"/>
              </a:rPr>
              <a:t>assertequals</a:t>
            </a:r>
            <a:r>
              <a:rPr lang="en-GB" sz="1800" dirty="0">
                <a:solidFill>
                  <a:srgbClr val="2E2D2C"/>
                </a:solidFill>
                <a:effectLst/>
                <a:latin typeface="Montserrat Light" panose="00000400000000000000" pitchFamily="2" charset="0"/>
                <a:ea typeface="Calibri" panose="020F0502020204030204" pitchFamily="34" charset="0"/>
                <a:cs typeface="Segoe UI" panose="020B0502040204020203" pitchFamily="34" charset="0"/>
              </a:rPr>
              <a:t> </a:t>
            </a:r>
          </a:p>
          <a:p>
            <a:r>
              <a:rPr lang="en-GB" sz="1800" dirty="0">
                <a:solidFill>
                  <a:srgbClr val="2E2D2C"/>
                </a:solidFill>
                <a:latin typeface="Montserrat Light" panose="00000400000000000000" pitchFamily="2" charset="0"/>
                <a:ea typeface="Calibri" panose="020F0502020204030204" pitchFamily="34" charset="0"/>
                <a:cs typeface="Segoe UI" panose="020B0502040204020203" pitchFamily="34" charset="0"/>
              </a:rPr>
              <a:t>- In the Order/Item/Customer Controller tests, integration testing is used via Mockito objects.</a:t>
            </a:r>
          </a:p>
          <a:p>
            <a:r>
              <a:rPr lang="en-GB" sz="1800" dirty="0">
                <a:solidFill>
                  <a:srgbClr val="2E2D2C"/>
                </a:solidFill>
                <a:effectLst/>
                <a:latin typeface="Montserrat Light" panose="00000400000000000000" pitchFamily="2" charset="0"/>
                <a:ea typeface="Calibri" panose="020F0502020204030204" pitchFamily="34" charset="0"/>
                <a:cs typeface="Segoe UI" panose="020B0502040204020203" pitchFamily="34" charset="0"/>
              </a:rPr>
              <a:t>- I will give an example of each</a:t>
            </a:r>
            <a:r>
              <a:rPr lang="en-GB" sz="1800" dirty="0">
                <a:solidFill>
                  <a:srgbClr val="2E2D2C"/>
                </a:solidFill>
                <a:latin typeface="Montserrat Light" panose="00000400000000000000" pitchFamily="2" charset="0"/>
                <a:ea typeface="Calibri" panose="020F0502020204030204" pitchFamily="34" charset="0"/>
                <a:cs typeface="Segoe UI" panose="020B0502040204020203" pitchFamily="34" charset="0"/>
              </a:rPr>
              <a:t> now</a:t>
            </a:r>
            <a:endParaRPr lang="en-GB" sz="1800" dirty="0">
              <a:solidFill>
                <a:srgbClr val="2E2D2C"/>
              </a:solidFill>
              <a:effectLst/>
              <a:latin typeface="Montserrat Light" panose="00000400000000000000" pitchFamily="2" charset="0"/>
              <a:ea typeface="Calibri" panose="020F0502020204030204" pitchFamily="34" charset="0"/>
              <a:cs typeface="Segoe UI" panose="020B0502040204020203" pitchFamily="34" charset="0"/>
            </a:endParaRPr>
          </a:p>
          <a:p>
            <a:endParaRPr lang="en-GB" dirty="0"/>
          </a:p>
        </p:txBody>
      </p:sp>
    </p:spTree>
    <p:extLst>
      <p:ext uri="{BB962C8B-B14F-4D97-AF65-F5344CB8AC3E}">
        <p14:creationId xmlns:p14="http://schemas.microsoft.com/office/powerpoint/2010/main" val="2136755552"/>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2B3A21"/>
      </a:dk2>
      <a:lt2>
        <a:srgbClr val="E2E6E8"/>
      </a:lt2>
      <a:accent1>
        <a:srgbClr val="EC8A59"/>
      </a:accent1>
      <a:accent2>
        <a:srgbClr val="C19E34"/>
      </a:accent2>
      <a:accent3>
        <a:srgbClr val="9BAA4E"/>
      </a:accent3>
      <a:accent4>
        <a:srgbClr val="6DB23B"/>
      </a:accent4>
      <a:accent5>
        <a:srgbClr val="2CB92C"/>
      </a:accent5>
      <a:accent6>
        <a:srgbClr val="31B869"/>
      </a:accent6>
      <a:hlink>
        <a:srgbClr val="5C879C"/>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1016</TotalTime>
  <Words>1480</Words>
  <Application>Microsoft Office PowerPoint</Application>
  <PresentationFormat>Widescreen</PresentationFormat>
  <Paragraphs>96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Garamond</vt:lpstr>
      <vt:lpstr>Montserrat Light</vt:lpstr>
      <vt:lpstr>Segoe UI</vt:lpstr>
      <vt:lpstr>RetrospectVTI</vt:lpstr>
      <vt:lpstr>IMS for an online bar service</vt:lpstr>
      <vt:lpstr>Introduction</vt:lpstr>
      <vt:lpstr>Introduction</vt:lpstr>
      <vt:lpstr>Consultant Journey</vt:lpstr>
      <vt:lpstr>Database Schema</vt:lpstr>
      <vt:lpstr>Continuous Integration</vt:lpstr>
      <vt:lpstr>PowerPoint Presentation</vt:lpstr>
      <vt:lpstr>Branches in Git</vt:lpstr>
      <vt:lpstr>Testing</vt:lpstr>
      <vt:lpstr>Item update testing</vt:lpstr>
      <vt:lpstr>Order readAll testing</vt:lpstr>
      <vt:lpstr>Demonstration – User Story 1</vt:lpstr>
      <vt:lpstr>Demonstration – User Story 2</vt:lpstr>
      <vt:lpstr>Demonstration – User Story 3</vt:lpstr>
      <vt:lpstr>Acceptance Criteria Examples</vt:lpstr>
      <vt:lpstr>PowerPoint Presentation</vt:lpstr>
      <vt:lpstr>Sprint 1 - Monday</vt:lpstr>
      <vt:lpstr>Sprint 2 - Tuesday</vt:lpstr>
      <vt:lpstr>Sprint 3 - Wednesday</vt:lpstr>
      <vt:lpstr>SQL multi-line query fix</vt:lpstr>
      <vt:lpstr>Switch statement for deleting orders</vt:lpstr>
      <vt:lpstr>Sprint 4 - Thursday</vt:lpstr>
      <vt:lpstr>Sprint 5 - Friday</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Project (IMS)</dc:title>
  <dc:creator>Jade Powell</dc:creator>
  <cp:lastModifiedBy>Jade Powell</cp:lastModifiedBy>
  <cp:revision>7</cp:revision>
  <dcterms:created xsi:type="dcterms:W3CDTF">2022-08-22T09:56:08Z</dcterms:created>
  <dcterms:modified xsi:type="dcterms:W3CDTF">2022-08-26T11:09:32Z</dcterms:modified>
</cp:coreProperties>
</file>