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65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401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181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081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787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079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941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850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901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279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832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286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14954-7517-3A04-01CB-07BDC81DC80D}"/>
              </a:ext>
            </a:extLst>
          </p:cNvPr>
          <p:cNvSpPr>
            <a:spLocks noGrp="1"/>
          </p:cNvSpPr>
          <p:nvPr>
            <p:ph type="ctrTitle"/>
          </p:nvPr>
        </p:nvSpPr>
        <p:spPr>
          <a:xfrm>
            <a:off x="6730000" y="639097"/>
            <a:ext cx="4813072" cy="3494791"/>
          </a:xfrm>
        </p:spPr>
        <p:txBody>
          <a:bodyPr>
            <a:normAutofit/>
          </a:bodyPr>
          <a:lstStyle/>
          <a:p>
            <a:r>
              <a:rPr lang="en-GB" sz="6800" dirty="0"/>
              <a:t>IMS for an online bar service</a:t>
            </a:r>
          </a:p>
        </p:txBody>
      </p:sp>
      <p:sp>
        <p:nvSpPr>
          <p:cNvPr id="3" name="Subtitle 2">
            <a:extLst>
              <a:ext uri="{FF2B5EF4-FFF2-40B4-BE49-F238E27FC236}">
                <a16:creationId xmlns:a16="http://schemas.microsoft.com/office/drawing/2014/main" id="{54AACE8B-8010-8BE6-64A0-5B8CB50F2021}"/>
              </a:ext>
            </a:extLst>
          </p:cNvPr>
          <p:cNvSpPr>
            <a:spLocks noGrp="1"/>
          </p:cNvSpPr>
          <p:nvPr>
            <p:ph type="subTitle" idx="1"/>
          </p:nvPr>
        </p:nvSpPr>
        <p:spPr>
          <a:xfrm>
            <a:off x="6729999" y="4455621"/>
            <a:ext cx="4829101" cy="1238616"/>
          </a:xfrm>
        </p:spPr>
        <p:txBody>
          <a:bodyPr>
            <a:normAutofit/>
          </a:bodyPr>
          <a:lstStyle/>
          <a:p>
            <a:r>
              <a:rPr lang="en-GB"/>
              <a:t>Jade Foster</a:t>
            </a:r>
          </a:p>
        </p:txBody>
      </p:sp>
      <p:pic>
        <p:nvPicPr>
          <p:cNvPr id="4" name="Picture 3" descr="Background pattern&#10;&#10;Description automatically generated">
            <a:extLst>
              <a:ext uri="{FF2B5EF4-FFF2-40B4-BE49-F238E27FC236}">
                <a16:creationId xmlns:a16="http://schemas.microsoft.com/office/drawing/2014/main" id="{EF187160-CCFC-3BD9-01ED-2404E0FFA76B}"/>
              </a:ext>
            </a:extLst>
          </p:cNvPr>
          <p:cNvPicPr>
            <a:picLocks noChangeAspect="1"/>
          </p:cNvPicPr>
          <p:nvPr/>
        </p:nvPicPr>
        <p:blipFill rotWithShape="1">
          <a:blip r:embed="rId2"/>
          <a:srcRect l="6460" r="4651"/>
          <a:stretch/>
        </p:blipFill>
        <p:spPr>
          <a:xfrm>
            <a:off x="1" y="10"/>
            <a:ext cx="6096000" cy="6857990"/>
          </a:xfrm>
          <a:prstGeom prst="rect">
            <a:avLst/>
          </a:prstGeom>
        </p:spPr>
      </p:pic>
      <p:cxnSp>
        <p:nvCxnSpPr>
          <p:cNvPr id="20" name="Straight Connector 19">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485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AD8D-FCE1-FB4F-5DC5-00988D77EA0E}"/>
              </a:ext>
            </a:extLst>
          </p:cNvPr>
          <p:cNvSpPr>
            <a:spLocks noGrp="1"/>
          </p:cNvSpPr>
          <p:nvPr>
            <p:ph type="title"/>
          </p:nvPr>
        </p:nvSpPr>
        <p:spPr/>
        <p:txBody>
          <a:bodyPr>
            <a:normAutofit/>
          </a:bodyPr>
          <a:lstStyle/>
          <a:p>
            <a:r>
              <a:rPr lang="en-GB" dirty="0"/>
              <a:t>Sprint Review</a:t>
            </a:r>
          </a:p>
        </p:txBody>
      </p:sp>
      <p:sp>
        <p:nvSpPr>
          <p:cNvPr id="3" name="Content Placeholder 2">
            <a:extLst>
              <a:ext uri="{FF2B5EF4-FFF2-40B4-BE49-F238E27FC236}">
                <a16:creationId xmlns:a16="http://schemas.microsoft.com/office/drawing/2014/main" id="{2690E234-7B9C-A718-1EF8-F1EFF9A1423E}"/>
              </a:ext>
            </a:extLst>
          </p:cNvPr>
          <p:cNvSpPr>
            <a:spLocks noGrp="1"/>
          </p:cNvSpPr>
          <p:nvPr>
            <p:ph idx="1"/>
          </p:nvPr>
        </p:nvSpPr>
        <p:spPr/>
        <p:txBody>
          <a:bodyPr/>
          <a:lstStyle/>
          <a:p>
            <a:r>
              <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What did you complete? What got left behind?</a:t>
            </a:r>
          </a:p>
          <a:p>
            <a:endParaRPr lang="en-GB" sz="1800" dirty="0">
              <a:solidFill>
                <a:srgbClr val="2E2D2C"/>
              </a:solidFill>
              <a:latin typeface="Montserrat Light" panose="00000400000000000000" pitchFamily="2" charset="0"/>
              <a:cs typeface="Segoe UI" panose="020B0502040204020203" pitchFamily="34" charset="0"/>
            </a:endParaRPr>
          </a:p>
          <a:p>
            <a:r>
              <a:rPr lang="en-GB" sz="1800" dirty="0">
                <a:solidFill>
                  <a:srgbClr val="2E2D2C"/>
                </a:solidFill>
                <a:latin typeface="Montserrat Light" panose="00000400000000000000" pitchFamily="2" charset="0"/>
                <a:cs typeface="Segoe UI" panose="020B0502040204020203" pitchFamily="34" charset="0"/>
              </a:rPr>
              <a:t>Sprint 0 – Completed initial documentation, Jira board and created database tables</a:t>
            </a:r>
          </a:p>
          <a:p>
            <a:r>
              <a:rPr lang="en-GB" sz="1800" dirty="0">
                <a:solidFill>
                  <a:srgbClr val="2E2D2C"/>
                </a:solidFill>
                <a:latin typeface="Montserrat Light" panose="00000400000000000000" pitchFamily="2" charset="0"/>
                <a:cs typeface="Segoe UI" panose="020B0502040204020203" pitchFamily="34" charset="0"/>
              </a:rPr>
              <a:t>Sprint 1 –</a:t>
            </a:r>
          </a:p>
          <a:p>
            <a:r>
              <a:rPr lang="en-GB" sz="1800" dirty="0">
                <a:solidFill>
                  <a:srgbClr val="2E2D2C"/>
                </a:solidFill>
                <a:latin typeface="Montserrat Light" panose="00000400000000000000" pitchFamily="2" charset="0"/>
                <a:cs typeface="Segoe UI" panose="020B0502040204020203" pitchFamily="34" charset="0"/>
              </a:rPr>
              <a:t>Sprint 2 –</a:t>
            </a:r>
          </a:p>
          <a:p>
            <a:r>
              <a:rPr lang="en-GB" sz="1800" dirty="0">
                <a:solidFill>
                  <a:srgbClr val="2E2D2C"/>
                </a:solidFill>
                <a:latin typeface="Montserrat Light" panose="00000400000000000000" pitchFamily="2" charset="0"/>
                <a:cs typeface="Segoe UI" panose="020B0502040204020203" pitchFamily="34" charset="0"/>
              </a:rPr>
              <a:t>Sprint 3 –</a:t>
            </a:r>
          </a:p>
          <a:p>
            <a:r>
              <a:rPr lang="en-GB" sz="1800" dirty="0">
                <a:solidFill>
                  <a:srgbClr val="2E2D2C"/>
                </a:solidFill>
                <a:latin typeface="Montserrat Light" panose="00000400000000000000" pitchFamily="2" charset="0"/>
                <a:cs typeface="Segoe UI" panose="020B0502040204020203" pitchFamily="34" charset="0"/>
              </a:rPr>
              <a:t>Sprint 4 –</a:t>
            </a:r>
          </a:p>
          <a:p>
            <a:r>
              <a:rPr lang="en-GB" sz="1800" dirty="0">
                <a:solidFill>
                  <a:srgbClr val="2E2D2C"/>
                </a:solidFill>
                <a:latin typeface="Montserrat Light" panose="00000400000000000000" pitchFamily="2" charset="0"/>
                <a:cs typeface="Segoe UI" panose="020B0502040204020203" pitchFamily="34" charset="0"/>
              </a:rPr>
              <a:t>Sprint 5 -</a:t>
            </a:r>
            <a:endParaRPr lang="en-GB" dirty="0"/>
          </a:p>
        </p:txBody>
      </p:sp>
    </p:spTree>
    <p:extLst>
      <p:ext uri="{BB962C8B-B14F-4D97-AF65-F5344CB8AC3E}">
        <p14:creationId xmlns:p14="http://schemas.microsoft.com/office/powerpoint/2010/main" val="126970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76A0-3285-7565-DD46-2DC79219949D}"/>
              </a:ext>
            </a:extLst>
          </p:cNvPr>
          <p:cNvSpPr>
            <a:spLocks noGrp="1"/>
          </p:cNvSpPr>
          <p:nvPr>
            <p:ph type="title"/>
          </p:nvPr>
        </p:nvSpPr>
        <p:spPr/>
        <p:txBody>
          <a:bodyPr/>
          <a:lstStyle/>
          <a:p>
            <a:r>
              <a:rPr lang="en-GB" dirty="0"/>
              <a:t>Sprint Retrospective</a:t>
            </a:r>
          </a:p>
        </p:txBody>
      </p:sp>
      <p:sp>
        <p:nvSpPr>
          <p:cNvPr id="3" name="Content Placeholder 2">
            <a:extLst>
              <a:ext uri="{FF2B5EF4-FFF2-40B4-BE49-F238E27FC236}">
                <a16:creationId xmlns:a16="http://schemas.microsoft.com/office/drawing/2014/main" id="{4D8CB634-A5C4-4A20-6D76-B6CB948D5791}"/>
              </a:ext>
            </a:extLst>
          </p:cNvPr>
          <p:cNvSpPr>
            <a:spLocks noGrp="1"/>
          </p:cNvSpPr>
          <p:nvPr>
            <p:ph idx="1"/>
          </p:nvPr>
        </p:nvSpPr>
        <p:spPr/>
        <p:txBody>
          <a:bodyPr>
            <a:normAutofit lnSpcReduction="10000"/>
          </a:bodyPr>
          <a:lstStyle/>
          <a:p>
            <a:r>
              <a:rPr lang="en-GB" sz="1800" dirty="0">
                <a:solidFill>
                  <a:srgbClr val="2E2D2C"/>
                </a:solidFill>
                <a:effectLst/>
                <a:latin typeface="Montserrat Light" panose="00000400000000000000" pitchFamily="2" charset="0"/>
                <a:ea typeface="Calibri" panose="020F0502020204030204" pitchFamily="34" charset="0"/>
                <a:cs typeface="Symbol" panose="05050102010706020507" pitchFamily="18" charset="2"/>
              </a:rPr>
              <a:t>What went well? What could be improved?</a:t>
            </a:r>
          </a:p>
          <a:p>
            <a:endPar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endParaRPr>
          </a:p>
          <a:p>
            <a:r>
              <a:rPr lang="en-GB" sz="1800" dirty="0">
                <a:solidFill>
                  <a:srgbClr val="2E2D2C"/>
                </a:solidFill>
                <a:latin typeface="Montserrat Light" panose="00000400000000000000" pitchFamily="2" charset="0"/>
                <a:cs typeface="Segoe UI" panose="020B0502040204020203" pitchFamily="34" charset="0"/>
              </a:rPr>
              <a:t>Sprint 0 – Created detailed epics, stories, tasks and acceptance criteria. However risk assessment is not yet complete and is going to be updated as the project goes on.</a:t>
            </a:r>
          </a:p>
          <a:p>
            <a:r>
              <a:rPr lang="en-GB" sz="1800" dirty="0">
                <a:solidFill>
                  <a:srgbClr val="2E2D2C"/>
                </a:solidFill>
                <a:latin typeface="Montserrat Light" panose="00000400000000000000" pitchFamily="2" charset="0"/>
                <a:cs typeface="Segoe UI" panose="020B0502040204020203" pitchFamily="34" charset="0"/>
              </a:rPr>
              <a:t>Sprint 1 –</a:t>
            </a:r>
          </a:p>
          <a:p>
            <a:r>
              <a:rPr lang="en-GB" sz="1800" dirty="0">
                <a:solidFill>
                  <a:srgbClr val="2E2D2C"/>
                </a:solidFill>
                <a:latin typeface="Montserrat Light" panose="00000400000000000000" pitchFamily="2" charset="0"/>
                <a:cs typeface="Segoe UI" panose="020B0502040204020203" pitchFamily="34" charset="0"/>
              </a:rPr>
              <a:t>Sprint 2 –</a:t>
            </a:r>
          </a:p>
          <a:p>
            <a:r>
              <a:rPr lang="en-GB" sz="1800" dirty="0">
                <a:solidFill>
                  <a:srgbClr val="2E2D2C"/>
                </a:solidFill>
                <a:latin typeface="Montserrat Light" panose="00000400000000000000" pitchFamily="2" charset="0"/>
                <a:cs typeface="Segoe UI" panose="020B0502040204020203" pitchFamily="34" charset="0"/>
              </a:rPr>
              <a:t>Sprint 3 –</a:t>
            </a:r>
          </a:p>
          <a:p>
            <a:r>
              <a:rPr lang="en-GB" sz="1800" dirty="0">
                <a:solidFill>
                  <a:srgbClr val="2E2D2C"/>
                </a:solidFill>
                <a:latin typeface="Montserrat Light" panose="00000400000000000000" pitchFamily="2" charset="0"/>
                <a:cs typeface="Segoe UI" panose="020B0502040204020203" pitchFamily="34" charset="0"/>
              </a:rPr>
              <a:t>Sprint 4 –</a:t>
            </a:r>
          </a:p>
          <a:p>
            <a:r>
              <a:rPr lang="en-GB" sz="1800" dirty="0">
                <a:solidFill>
                  <a:srgbClr val="2E2D2C"/>
                </a:solidFill>
                <a:latin typeface="Montserrat Light" panose="00000400000000000000" pitchFamily="2" charset="0"/>
                <a:cs typeface="Segoe UI" panose="020B0502040204020203" pitchFamily="34" charset="0"/>
              </a:rPr>
              <a:t>Sprint 5 -</a:t>
            </a:r>
            <a:endParaRPr lang="en-GB" sz="1800" dirty="0"/>
          </a:p>
          <a:p>
            <a:endParaRPr lang="en-GB" sz="1800" dirty="0">
              <a:solidFill>
                <a:srgbClr val="2E2D2C"/>
              </a:solidFill>
              <a:effectLst/>
              <a:latin typeface="Segoe UI" panose="020B0502040204020203" pitchFamily="34" charset="0"/>
              <a:ea typeface="Calibri" panose="020F0502020204030204" pitchFamily="34" charset="0"/>
              <a:cs typeface="Symbol" panose="05050102010706020507" pitchFamily="18" charset="2"/>
            </a:endParaRPr>
          </a:p>
          <a:p>
            <a:endParaRPr lang="en-GB" dirty="0"/>
          </a:p>
        </p:txBody>
      </p:sp>
    </p:spTree>
    <p:extLst>
      <p:ext uri="{BB962C8B-B14F-4D97-AF65-F5344CB8AC3E}">
        <p14:creationId xmlns:p14="http://schemas.microsoft.com/office/powerpoint/2010/main" val="280668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60D4-81B0-DDE6-BBAA-DB3F2964FEE9}"/>
              </a:ext>
            </a:extLst>
          </p:cNvPr>
          <p:cNvSpPr>
            <a:spLocks noGrp="1"/>
          </p:cNvSpPr>
          <p:nvPr>
            <p:ph type="title"/>
          </p:nvPr>
        </p:nvSpPr>
        <p:spPr/>
        <p:txBody>
          <a:bodyPr>
            <a:normAutofit/>
          </a:bodyPr>
          <a:lstStyle/>
          <a:p>
            <a:r>
              <a:rPr lang="en-GB" dirty="0"/>
              <a:t>Conclusion</a:t>
            </a:r>
          </a:p>
        </p:txBody>
      </p:sp>
      <p:sp>
        <p:nvSpPr>
          <p:cNvPr id="3" name="Content Placeholder 2">
            <a:extLst>
              <a:ext uri="{FF2B5EF4-FFF2-40B4-BE49-F238E27FC236}">
                <a16:creationId xmlns:a16="http://schemas.microsoft.com/office/drawing/2014/main" id="{326812C8-DDD8-5F8D-500E-AB9C815F237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74696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9637-52C1-9958-C62B-C7FCB9A674E9}"/>
              </a:ext>
            </a:extLst>
          </p:cNvPr>
          <p:cNvSpPr>
            <a:spLocks noGrp="1"/>
          </p:cNvSpPr>
          <p:nvPr>
            <p:ph type="title"/>
          </p:nvPr>
        </p:nvSpPr>
        <p:spPr>
          <a:xfrm>
            <a:off x="1066800" y="1829859"/>
            <a:ext cx="10058400" cy="1450757"/>
          </a:xfrm>
        </p:spPr>
        <p:txBody>
          <a:bodyPr/>
          <a:lstStyle/>
          <a:p>
            <a:pPr algn="ctr"/>
            <a:r>
              <a:rPr lang="en-GB" dirty="0"/>
              <a:t>Thank you for listening!</a:t>
            </a:r>
          </a:p>
        </p:txBody>
      </p:sp>
      <p:sp>
        <p:nvSpPr>
          <p:cNvPr id="3" name="Content Placeholder 2">
            <a:extLst>
              <a:ext uri="{FF2B5EF4-FFF2-40B4-BE49-F238E27FC236}">
                <a16:creationId xmlns:a16="http://schemas.microsoft.com/office/drawing/2014/main" id="{8A9D866C-DCE3-1571-24FA-441CE2C1071F}"/>
              </a:ext>
            </a:extLst>
          </p:cNvPr>
          <p:cNvSpPr>
            <a:spLocks noGrp="1"/>
          </p:cNvSpPr>
          <p:nvPr>
            <p:ph idx="1"/>
          </p:nvPr>
        </p:nvSpPr>
        <p:spPr>
          <a:xfrm>
            <a:off x="1066800" y="3577385"/>
            <a:ext cx="10058400" cy="817879"/>
          </a:xfrm>
        </p:spPr>
        <p:txBody>
          <a:bodyPr/>
          <a:lstStyle/>
          <a:p>
            <a:pPr algn="ctr"/>
            <a:r>
              <a:rPr lang="en-GB" dirty="0"/>
              <a:t>Any questions are welcome</a:t>
            </a:r>
          </a:p>
        </p:txBody>
      </p:sp>
    </p:spTree>
    <p:extLst>
      <p:ext uri="{BB962C8B-B14F-4D97-AF65-F5344CB8AC3E}">
        <p14:creationId xmlns:p14="http://schemas.microsoft.com/office/powerpoint/2010/main" val="380210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C096-99CA-CCB2-F718-29066F3E298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1620CFA6-DF5F-CE2D-612D-5684645376BA}"/>
              </a:ext>
            </a:extLst>
          </p:cNvPr>
          <p:cNvSpPr>
            <a:spLocks noGrp="1"/>
          </p:cNvSpPr>
          <p:nvPr>
            <p:ph idx="1"/>
          </p:nvPr>
        </p:nvSpPr>
        <p:spPr/>
        <p:txBody>
          <a:bodyPr/>
          <a:lstStyle/>
          <a:p>
            <a:r>
              <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rPr>
              <a:t>- First of all I broke the project into three main sections: Customers, Items and Orders.</a:t>
            </a:r>
          </a:p>
          <a:p>
            <a:r>
              <a:rPr lang="en-GB" sz="1800" dirty="0">
                <a:solidFill>
                  <a:srgbClr val="2E2D2C"/>
                </a:solidFill>
                <a:effectLst/>
                <a:latin typeface="Montserrat Light" panose="00000400000000000000" pitchFamily="2" charset="0"/>
                <a:ea typeface="Calibri" panose="020F0502020204030204" pitchFamily="34" charset="0"/>
                <a:cs typeface="Symbol" panose="05050102010706020507" pitchFamily="18" charset="2"/>
              </a:rPr>
              <a:t>- Used this as my 3 epics for the project, associated them with user stories and then broke all the task</a:t>
            </a:r>
            <a:r>
              <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rPr>
              <a:t>s down necessary to do this in a Jira board, and organised them into sprints based on story point estimates. </a:t>
            </a:r>
            <a:endParaRPr lang="en-GB" sz="1800" dirty="0">
              <a:solidFill>
                <a:srgbClr val="2E2D2C"/>
              </a:solidFill>
              <a:effectLst/>
              <a:latin typeface="Segoe UI" panose="020B0502040204020203" pitchFamily="34" charset="0"/>
              <a:ea typeface="Calibri" panose="020F0502020204030204" pitchFamily="34" charset="0"/>
              <a:cs typeface="Symbol" panose="05050102010706020507" pitchFamily="18" charset="2"/>
            </a:endParaRPr>
          </a:p>
          <a:p>
            <a:endParaRPr lang="en-GB" dirty="0"/>
          </a:p>
        </p:txBody>
      </p:sp>
      <p:pic>
        <p:nvPicPr>
          <p:cNvPr id="5" name="Picture 4" descr="Table, Teams&#10;&#10;Description automatically generated">
            <a:extLst>
              <a:ext uri="{FF2B5EF4-FFF2-40B4-BE49-F238E27FC236}">
                <a16:creationId xmlns:a16="http://schemas.microsoft.com/office/drawing/2014/main" id="{50130FFC-94D0-C7B9-2705-A013E064AB30}"/>
              </a:ext>
            </a:extLst>
          </p:cNvPr>
          <p:cNvPicPr>
            <a:picLocks noChangeAspect="1"/>
          </p:cNvPicPr>
          <p:nvPr/>
        </p:nvPicPr>
        <p:blipFill rotWithShape="1">
          <a:blip r:embed="rId2">
            <a:extLst>
              <a:ext uri="{28A0092B-C50C-407E-A947-70E740481C1C}">
                <a14:useLocalDpi xmlns:a14="http://schemas.microsoft.com/office/drawing/2010/main" val="0"/>
              </a:ext>
            </a:extLst>
          </a:blip>
          <a:srcRect b="6806"/>
          <a:stretch/>
        </p:blipFill>
        <p:spPr>
          <a:xfrm>
            <a:off x="2794000" y="3693405"/>
            <a:ext cx="6128384" cy="2453395"/>
          </a:xfrm>
          <a:prstGeom prst="rect">
            <a:avLst/>
          </a:prstGeom>
        </p:spPr>
      </p:pic>
    </p:spTree>
    <p:extLst>
      <p:ext uri="{BB962C8B-B14F-4D97-AF65-F5344CB8AC3E}">
        <p14:creationId xmlns:p14="http://schemas.microsoft.com/office/powerpoint/2010/main" val="866287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72B1-8BE8-4962-EDC1-AACB3DB6980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AC83B351-DD9F-7B7B-A4DC-6E370AFFC406}"/>
              </a:ext>
            </a:extLst>
          </p:cNvPr>
          <p:cNvSpPr>
            <a:spLocks noGrp="1"/>
          </p:cNvSpPr>
          <p:nvPr>
            <p:ph idx="1"/>
          </p:nvPr>
        </p:nvSpPr>
        <p:spPr/>
        <p:txBody>
          <a:bodyPr/>
          <a:lstStyle/>
          <a:p>
            <a:r>
              <a:rPr lang="en-GB" dirty="0"/>
              <a:t>- I knew items would take a similar format to customers, but orders would be more complicate due to the many to many relationship, so we have to keep track of not just the orders but the items in the orders too</a:t>
            </a:r>
          </a:p>
          <a:p>
            <a:r>
              <a:rPr lang="en-GB" dirty="0"/>
              <a:t>- So I began by creating my SQL schema and initial data, choosing the context of an online bar service, so customers could make orders and staff could keep track of them.</a:t>
            </a:r>
          </a:p>
          <a:p>
            <a:endParaRPr lang="en-GB" dirty="0"/>
          </a:p>
        </p:txBody>
      </p:sp>
    </p:spTree>
    <p:extLst>
      <p:ext uri="{BB962C8B-B14F-4D97-AF65-F5344CB8AC3E}">
        <p14:creationId xmlns:p14="http://schemas.microsoft.com/office/powerpoint/2010/main" val="103364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007C-0E1E-F23E-45F0-9BFD0B2A5C27}"/>
              </a:ext>
            </a:extLst>
          </p:cNvPr>
          <p:cNvSpPr>
            <a:spLocks noGrp="1"/>
          </p:cNvSpPr>
          <p:nvPr>
            <p:ph type="title"/>
          </p:nvPr>
        </p:nvSpPr>
        <p:spPr/>
        <p:txBody>
          <a:bodyPr/>
          <a:lstStyle/>
          <a:p>
            <a:r>
              <a:rPr lang="en-GB" dirty="0"/>
              <a:t>Consultant Journey</a:t>
            </a:r>
          </a:p>
        </p:txBody>
      </p:sp>
      <p:sp>
        <p:nvSpPr>
          <p:cNvPr id="3" name="Content Placeholder 2">
            <a:extLst>
              <a:ext uri="{FF2B5EF4-FFF2-40B4-BE49-F238E27FC236}">
                <a16:creationId xmlns:a16="http://schemas.microsoft.com/office/drawing/2014/main" id="{D6C73B40-B430-3E48-B3D3-5204A4014903}"/>
              </a:ext>
            </a:extLst>
          </p:cNvPr>
          <p:cNvSpPr>
            <a:spLocks noGrp="1"/>
          </p:cNvSpPr>
          <p:nvPr>
            <p:ph idx="1"/>
          </p:nvPr>
        </p:nvSpPr>
        <p:spPr/>
        <p:txBody>
          <a:bodyPr/>
          <a:lstStyle/>
          <a:p>
            <a:r>
              <a:rPr lang="en-GB" sz="1800" dirty="0">
                <a:solidFill>
                  <a:srgbClr val="2E2D2C"/>
                </a:solidFill>
                <a:effectLst/>
                <a:latin typeface="Montserrat Light" panose="00000400000000000000" pitchFamily="2" charset="0"/>
                <a:ea typeface="Calibri" panose="020F0502020204030204" pitchFamily="34" charset="0"/>
                <a:cs typeface="Symbol" panose="05050102010706020507" pitchFamily="18" charset="2"/>
              </a:rPr>
              <a:t>What technologies have you learned for this project?</a:t>
            </a:r>
          </a:p>
          <a:p>
            <a:endParaRPr lang="en-GB" sz="1800" dirty="0">
              <a:solidFill>
                <a:srgbClr val="2E2D2C"/>
              </a:solidFill>
              <a:latin typeface="Montserrat Light" panose="00000400000000000000" pitchFamily="2" charset="0"/>
              <a:ea typeface="Calibri" panose="020F0502020204030204" pitchFamily="34" charset="0"/>
              <a:cs typeface="Symbol" panose="05050102010706020507" pitchFamily="18" charset="2"/>
            </a:endParaRPr>
          </a:p>
          <a:p>
            <a:r>
              <a:rPr lang="en-GB" sz="1800" dirty="0">
                <a:solidFill>
                  <a:srgbClr val="2E2D2C"/>
                </a:solidFill>
                <a:effectLst/>
                <a:latin typeface="Montserrat Light" panose="00000400000000000000" pitchFamily="2" charset="0"/>
                <a:ea typeface="Calibri" panose="020F0502020204030204" pitchFamily="34" charset="0"/>
                <a:cs typeface="Symbol" panose="05050102010706020507" pitchFamily="18" charset="2"/>
              </a:rPr>
              <a:t>- This project uses Java, SQL,  GitHub and JUnit</a:t>
            </a:r>
            <a:endParaRPr lang="en-GB" sz="1800" dirty="0">
              <a:solidFill>
                <a:srgbClr val="2E2D2C"/>
              </a:solidFill>
              <a:effectLst/>
              <a:latin typeface="Segoe UI" panose="020B0502040204020203" pitchFamily="34" charset="0"/>
              <a:ea typeface="Calibri" panose="020F0502020204030204" pitchFamily="34" charset="0"/>
              <a:cs typeface="Symbol" panose="05050102010706020507" pitchFamily="18" charset="2"/>
            </a:endParaRPr>
          </a:p>
          <a:p>
            <a:endParaRPr lang="en-GB" dirty="0"/>
          </a:p>
        </p:txBody>
      </p:sp>
    </p:spTree>
    <p:extLst>
      <p:ext uri="{BB962C8B-B14F-4D97-AF65-F5344CB8AC3E}">
        <p14:creationId xmlns:p14="http://schemas.microsoft.com/office/powerpoint/2010/main" val="307528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80FB-B3B4-F439-8CD6-26302A73BED1}"/>
              </a:ext>
            </a:extLst>
          </p:cNvPr>
          <p:cNvSpPr>
            <a:spLocks noGrp="1"/>
          </p:cNvSpPr>
          <p:nvPr>
            <p:ph type="title"/>
          </p:nvPr>
        </p:nvSpPr>
        <p:spPr/>
        <p:txBody>
          <a:bodyPr/>
          <a:lstStyle/>
          <a:p>
            <a:r>
              <a:rPr lang="en-GB" dirty="0"/>
              <a:t>CI</a:t>
            </a:r>
          </a:p>
        </p:txBody>
      </p:sp>
      <p:sp>
        <p:nvSpPr>
          <p:cNvPr id="3" name="Content Placeholder 2">
            <a:extLst>
              <a:ext uri="{FF2B5EF4-FFF2-40B4-BE49-F238E27FC236}">
                <a16:creationId xmlns:a16="http://schemas.microsoft.com/office/drawing/2014/main" id="{EDCC12A3-0127-37F6-F2CA-024D243A4623}"/>
              </a:ext>
            </a:extLst>
          </p:cNvPr>
          <p:cNvSpPr>
            <a:spLocks noGrp="1"/>
          </p:cNvSpPr>
          <p:nvPr>
            <p:ph idx="1"/>
          </p:nvPr>
        </p:nvSpPr>
        <p:spPr/>
        <p:txBody>
          <a:bodyPr/>
          <a:lstStyle/>
          <a:p>
            <a:r>
              <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How did you approach version control?</a:t>
            </a:r>
            <a:endParaRPr lang="en-GB" dirty="0"/>
          </a:p>
        </p:txBody>
      </p:sp>
    </p:spTree>
    <p:extLst>
      <p:ext uri="{BB962C8B-B14F-4D97-AF65-F5344CB8AC3E}">
        <p14:creationId xmlns:p14="http://schemas.microsoft.com/office/powerpoint/2010/main" val="103410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0264-48EB-031E-A16C-065D4A8A017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65D8B2F5-1A48-3482-10B7-6754AE0F624C}"/>
              </a:ext>
            </a:extLst>
          </p:cNvPr>
          <p:cNvSpPr>
            <a:spLocks noGrp="1"/>
          </p:cNvSpPr>
          <p:nvPr>
            <p:ph idx="1"/>
          </p:nvPr>
        </p:nvSpPr>
        <p:spPr/>
        <p:txBody>
          <a:bodyPr/>
          <a:lstStyle/>
          <a:p>
            <a:r>
              <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What was tested? Show the coverage of the </a:t>
            </a:r>
            <a:r>
              <a:rPr lang="en-GB" sz="1800" b="1" dirty="0" err="1">
                <a:solidFill>
                  <a:srgbClr val="2E2D2C"/>
                </a:solidFill>
                <a:effectLst/>
                <a:latin typeface="Montserrat" panose="00000500000000000000" pitchFamily="2" charset="0"/>
                <a:ea typeface="Calibri" panose="020F0502020204030204" pitchFamily="34" charset="0"/>
                <a:cs typeface="Segoe UI" panose="020B0502040204020203" pitchFamily="34" charset="0"/>
              </a:rPr>
              <a:t>src</a:t>
            </a:r>
            <a:r>
              <a:rPr lang="en-GB" sz="1800" b="1" dirty="0">
                <a:solidFill>
                  <a:srgbClr val="2E2D2C"/>
                </a:solidFill>
                <a:effectLst/>
                <a:latin typeface="Montserrat" panose="00000500000000000000" pitchFamily="2" charset="0"/>
                <a:ea typeface="Calibri" panose="020F0502020204030204" pitchFamily="34" charset="0"/>
                <a:cs typeface="Segoe UI" panose="020B0502040204020203" pitchFamily="34" charset="0"/>
              </a:rPr>
              <a:t>/main/java</a:t>
            </a:r>
            <a:r>
              <a:rPr lang="en-GB" sz="1800" dirty="0">
                <a:solidFill>
                  <a:srgbClr val="2E2D2C"/>
                </a:solidFill>
                <a:effectLst/>
                <a:latin typeface="Montserrat Light" panose="00000400000000000000" pitchFamily="2" charset="0"/>
                <a:ea typeface="Calibri" panose="020F0502020204030204" pitchFamily="34" charset="0"/>
                <a:cs typeface="Segoe UI" panose="020B0502040204020203" pitchFamily="34" charset="0"/>
              </a:rPr>
              <a:t> folder</a:t>
            </a:r>
            <a:endParaRPr lang="en-GB" dirty="0"/>
          </a:p>
        </p:txBody>
      </p:sp>
    </p:spTree>
    <p:extLst>
      <p:ext uri="{BB962C8B-B14F-4D97-AF65-F5344CB8AC3E}">
        <p14:creationId xmlns:p14="http://schemas.microsoft.com/office/powerpoint/2010/main" val="213675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79FC-0C98-9B63-C36B-2C137AE2EEF8}"/>
              </a:ext>
            </a:extLst>
          </p:cNvPr>
          <p:cNvSpPr>
            <a:spLocks noGrp="1"/>
          </p:cNvSpPr>
          <p:nvPr>
            <p:ph type="title"/>
          </p:nvPr>
        </p:nvSpPr>
        <p:spPr>
          <a:xfrm>
            <a:off x="1097280" y="263529"/>
            <a:ext cx="10058400" cy="1450757"/>
          </a:xfrm>
        </p:spPr>
        <p:txBody>
          <a:bodyPr>
            <a:normAutofit/>
          </a:bodyPr>
          <a:lstStyle/>
          <a:p>
            <a:r>
              <a:rPr lang="en-GB" dirty="0"/>
              <a:t>Demonstration – User Story 1</a:t>
            </a:r>
          </a:p>
        </p:txBody>
      </p:sp>
      <p:sp>
        <p:nvSpPr>
          <p:cNvPr id="3" name="Content Placeholder 2">
            <a:extLst>
              <a:ext uri="{FF2B5EF4-FFF2-40B4-BE49-F238E27FC236}">
                <a16:creationId xmlns:a16="http://schemas.microsoft.com/office/drawing/2014/main" id="{741CE052-CA66-14A8-37C5-C9956CED10CE}"/>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79535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D69A-235E-7CED-F7CE-AE52C34147F0}"/>
              </a:ext>
            </a:extLst>
          </p:cNvPr>
          <p:cNvSpPr>
            <a:spLocks noGrp="1"/>
          </p:cNvSpPr>
          <p:nvPr>
            <p:ph type="title"/>
          </p:nvPr>
        </p:nvSpPr>
        <p:spPr/>
        <p:txBody>
          <a:bodyPr/>
          <a:lstStyle/>
          <a:p>
            <a:r>
              <a:rPr lang="en-GB" dirty="0"/>
              <a:t>Demonstration – User Story 2</a:t>
            </a:r>
          </a:p>
        </p:txBody>
      </p:sp>
      <p:sp>
        <p:nvSpPr>
          <p:cNvPr id="3" name="Content Placeholder 2">
            <a:extLst>
              <a:ext uri="{FF2B5EF4-FFF2-40B4-BE49-F238E27FC236}">
                <a16:creationId xmlns:a16="http://schemas.microsoft.com/office/drawing/2014/main" id="{8C5D3FF6-4899-BC2A-9221-51FE5E8F842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3195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B8EF-46EB-9166-C1EE-64A3B7E6CA0B}"/>
              </a:ext>
            </a:extLst>
          </p:cNvPr>
          <p:cNvSpPr>
            <a:spLocks noGrp="1"/>
          </p:cNvSpPr>
          <p:nvPr>
            <p:ph type="title"/>
          </p:nvPr>
        </p:nvSpPr>
        <p:spPr/>
        <p:txBody>
          <a:bodyPr/>
          <a:lstStyle/>
          <a:p>
            <a:r>
              <a:rPr lang="en-GB" dirty="0"/>
              <a:t>Demonstration – User Story 3</a:t>
            </a:r>
          </a:p>
        </p:txBody>
      </p:sp>
      <p:sp>
        <p:nvSpPr>
          <p:cNvPr id="3" name="Content Placeholder 2">
            <a:extLst>
              <a:ext uri="{FF2B5EF4-FFF2-40B4-BE49-F238E27FC236}">
                <a16:creationId xmlns:a16="http://schemas.microsoft.com/office/drawing/2014/main" id="{060EFC0C-5B6A-1DB1-843B-31E7877D5F1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628611131"/>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B3A21"/>
      </a:dk2>
      <a:lt2>
        <a:srgbClr val="E2E6E8"/>
      </a:lt2>
      <a:accent1>
        <a:srgbClr val="EC8A59"/>
      </a:accent1>
      <a:accent2>
        <a:srgbClr val="C19E34"/>
      </a:accent2>
      <a:accent3>
        <a:srgbClr val="9BAA4E"/>
      </a:accent3>
      <a:accent4>
        <a:srgbClr val="6DB23B"/>
      </a:accent4>
      <a:accent5>
        <a:srgbClr val="2CB92C"/>
      </a:accent5>
      <a:accent6>
        <a:srgbClr val="31B869"/>
      </a:accent6>
      <a:hlink>
        <a:srgbClr val="5C879C"/>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240</TotalTime>
  <Words>321</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Garamond</vt:lpstr>
      <vt:lpstr>Montserrat</vt:lpstr>
      <vt:lpstr>Montserrat Light</vt:lpstr>
      <vt:lpstr>Segoe UI</vt:lpstr>
      <vt:lpstr>RetrospectVTI</vt:lpstr>
      <vt:lpstr>IMS for an online bar service</vt:lpstr>
      <vt:lpstr>Introduction</vt:lpstr>
      <vt:lpstr>Introduction</vt:lpstr>
      <vt:lpstr>Consultant Journey</vt:lpstr>
      <vt:lpstr>CI</vt:lpstr>
      <vt:lpstr>Testing</vt:lpstr>
      <vt:lpstr>Demonstration – User Story 1</vt:lpstr>
      <vt:lpstr>Demonstration – User Story 2</vt:lpstr>
      <vt:lpstr>Demonstration – User Story 3</vt:lpstr>
      <vt:lpstr>Sprint Review</vt:lpstr>
      <vt:lpstr>Sprint Retrospective</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Project (IMS)</dc:title>
  <dc:creator>Jade Powell</dc:creator>
  <cp:lastModifiedBy>Jade Powell</cp:lastModifiedBy>
  <cp:revision>3</cp:revision>
  <dcterms:created xsi:type="dcterms:W3CDTF">2022-08-22T09:56:08Z</dcterms:created>
  <dcterms:modified xsi:type="dcterms:W3CDTF">2022-08-25T16:52:07Z</dcterms:modified>
</cp:coreProperties>
</file>