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0"/>
  </p:handoutMasterIdLst>
  <p:sldIdLst>
    <p:sldId id="258" r:id="rId2"/>
    <p:sldId id="500" r:id="rId3"/>
    <p:sldId id="425" r:id="rId4"/>
    <p:sldId id="451" r:id="rId5"/>
    <p:sldId id="501" r:id="rId6"/>
    <p:sldId id="502" r:id="rId7"/>
    <p:sldId id="503" r:id="rId8"/>
    <p:sldId id="504" r:id="rId9"/>
    <p:sldId id="505" r:id="rId10"/>
    <p:sldId id="506" r:id="rId11"/>
    <p:sldId id="507" r:id="rId12"/>
    <p:sldId id="475" r:id="rId13"/>
    <p:sldId id="474" r:id="rId14"/>
    <p:sldId id="476" r:id="rId15"/>
    <p:sldId id="508" r:id="rId16"/>
    <p:sldId id="509" r:id="rId17"/>
    <p:sldId id="510" r:id="rId18"/>
    <p:sldId id="260" r:id="rId19"/>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7C20"/>
    <a:srgbClr val="D71920"/>
    <a:srgbClr val="C8B160"/>
    <a:srgbClr val="009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NI"/>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7612F-F4F6-49E7-9E06-3D5220FEBB27}" type="datetimeFigureOut">
              <a:rPr lang="es-NI" smtClean="0"/>
              <a:t>5/4/2024</a:t>
            </a:fld>
            <a:endParaRPr lang="es-NI"/>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NI"/>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084567-83D8-42DA-AC87-6626250FF122}" type="slidenum">
              <a:rPr lang="es-NI" smtClean="0"/>
              <a:t>‹Nº›</a:t>
            </a:fld>
            <a:endParaRPr lang="es-NI"/>
          </a:p>
        </p:txBody>
      </p:sp>
    </p:spTree>
    <p:extLst>
      <p:ext uri="{BB962C8B-B14F-4D97-AF65-F5344CB8AC3E}">
        <p14:creationId xmlns:p14="http://schemas.microsoft.com/office/powerpoint/2010/main" val="138373146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6"/>
          <p:cNvSpPr/>
          <p:nvPr userDrawn="1"/>
        </p:nvSpPr>
        <p:spPr>
          <a:xfrm>
            <a:off x="0" y="1709738"/>
            <a:ext cx="12192000" cy="514826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
        <p:nvSpPr>
          <p:cNvPr id="2" name="Título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Editar el estilo de texto del patrón</a:t>
            </a:r>
          </a:p>
        </p:txBody>
      </p:sp>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5910"/>
            <a:ext cx="5306096" cy="1416727"/>
          </a:xfrm>
          <a:prstGeom prst="rect">
            <a:avLst/>
          </a:prstGeom>
        </p:spPr>
      </p:pic>
    </p:spTree>
    <p:extLst>
      <p:ext uri="{BB962C8B-B14F-4D97-AF65-F5344CB8AC3E}">
        <p14:creationId xmlns:p14="http://schemas.microsoft.com/office/powerpoint/2010/main" val="3881248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solidFill>
                  <a:schemeClr val="tx1">
                    <a:lumMod val="75000"/>
                    <a:lumOff val="25000"/>
                  </a:schemeClr>
                </a:solidFill>
              </a:defRPr>
            </a:lvl1pPr>
          </a:lstStyle>
          <a:p>
            <a:r>
              <a:rPr lang="es-ES" dirty="0"/>
              <a:t>Haga clic para modificar el estilo de título del patrón</a:t>
            </a:r>
            <a:endParaRPr lang="es-NI" dirty="0"/>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NI" dirty="0"/>
          </a:p>
        </p:txBody>
      </p:sp>
      <p:sp>
        <p:nvSpPr>
          <p:cNvPr id="8" name="Rectángulo 7"/>
          <p:cNvSpPr/>
          <p:nvPr userDrawn="1"/>
        </p:nvSpPr>
        <p:spPr>
          <a:xfrm>
            <a:off x="0" y="-1"/>
            <a:ext cx="12192000" cy="1122364"/>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9" name="Imagen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52533" y="-36372"/>
            <a:ext cx="2139467" cy="1195106"/>
          </a:xfrm>
          <a:prstGeom prst="rect">
            <a:avLst/>
          </a:prstGeom>
        </p:spPr>
      </p:pic>
    </p:spTree>
    <p:extLst>
      <p:ext uri="{BB962C8B-B14F-4D97-AF65-F5344CB8AC3E}">
        <p14:creationId xmlns:p14="http://schemas.microsoft.com/office/powerpoint/2010/main" val="2660770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
        <p:nvSpPr>
          <p:cNvPr id="8" name="Rectángulo 7"/>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spTree>
    <p:extLst>
      <p:ext uri="{BB962C8B-B14F-4D97-AF65-F5344CB8AC3E}">
        <p14:creationId xmlns:p14="http://schemas.microsoft.com/office/powerpoint/2010/main" val="3940911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chemeClr val="tx1">
                    <a:lumMod val="75000"/>
                    <a:lumOff val="25000"/>
                  </a:schemeClr>
                </a:solidFill>
              </a:defRPr>
            </a:lvl1pPr>
          </a:lstStyle>
          <a:p>
            <a:r>
              <a:rPr lang="es-ES" dirty="0"/>
              <a:t>Haga clic para modificar el estilo de título del patrón</a:t>
            </a:r>
            <a:endParaRPr lang="es-NI" dirty="0"/>
          </a:p>
        </p:txBody>
      </p:sp>
      <p:sp>
        <p:nvSpPr>
          <p:cNvPr id="3" name="Marcador de contenido 2"/>
          <p:cNvSpPr>
            <a:spLocks noGrp="1"/>
          </p:cNvSpPr>
          <p:nvPr>
            <p:ph sz="half" idx="1"/>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4" name="Marcador de contenido 3"/>
          <p:cNvSpPr>
            <a:spLocks noGrp="1"/>
          </p:cNvSpPr>
          <p:nvPr>
            <p:ph sz="half" idx="2"/>
          </p:nvPr>
        </p:nvSpPr>
        <p:spPr>
          <a:xfrm>
            <a:off x="6172200" y="1825625"/>
            <a:ext cx="5181600" cy="4351338"/>
          </a:xfrm>
        </p:spPr>
        <p:txBody>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
        <p:nvSpPr>
          <p:cNvPr id="9" name="Rectángulo 8"/>
          <p:cNvSpPr/>
          <p:nvPr userDrawn="1"/>
        </p:nvSpPr>
        <p:spPr>
          <a:xfrm>
            <a:off x="0" y="6542468"/>
            <a:ext cx="12192000" cy="315532"/>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7" name="Imagen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51054" y="6921"/>
            <a:ext cx="1040946" cy="581472"/>
          </a:xfrm>
          <a:prstGeom prst="rect">
            <a:avLst/>
          </a:prstGeom>
        </p:spPr>
      </p:pic>
    </p:spTree>
    <p:extLst>
      <p:ext uri="{BB962C8B-B14F-4D97-AF65-F5344CB8AC3E}">
        <p14:creationId xmlns:p14="http://schemas.microsoft.com/office/powerpoint/2010/main" val="243098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Rectángulo 4"/>
          <p:cNvSpPr/>
          <p:nvPr userDrawn="1"/>
        </p:nvSpPr>
        <p:spPr>
          <a:xfrm>
            <a:off x="0" y="6349284"/>
            <a:ext cx="12192000" cy="508715"/>
          </a:xfrm>
          <a:prstGeom prst="rect">
            <a:avLst/>
          </a:prstGeom>
          <a:solidFill>
            <a:srgbClr val="F47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ln>
                <a:noFill/>
              </a:ln>
            </a:endParaRPr>
          </a:p>
        </p:txBody>
      </p:sp>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02455" y="2253803"/>
            <a:ext cx="7187089" cy="1918952"/>
          </a:xfrm>
          <a:prstGeom prst="rect">
            <a:avLst/>
          </a:prstGeom>
        </p:spPr>
      </p:pic>
    </p:spTree>
    <p:extLst>
      <p:ext uri="{BB962C8B-B14F-4D97-AF65-F5344CB8AC3E}">
        <p14:creationId xmlns:p14="http://schemas.microsoft.com/office/powerpoint/2010/main" val="4197885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s-NI" dirty="0"/>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NI" dirty="0"/>
          </a:p>
        </p:txBody>
      </p:sp>
    </p:spTree>
    <p:extLst>
      <p:ext uri="{BB962C8B-B14F-4D97-AF65-F5344CB8AC3E}">
        <p14:creationId xmlns:p14="http://schemas.microsoft.com/office/powerpoint/2010/main" val="4044447819"/>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C5507A4-1F64-4136-9008-1907AED580E8}"/>
              </a:ext>
            </a:extLst>
          </p:cNvPr>
          <p:cNvSpPr>
            <a:spLocks noGrp="1"/>
          </p:cNvSpPr>
          <p:nvPr>
            <p:ph type="title"/>
          </p:nvPr>
        </p:nvSpPr>
        <p:spPr>
          <a:xfrm>
            <a:off x="969014" y="2498580"/>
            <a:ext cx="10515600" cy="1140403"/>
          </a:xfrm>
        </p:spPr>
        <p:txBody>
          <a:bodyPr>
            <a:normAutofit fontScale="90000"/>
          </a:bodyPr>
          <a:lstStyle/>
          <a:p>
            <a:pPr algn="ctr"/>
            <a:r>
              <a:rPr lang="es-ES" sz="4800" dirty="0"/>
              <a:t>Algoritmos y Estructura de Datos</a:t>
            </a:r>
            <a:br>
              <a:rPr lang="es-ES" sz="4800" dirty="0"/>
            </a:br>
            <a:r>
              <a:rPr lang="es-ES" sz="4800" dirty="0"/>
              <a:t>U</a:t>
            </a:r>
            <a:r>
              <a:rPr lang="es-ES" sz="3600" dirty="0"/>
              <a:t>nidad I: Introducción a Python</a:t>
            </a:r>
            <a:endParaRPr lang="es-NI" sz="3600" dirty="0"/>
          </a:p>
        </p:txBody>
      </p:sp>
      <p:sp>
        <p:nvSpPr>
          <p:cNvPr id="5" name="Marcador de texto 2">
            <a:extLst>
              <a:ext uri="{FF2B5EF4-FFF2-40B4-BE49-F238E27FC236}">
                <a16:creationId xmlns:a16="http://schemas.microsoft.com/office/drawing/2014/main" id="{5D1CC75E-AEA7-47E8-8B1C-B48E130BD2A6}"/>
              </a:ext>
            </a:extLst>
          </p:cNvPr>
          <p:cNvSpPr>
            <a:spLocks noGrp="1"/>
          </p:cNvSpPr>
          <p:nvPr>
            <p:ph type="body" idx="1"/>
          </p:nvPr>
        </p:nvSpPr>
        <p:spPr>
          <a:xfrm>
            <a:off x="235527" y="5721357"/>
            <a:ext cx="11057992" cy="549997"/>
          </a:xfrm>
        </p:spPr>
        <p:txBody>
          <a:bodyPr/>
          <a:lstStyle/>
          <a:p>
            <a:pPr algn="r"/>
            <a:r>
              <a:rPr lang="pt-BR" sz="1800" b="1" dirty="0" err="1"/>
              <a:t>Colectivo</a:t>
            </a:r>
            <a:r>
              <a:rPr lang="pt-BR" sz="1800" b="1" dirty="0"/>
              <a:t> de </a:t>
            </a:r>
            <a:r>
              <a:rPr lang="pt-BR" sz="1800" b="1" dirty="0" err="1"/>
              <a:t>asignatura</a:t>
            </a:r>
            <a:r>
              <a:rPr lang="pt-BR" sz="1800" b="1" dirty="0"/>
              <a:t> 1S2024 | Abril, 2024</a:t>
            </a:r>
            <a:endParaRPr lang="es-NI" dirty="0"/>
          </a:p>
        </p:txBody>
      </p:sp>
      <p:sp>
        <p:nvSpPr>
          <p:cNvPr id="6" name="Título 1">
            <a:extLst>
              <a:ext uri="{FF2B5EF4-FFF2-40B4-BE49-F238E27FC236}">
                <a16:creationId xmlns:a16="http://schemas.microsoft.com/office/drawing/2014/main" id="{8AEB55D7-7D3E-408E-8D70-3C7E47BC7DE0}"/>
              </a:ext>
            </a:extLst>
          </p:cNvPr>
          <p:cNvSpPr txBox="1">
            <a:spLocks/>
          </p:cNvSpPr>
          <p:nvPr/>
        </p:nvSpPr>
        <p:spPr>
          <a:xfrm>
            <a:off x="777919" y="4353185"/>
            <a:ext cx="10515600" cy="61655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bg1"/>
                </a:solidFill>
                <a:latin typeface="+mj-lt"/>
                <a:ea typeface="+mj-ea"/>
                <a:cs typeface="+mj-cs"/>
              </a:defRPr>
            </a:lvl1pPr>
          </a:lstStyle>
          <a:p>
            <a:pPr algn="r"/>
            <a:r>
              <a:rPr lang="es-ES" sz="3600" dirty="0"/>
              <a:t>El modelo de objeto de Python</a:t>
            </a:r>
          </a:p>
        </p:txBody>
      </p:sp>
    </p:spTree>
    <p:extLst>
      <p:ext uri="{BB962C8B-B14F-4D97-AF65-F5344CB8AC3E}">
        <p14:creationId xmlns:p14="http://schemas.microsoft.com/office/powerpoint/2010/main" val="771560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Un poco de python 3 - Fuerza bruta SSH. - Linux">
            <a:extLst>
              <a:ext uri="{FF2B5EF4-FFF2-40B4-BE49-F238E27FC236}">
                <a16:creationId xmlns:a16="http://schemas.microsoft.com/office/drawing/2014/main" id="{0C61BA83-4DA4-4563-B7DD-E90587CB82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227593" y="3022186"/>
            <a:ext cx="3661097" cy="813627"/>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8888B347-A356-46EC-A485-E72CFC3189D9}"/>
              </a:ext>
            </a:extLst>
          </p:cNvPr>
          <p:cNvSpPr txBox="1"/>
          <p:nvPr/>
        </p:nvSpPr>
        <p:spPr>
          <a:xfrm>
            <a:off x="2000146" y="1075230"/>
            <a:ext cx="2465675" cy="523220"/>
          </a:xfrm>
          <a:prstGeom prst="rect">
            <a:avLst/>
          </a:prstGeom>
          <a:noFill/>
        </p:spPr>
        <p:txBody>
          <a:bodyPr wrap="square" rtlCol="0">
            <a:spAutoFit/>
          </a:bodyPr>
          <a:lstStyle/>
          <a:p>
            <a:pPr algn="just"/>
            <a:r>
              <a:rPr lang="es-MX" sz="2800" b="1" dirty="0">
                <a:solidFill>
                  <a:srgbClr val="0070C0"/>
                </a:solidFill>
              </a:rPr>
              <a:t>Atributos</a:t>
            </a:r>
            <a:endParaRPr lang="es-NI" sz="2800" b="1" dirty="0">
              <a:solidFill>
                <a:srgbClr val="0070C0"/>
              </a:solidFill>
            </a:endParaRPr>
          </a:p>
        </p:txBody>
      </p:sp>
      <p:sp>
        <p:nvSpPr>
          <p:cNvPr id="10" name="CuadroTexto 9">
            <a:extLst>
              <a:ext uri="{FF2B5EF4-FFF2-40B4-BE49-F238E27FC236}">
                <a16:creationId xmlns:a16="http://schemas.microsoft.com/office/drawing/2014/main" id="{DC58702F-5FC6-4F0D-B6ED-FA2163DBCAA1}"/>
              </a:ext>
            </a:extLst>
          </p:cNvPr>
          <p:cNvSpPr txBox="1"/>
          <p:nvPr/>
        </p:nvSpPr>
        <p:spPr>
          <a:xfrm>
            <a:off x="1556801" y="1751509"/>
            <a:ext cx="6199626" cy="2246769"/>
          </a:xfrm>
          <a:prstGeom prst="rect">
            <a:avLst/>
          </a:prstGeom>
          <a:noFill/>
        </p:spPr>
        <p:txBody>
          <a:bodyPr wrap="square" rtlCol="0">
            <a:spAutoFit/>
          </a:bodyPr>
          <a:lstStyle/>
          <a:p>
            <a:pPr algn="just"/>
            <a:r>
              <a:rPr lang="es-ES" sz="2000" dirty="0"/>
              <a:t>Una clase también puede contener variables, a las que se conoce con el nombre de atributos. Para crear atributos definimos un método especial llamado __</a:t>
            </a:r>
            <a:r>
              <a:rPr lang="es-ES" sz="2000" dirty="0" err="1"/>
              <a:t>init</a:t>
            </a:r>
            <a:r>
              <a:rPr lang="es-ES" sz="2000" dirty="0"/>
              <a:t>__(), que es invocado por Python automáticamente siempre que se crea una instancia de la clase (conocido también como constructor o inicializador).</a:t>
            </a:r>
            <a:endParaRPr lang="es-NI" sz="2000" dirty="0"/>
          </a:p>
        </p:txBody>
      </p:sp>
      <p:grpSp>
        <p:nvGrpSpPr>
          <p:cNvPr id="5" name="Grupo 4">
            <a:extLst>
              <a:ext uri="{FF2B5EF4-FFF2-40B4-BE49-F238E27FC236}">
                <a16:creationId xmlns:a16="http://schemas.microsoft.com/office/drawing/2014/main" id="{6020E478-AE44-4808-B5C1-E40D5F074762}"/>
              </a:ext>
            </a:extLst>
          </p:cNvPr>
          <p:cNvGrpSpPr/>
          <p:nvPr/>
        </p:nvGrpSpPr>
        <p:grpSpPr>
          <a:xfrm>
            <a:off x="6982692" y="3998278"/>
            <a:ext cx="4364181" cy="2859722"/>
            <a:chOff x="5721927" y="4576421"/>
            <a:chExt cx="3775081" cy="2354491"/>
          </a:xfrm>
        </p:grpSpPr>
        <p:sp>
          <p:nvSpPr>
            <p:cNvPr id="3" name="Rectángulo: una sola esquina cortada 2">
              <a:extLst>
                <a:ext uri="{FF2B5EF4-FFF2-40B4-BE49-F238E27FC236}">
                  <a16:creationId xmlns:a16="http://schemas.microsoft.com/office/drawing/2014/main" id="{14645E51-EF3C-41BF-AB96-494B9C3A8B06}"/>
                </a:ext>
              </a:extLst>
            </p:cNvPr>
            <p:cNvSpPr/>
            <p:nvPr/>
          </p:nvSpPr>
          <p:spPr>
            <a:xfrm>
              <a:off x="5721927" y="4576421"/>
              <a:ext cx="3775081" cy="2354491"/>
            </a:xfrm>
            <a:prstGeom prst="snip1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s-NI"/>
            </a:p>
          </p:txBody>
        </p:sp>
        <p:pic>
          <p:nvPicPr>
            <p:cNvPr id="2" name="Imagen 1">
              <a:extLst>
                <a:ext uri="{FF2B5EF4-FFF2-40B4-BE49-F238E27FC236}">
                  <a16:creationId xmlns:a16="http://schemas.microsoft.com/office/drawing/2014/main" id="{71B53AE9-78DF-48CB-B165-6E0ABC29A869}"/>
                </a:ext>
              </a:extLst>
            </p:cNvPr>
            <p:cNvPicPr>
              <a:picLocks noChangeAspect="1"/>
            </p:cNvPicPr>
            <p:nvPr/>
          </p:nvPicPr>
          <p:blipFill>
            <a:blip r:embed="rId3"/>
            <a:stretch>
              <a:fillRect/>
            </a:stretch>
          </p:blipFill>
          <p:spPr>
            <a:xfrm>
              <a:off x="6107901" y="4879955"/>
              <a:ext cx="3044696" cy="1830549"/>
            </a:xfrm>
            <a:prstGeom prst="rect">
              <a:avLst/>
            </a:prstGeom>
          </p:spPr>
        </p:pic>
      </p:grpSp>
    </p:spTree>
    <p:extLst>
      <p:ext uri="{BB962C8B-B14F-4D97-AF65-F5344CB8AC3E}">
        <p14:creationId xmlns:p14="http://schemas.microsoft.com/office/powerpoint/2010/main" val="159573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3C3CA5-3822-42A7-8C80-4486474798CC}"/>
              </a:ext>
            </a:extLst>
          </p:cNvPr>
          <p:cNvSpPr txBox="1"/>
          <p:nvPr/>
        </p:nvSpPr>
        <p:spPr>
          <a:xfrm>
            <a:off x="1665195" y="5234268"/>
            <a:ext cx="8794376" cy="415498"/>
          </a:xfrm>
          <a:prstGeom prst="rect">
            <a:avLst/>
          </a:prstGeom>
          <a:noFill/>
        </p:spPr>
        <p:txBody>
          <a:bodyPr wrap="square" rtlCol="0">
            <a:spAutoFit/>
          </a:bodyPr>
          <a:lstStyle/>
          <a:p>
            <a:endParaRPr lang="es-NI" sz="2100" dirty="0">
              <a:solidFill>
                <a:schemeClr val="bg1"/>
              </a:solidFill>
            </a:endParaRPr>
          </a:p>
        </p:txBody>
      </p:sp>
      <p:pic>
        <p:nvPicPr>
          <p:cNvPr id="9" name="Picture 8" descr="Un poco de python 3 - Fuerza bruta SSH. - Linux">
            <a:extLst>
              <a:ext uri="{FF2B5EF4-FFF2-40B4-BE49-F238E27FC236}">
                <a16:creationId xmlns:a16="http://schemas.microsoft.com/office/drawing/2014/main" id="{A032E1C6-5B52-471B-854D-487EBE8AA1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59241" y="3395098"/>
            <a:ext cx="3274258" cy="944270"/>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DA0A466D-53AA-4CB0-9E2D-B7FFB69DED3F}"/>
              </a:ext>
            </a:extLst>
          </p:cNvPr>
          <p:cNvSpPr txBox="1"/>
          <p:nvPr/>
        </p:nvSpPr>
        <p:spPr>
          <a:xfrm>
            <a:off x="2706444" y="2067157"/>
            <a:ext cx="7357853" cy="523220"/>
          </a:xfrm>
          <a:prstGeom prst="rect">
            <a:avLst/>
          </a:prstGeom>
          <a:noFill/>
        </p:spPr>
        <p:txBody>
          <a:bodyPr wrap="square" rtlCol="0">
            <a:spAutoFit/>
          </a:bodyPr>
          <a:lstStyle/>
          <a:p>
            <a:pPr algn="just"/>
            <a:r>
              <a:rPr lang="es-MX" sz="2800" b="1" dirty="0">
                <a:solidFill>
                  <a:srgbClr val="002060"/>
                </a:solidFill>
              </a:rPr>
              <a:t>Clase, atributos y objeto</a:t>
            </a:r>
            <a:endParaRPr lang="es-NI" sz="2800" b="1" dirty="0">
              <a:solidFill>
                <a:srgbClr val="002060"/>
              </a:solidFill>
            </a:endParaRPr>
          </a:p>
        </p:txBody>
      </p:sp>
      <p:sp>
        <p:nvSpPr>
          <p:cNvPr id="7" name="CuadroTexto 6">
            <a:extLst>
              <a:ext uri="{FF2B5EF4-FFF2-40B4-BE49-F238E27FC236}">
                <a16:creationId xmlns:a16="http://schemas.microsoft.com/office/drawing/2014/main" id="{BC1FF95B-E404-48AB-B9C8-DA455C051315}"/>
              </a:ext>
            </a:extLst>
          </p:cNvPr>
          <p:cNvSpPr txBox="1"/>
          <p:nvPr/>
        </p:nvSpPr>
        <p:spPr>
          <a:xfrm>
            <a:off x="1792327" y="1124440"/>
            <a:ext cx="2465675" cy="523220"/>
          </a:xfrm>
          <a:prstGeom prst="rect">
            <a:avLst/>
          </a:prstGeom>
          <a:noFill/>
        </p:spPr>
        <p:txBody>
          <a:bodyPr wrap="square" rtlCol="0">
            <a:spAutoFit/>
          </a:bodyPr>
          <a:lstStyle/>
          <a:p>
            <a:pPr algn="just"/>
            <a:r>
              <a:rPr lang="es-MX" sz="2800" b="1" dirty="0">
                <a:solidFill>
                  <a:srgbClr val="0070C0"/>
                </a:solidFill>
              </a:rPr>
              <a:t>Ejemplo</a:t>
            </a:r>
            <a:endParaRPr lang="es-NI" sz="2800" b="1" dirty="0">
              <a:solidFill>
                <a:srgbClr val="0070C0"/>
              </a:solidFill>
            </a:endParaRPr>
          </a:p>
        </p:txBody>
      </p:sp>
      <p:pic>
        <p:nvPicPr>
          <p:cNvPr id="2" name="Imagen 1">
            <a:extLst>
              <a:ext uri="{FF2B5EF4-FFF2-40B4-BE49-F238E27FC236}">
                <a16:creationId xmlns:a16="http://schemas.microsoft.com/office/drawing/2014/main" id="{10FF70F7-FED8-4C1E-A435-126B4000D02E}"/>
              </a:ext>
            </a:extLst>
          </p:cNvPr>
          <p:cNvPicPr>
            <a:picLocks noChangeAspect="1"/>
          </p:cNvPicPr>
          <p:nvPr/>
        </p:nvPicPr>
        <p:blipFill>
          <a:blip r:embed="rId3"/>
          <a:stretch>
            <a:fillRect/>
          </a:stretch>
        </p:blipFill>
        <p:spPr>
          <a:xfrm>
            <a:off x="2817281" y="3009874"/>
            <a:ext cx="5292435" cy="3128450"/>
          </a:xfrm>
          <a:prstGeom prst="rect">
            <a:avLst/>
          </a:prstGeom>
        </p:spPr>
      </p:pic>
    </p:spTree>
    <p:extLst>
      <p:ext uri="{BB962C8B-B14F-4D97-AF65-F5344CB8AC3E}">
        <p14:creationId xmlns:p14="http://schemas.microsoft.com/office/powerpoint/2010/main" val="2783524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3C3CA5-3822-42A7-8C80-4486474798CC}"/>
              </a:ext>
            </a:extLst>
          </p:cNvPr>
          <p:cNvSpPr txBox="1"/>
          <p:nvPr/>
        </p:nvSpPr>
        <p:spPr>
          <a:xfrm>
            <a:off x="1665195" y="5234268"/>
            <a:ext cx="8794376" cy="415498"/>
          </a:xfrm>
          <a:prstGeom prst="rect">
            <a:avLst/>
          </a:prstGeom>
          <a:noFill/>
        </p:spPr>
        <p:txBody>
          <a:bodyPr wrap="square" rtlCol="0">
            <a:spAutoFit/>
          </a:bodyPr>
          <a:lstStyle/>
          <a:p>
            <a:endParaRPr lang="es-NI" sz="2100" dirty="0">
              <a:solidFill>
                <a:schemeClr val="bg1"/>
              </a:solidFill>
            </a:endParaRPr>
          </a:p>
        </p:txBody>
      </p:sp>
      <p:pic>
        <p:nvPicPr>
          <p:cNvPr id="9" name="Picture 8" descr="Un poco de python 3 - Fuerza bruta SSH. - Linux">
            <a:extLst>
              <a:ext uri="{FF2B5EF4-FFF2-40B4-BE49-F238E27FC236}">
                <a16:creationId xmlns:a16="http://schemas.microsoft.com/office/drawing/2014/main" id="{A032E1C6-5B52-471B-854D-487EBE8AA1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969973" y="3408953"/>
            <a:ext cx="3274258" cy="94427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5FA25A21-849C-489F-8BF0-4E14D65CCEC8}"/>
              </a:ext>
            </a:extLst>
          </p:cNvPr>
          <p:cNvPicPr>
            <a:picLocks noChangeAspect="1"/>
          </p:cNvPicPr>
          <p:nvPr/>
        </p:nvPicPr>
        <p:blipFill>
          <a:blip r:embed="rId3"/>
          <a:stretch>
            <a:fillRect/>
          </a:stretch>
        </p:blipFill>
        <p:spPr>
          <a:xfrm>
            <a:off x="2549237" y="2688375"/>
            <a:ext cx="5583382" cy="3989516"/>
          </a:xfrm>
          <a:prstGeom prst="rect">
            <a:avLst/>
          </a:prstGeom>
        </p:spPr>
      </p:pic>
      <p:sp>
        <p:nvSpPr>
          <p:cNvPr id="8" name="CuadroTexto 7">
            <a:extLst>
              <a:ext uri="{FF2B5EF4-FFF2-40B4-BE49-F238E27FC236}">
                <a16:creationId xmlns:a16="http://schemas.microsoft.com/office/drawing/2014/main" id="{F57A1ACF-3388-42A5-B922-CABB59603FEA}"/>
              </a:ext>
            </a:extLst>
          </p:cNvPr>
          <p:cNvSpPr txBox="1"/>
          <p:nvPr/>
        </p:nvSpPr>
        <p:spPr>
          <a:xfrm>
            <a:off x="2928117" y="1720739"/>
            <a:ext cx="7357853" cy="523220"/>
          </a:xfrm>
          <a:prstGeom prst="rect">
            <a:avLst/>
          </a:prstGeom>
          <a:noFill/>
        </p:spPr>
        <p:txBody>
          <a:bodyPr wrap="square" rtlCol="0">
            <a:spAutoFit/>
          </a:bodyPr>
          <a:lstStyle/>
          <a:p>
            <a:pPr algn="just"/>
            <a:r>
              <a:rPr lang="es-MX" sz="2800" b="1" dirty="0">
                <a:solidFill>
                  <a:srgbClr val="002060"/>
                </a:solidFill>
              </a:rPr>
              <a:t>Clase, atributos y objeto</a:t>
            </a:r>
            <a:endParaRPr lang="es-NI" sz="2800" b="1" dirty="0">
              <a:solidFill>
                <a:srgbClr val="002060"/>
              </a:solidFill>
            </a:endParaRPr>
          </a:p>
        </p:txBody>
      </p:sp>
      <p:sp>
        <p:nvSpPr>
          <p:cNvPr id="10" name="CuadroTexto 9">
            <a:extLst>
              <a:ext uri="{FF2B5EF4-FFF2-40B4-BE49-F238E27FC236}">
                <a16:creationId xmlns:a16="http://schemas.microsoft.com/office/drawing/2014/main" id="{C5A2C7DE-E97E-464F-AE43-DB01FE0AB623}"/>
              </a:ext>
            </a:extLst>
          </p:cNvPr>
          <p:cNvSpPr txBox="1"/>
          <p:nvPr/>
        </p:nvSpPr>
        <p:spPr>
          <a:xfrm>
            <a:off x="1753130" y="1014713"/>
            <a:ext cx="2465675" cy="523220"/>
          </a:xfrm>
          <a:prstGeom prst="rect">
            <a:avLst/>
          </a:prstGeom>
          <a:noFill/>
        </p:spPr>
        <p:txBody>
          <a:bodyPr wrap="square" rtlCol="0">
            <a:spAutoFit/>
          </a:bodyPr>
          <a:lstStyle/>
          <a:p>
            <a:pPr algn="just"/>
            <a:r>
              <a:rPr lang="es-MX" sz="2800" b="1" dirty="0">
                <a:solidFill>
                  <a:srgbClr val="0070C0"/>
                </a:solidFill>
              </a:rPr>
              <a:t>Ejemplo</a:t>
            </a:r>
            <a:endParaRPr lang="es-NI" sz="2800" b="1" dirty="0">
              <a:solidFill>
                <a:srgbClr val="0070C0"/>
              </a:solidFill>
            </a:endParaRPr>
          </a:p>
        </p:txBody>
      </p:sp>
    </p:spTree>
    <p:extLst>
      <p:ext uri="{BB962C8B-B14F-4D97-AF65-F5344CB8AC3E}">
        <p14:creationId xmlns:p14="http://schemas.microsoft.com/office/powerpoint/2010/main" val="308899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3C3CA5-3822-42A7-8C80-4486474798CC}"/>
              </a:ext>
            </a:extLst>
          </p:cNvPr>
          <p:cNvSpPr txBox="1"/>
          <p:nvPr/>
        </p:nvSpPr>
        <p:spPr>
          <a:xfrm>
            <a:off x="1665195" y="5234268"/>
            <a:ext cx="8794376" cy="415498"/>
          </a:xfrm>
          <a:prstGeom prst="rect">
            <a:avLst/>
          </a:prstGeom>
          <a:noFill/>
        </p:spPr>
        <p:txBody>
          <a:bodyPr wrap="square" rtlCol="0">
            <a:spAutoFit/>
          </a:bodyPr>
          <a:lstStyle/>
          <a:p>
            <a:endParaRPr lang="es-NI" sz="2100" dirty="0">
              <a:solidFill>
                <a:schemeClr val="bg1"/>
              </a:solidFill>
            </a:endParaRPr>
          </a:p>
        </p:txBody>
      </p:sp>
      <p:pic>
        <p:nvPicPr>
          <p:cNvPr id="9" name="Picture 8" descr="Un poco de python 3 - Fuerza bruta SSH. - Linux">
            <a:extLst>
              <a:ext uri="{FF2B5EF4-FFF2-40B4-BE49-F238E27FC236}">
                <a16:creationId xmlns:a16="http://schemas.microsoft.com/office/drawing/2014/main" id="{A032E1C6-5B52-471B-854D-487EBE8AA1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22439" y="3284262"/>
            <a:ext cx="3274258" cy="94427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D1D99290-6624-4CDF-8885-99A23F8EF718}"/>
              </a:ext>
            </a:extLst>
          </p:cNvPr>
          <p:cNvPicPr>
            <a:picLocks noChangeAspect="1"/>
          </p:cNvPicPr>
          <p:nvPr/>
        </p:nvPicPr>
        <p:blipFill>
          <a:blip r:embed="rId3"/>
          <a:stretch>
            <a:fillRect/>
          </a:stretch>
        </p:blipFill>
        <p:spPr>
          <a:xfrm>
            <a:off x="3065251" y="2595449"/>
            <a:ext cx="4928823" cy="2832713"/>
          </a:xfrm>
          <a:prstGeom prst="rect">
            <a:avLst/>
          </a:prstGeom>
        </p:spPr>
      </p:pic>
      <p:sp>
        <p:nvSpPr>
          <p:cNvPr id="8" name="CuadroTexto 7">
            <a:extLst>
              <a:ext uri="{FF2B5EF4-FFF2-40B4-BE49-F238E27FC236}">
                <a16:creationId xmlns:a16="http://schemas.microsoft.com/office/drawing/2014/main" id="{B2C1E94C-4D77-497E-9049-539295294FA9}"/>
              </a:ext>
            </a:extLst>
          </p:cNvPr>
          <p:cNvSpPr txBox="1"/>
          <p:nvPr/>
        </p:nvSpPr>
        <p:spPr>
          <a:xfrm>
            <a:off x="2858844" y="1857658"/>
            <a:ext cx="7357853" cy="523220"/>
          </a:xfrm>
          <a:prstGeom prst="rect">
            <a:avLst/>
          </a:prstGeom>
          <a:noFill/>
        </p:spPr>
        <p:txBody>
          <a:bodyPr wrap="square" rtlCol="0">
            <a:spAutoFit/>
          </a:bodyPr>
          <a:lstStyle/>
          <a:p>
            <a:pPr algn="just"/>
            <a:r>
              <a:rPr lang="es-MX" sz="2800" b="1" dirty="0">
                <a:solidFill>
                  <a:srgbClr val="002060"/>
                </a:solidFill>
              </a:rPr>
              <a:t>Clase, atributos y objeto</a:t>
            </a:r>
            <a:endParaRPr lang="es-NI" sz="2800" b="1" dirty="0">
              <a:solidFill>
                <a:srgbClr val="002060"/>
              </a:solidFill>
            </a:endParaRPr>
          </a:p>
        </p:txBody>
      </p:sp>
      <p:sp>
        <p:nvSpPr>
          <p:cNvPr id="10" name="CuadroTexto 9">
            <a:extLst>
              <a:ext uri="{FF2B5EF4-FFF2-40B4-BE49-F238E27FC236}">
                <a16:creationId xmlns:a16="http://schemas.microsoft.com/office/drawing/2014/main" id="{A4F0914E-1F74-4D8D-99A0-D7DE7027D108}"/>
              </a:ext>
            </a:extLst>
          </p:cNvPr>
          <p:cNvSpPr txBox="1"/>
          <p:nvPr/>
        </p:nvSpPr>
        <p:spPr>
          <a:xfrm>
            <a:off x="1832413" y="1112834"/>
            <a:ext cx="2465675" cy="523220"/>
          </a:xfrm>
          <a:prstGeom prst="rect">
            <a:avLst/>
          </a:prstGeom>
          <a:noFill/>
        </p:spPr>
        <p:txBody>
          <a:bodyPr wrap="square" rtlCol="0">
            <a:spAutoFit/>
          </a:bodyPr>
          <a:lstStyle/>
          <a:p>
            <a:pPr algn="just"/>
            <a:r>
              <a:rPr lang="es-MX" sz="2800" b="1" dirty="0">
                <a:solidFill>
                  <a:srgbClr val="0070C0"/>
                </a:solidFill>
              </a:rPr>
              <a:t>Ejemplo</a:t>
            </a:r>
            <a:endParaRPr lang="es-NI" sz="2800" b="1" dirty="0">
              <a:solidFill>
                <a:srgbClr val="0070C0"/>
              </a:solidFill>
            </a:endParaRPr>
          </a:p>
        </p:txBody>
      </p:sp>
    </p:spTree>
    <p:extLst>
      <p:ext uri="{BB962C8B-B14F-4D97-AF65-F5344CB8AC3E}">
        <p14:creationId xmlns:p14="http://schemas.microsoft.com/office/powerpoint/2010/main" val="1226227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3C3CA5-3822-42A7-8C80-4486474798CC}"/>
              </a:ext>
            </a:extLst>
          </p:cNvPr>
          <p:cNvSpPr txBox="1"/>
          <p:nvPr/>
        </p:nvSpPr>
        <p:spPr>
          <a:xfrm>
            <a:off x="1665195" y="5234268"/>
            <a:ext cx="8794376" cy="415498"/>
          </a:xfrm>
          <a:prstGeom prst="rect">
            <a:avLst/>
          </a:prstGeom>
          <a:noFill/>
        </p:spPr>
        <p:txBody>
          <a:bodyPr wrap="square" rtlCol="0">
            <a:spAutoFit/>
          </a:bodyPr>
          <a:lstStyle/>
          <a:p>
            <a:endParaRPr lang="es-NI" sz="2100" dirty="0">
              <a:solidFill>
                <a:schemeClr val="bg1"/>
              </a:solidFill>
            </a:endParaRPr>
          </a:p>
        </p:txBody>
      </p:sp>
      <p:pic>
        <p:nvPicPr>
          <p:cNvPr id="9" name="Picture 8" descr="Un poco de python 3 - Fuerza bruta SSH. - Linux">
            <a:extLst>
              <a:ext uri="{FF2B5EF4-FFF2-40B4-BE49-F238E27FC236}">
                <a16:creationId xmlns:a16="http://schemas.microsoft.com/office/drawing/2014/main" id="{A032E1C6-5B52-471B-854D-487EBE8AA13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78374" y="3125004"/>
            <a:ext cx="3274258" cy="94427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BCABE65D-9C51-495F-9CE0-F780A428FE80}"/>
              </a:ext>
            </a:extLst>
          </p:cNvPr>
          <p:cNvPicPr>
            <a:picLocks noChangeAspect="1"/>
          </p:cNvPicPr>
          <p:nvPr/>
        </p:nvPicPr>
        <p:blipFill>
          <a:blip r:embed="rId3"/>
          <a:stretch>
            <a:fillRect/>
          </a:stretch>
        </p:blipFill>
        <p:spPr>
          <a:xfrm>
            <a:off x="2130242" y="2477511"/>
            <a:ext cx="7124801" cy="3479944"/>
          </a:xfrm>
          <a:prstGeom prst="rect">
            <a:avLst/>
          </a:prstGeom>
        </p:spPr>
      </p:pic>
      <p:sp>
        <p:nvSpPr>
          <p:cNvPr id="8" name="CuadroTexto 7">
            <a:extLst>
              <a:ext uri="{FF2B5EF4-FFF2-40B4-BE49-F238E27FC236}">
                <a16:creationId xmlns:a16="http://schemas.microsoft.com/office/drawing/2014/main" id="{7CFA8D69-1BA6-48F8-A1FA-991CB9A76993}"/>
              </a:ext>
            </a:extLst>
          </p:cNvPr>
          <p:cNvSpPr txBox="1"/>
          <p:nvPr/>
        </p:nvSpPr>
        <p:spPr>
          <a:xfrm>
            <a:off x="2761863" y="1698400"/>
            <a:ext cx="7357853" cy="523220"/>
          </a:xfrm>
          <a:prstGeom prst="rect">
            <a:avLst/>
          </a:prstGeom>
          <a:noFill/>
        </p:spPr>
        <p:txBody>
          <a:bodyPr wrap="square" rtlCol="0">
            <a:spAutoFit/>
          </a:bodyPr>
          <a:lstStyle/>
          <a:p>
            <a:pPr algn="just"/>
            <a:r>
              <a:rPr lang="es-MX" sz="2800" b="1" dirty="0">
                <a:solidFill>
                  <a:srgbClr val="002060"/>
                </a:solidFill>
              </a:rPr>
              <a:t>Clase, atributos y objeto</a:t>
            </a:r>
            <a:endParaRPr lang="es-NI" sz="2800" b="1" dirty="0">
              <a:solidFill>
                <a:srgbClr val="002060"/>
              </a:solidFill>
            </a:endParaRPr>
          </a:p>
        </p:txBody>
      </p:sp>
      <p:sp>
        <p:nvSpPr>
          <p:cNvPr id="10" name="CuadroTexto 9">
            <a:extLst>
              <a:ext uri="{FF2B5EF4-FFF2-40B4-BE49-F238E27FC236}">
                <a16:creationId xmlns:a16="http://schemas.microsoft.com/office/drawing/2014/main" id="{D0C5A75D-65FC-4E71-B73F-F8D652D90AFB}"/>
              </a:ext>
            </a:extLst>
          </p:cNvPr>
          <p:cNvSpPr txBox="1"/>
          <p:nvPr/>
        </p:nvSpPr>
        <p:spPr>
          <a:xfrm>
            <a:off x="1665195" y="1129101"/>
            <a:ext cx="2465675" cy="523220"/>
          </a:xfrm>
          <a:prstGeom prst="rect">
            <a:avLst/>
          </a:prstGeom>
          <a:noFill/>
        </p:spPr>
        <p:txBody>
          <a:bodyPr wrap="square" rtlCol="0">
            <a:spAutoFit/>
          </a:bodyPr>
          <a:lstStyle/>
          <a:p>
            <a:pPr algn="just"/>
            <a:r>
              <a:rPr lang="es-MX" sz="2800" b="1" dirty="0">
                <a:solidFill>
                  <a:srgbClr val="0070C0"/>
                </a:solidFill>
              </a:rPr>
              <a:t>Ejemplo</a:t>
            </a:r>
            <a:endParaRPr lang="es-NI" sz="2800" b="1" dirty="0">
              <a:solidFill>
                <a:srgbClr val="0070C0"/>
              </a:solidFill>
            </a:endParaRPr>
          </a:p>
        </p:txBody>
      </p:sp>
    </p:spTree>
    <p:extLst>
      <p:ext uri="{BB962C8B-B14F-4D97-AF65-F5344CB8AC3E}">
        <p14:creationId xmlns:p14="http://schemas.microsoft.com/office/powerpoint/2010/main" val="159651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3C3CA5-3822-42A7-8C80-4486474798CC}"/>
              </a:ext>
            </a:extLst>
          </p:cNvPr>
          <p:cNvSpPr txBox="1"/>
          <p:nvPr/>
        </p:nvSpPr>
        <p:spPr>
          <a:xfrm>
            <a:off x="1665195" y="5234268"/>
            <a:ext cx="8794376" cy="415498"/>
          </a:xfrm>
          <a:prstGeom prst="rect">
            <a:avLst/>
          </a:prstGeom>
          <a:noFill/>
        </p:spPr>
        <p:txBody>
          <a:bodyPr wrap="square" rtlCol="0">
            <a:spAutoFit/>
          </a:bodyPr>
          <a:lstStyle/>
          <a:p>
            <a:endParaRPr lang="es-NI" sz="2100" dirty="0">
              <a:solidFill>
                <a:schemeClr val="bg1"/>
              </a:solidFill>
            </a:endParaRPr>
          </a:p>
        </p:txBody>
      </p:sp>
      <p:pic>
        <p:nvPicPr>
          <p:cNvPr id="6" name="Picture 8" descr="Un poco de python 3 - Fuerza bruta SSH. - Linux">
            <a:extLst>
              <a:ext uri="{FF2B5EF4-FFF2-40B4-BE49-F238E27FC236}">
                <a16:creationId xmlns:a16="http://schemas.microsoft.com/office/drawing/2014/main" id="{25C2BE43-4165-4CB9-A980-9676E74A01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365643" y="3585914"/>
            <a:ext cx="3623598" cy="892313"/>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A181B50A-1C55-4E9A-A83D-104A479618A3}"/>
              </a:ext>
            </a:extLst>
          </p:cNvPr>
          <p:cNvPicPr>
            <a:picLocks noChangeAspect="1"/>
          </p:cNvPicPr>
          <p:nvPr/>
        </p:nvPicPr>
        <p:blipFill>
          <a:blip r:embed="rId3"/>
          <a:stretch>
            <a:fillRect/>
          </a:stretch>
        </p:blipFill>
        <p:spPr>
          <a:xfrm>
            <a:off x="1935873" y="2567280"/>
            <a:ext cx="4175059" cy="1844330"/>
          </a:xfrm>
          <a:prstGeom prst="rect">
            <a:avLst/>
          </a:prstGeom>
        </p:spPr>
      </p:pic>
      <p:pic>
        <p:nvPicPr>
          <p:cNvPr id="3" name="Imagen 2">
            <a:extLst>
              <a:ext uri="{FF2B5EF4-FFF2-40B4-BE49-F238E27FC236}">
                <a16:creationId xmlns:a16="http://schemas.microsoft.com/office/drawing/2014/main" id="{2C416F09-79B9-4661-BDCF-780E039715BB}"/>
              </a:ext>
            </a:extLst>
          </p:cNvPr>
          <p:cNvPicPr>
            <a:picLocks noChangeAspect="1"/>
          </p:cNvPicPr>
          <p:nvPr/>
        </p:nvPicPr>
        <p:blipFill>
          <a:blip r:embed="rId4"/>
          <a:stretch>
            <a:fillRect/>
          </a:stretch>
        </p:blipFill>
        <p:spPr>
          <a:xfrm>
            <a:off x="2194603" y="4755676"/>
            <a:ext cx="3561658" cy="2068278"/>
          </a:xfrm>
          <a:prstGeom prst="rect">
            <a:avLst/>
          </a:prstGeom>
        </p:spPr>
      </p:pic>
      <p:pic>
        <p:nvPicPr>
          <p:cNvPr id="10" name="Imagen 9">
            <a:extLst>
              <a:ext uri="{FF2B5EF4-FFF2-40B4-BE49-F238E27FC236}">
                <a16:creationId xmlns:a16="http://schemas.microsoft.com/office/drawing/2014/main" id="{3E1A196D-26E2-4CAF-AAC7-FBDE0D240717}"/>
              </a:ext>
            </a:extLst>
          </p:cNvPr>
          <p:cNvPicPr>
            <a:picLocks noChangeAspect="1"/>
          </p:cNvPicPr>
          <p:nvPr/>
        </p:nvPicPr>
        <p:blipFill>
          <a:blip r:embed="rId5"/>
          <a:stretch>
            <a:fillRect/>
          </a:stretch>
        </p:blipFill>
        <p:spPr>
          <a:xfrm>
            <a:off x="6349356" y="4755676"/>
            <a:ext cx="3517120" cy="1949708"/>
          </a:xfrm>
          <a:prstGeom prst="rect">
            <a:avLst/>
          </a:prstGeom>
        </p:spPr>
      </p:pic>
      <p:sp>
        <p:nvSpPr>
          <p:cNvPr id="11" name="CuadroTexto 10">
            <a:extLst>
              <a:ext uri="{FF2B5EF4-FFF2-40B4-BE49-F238E27FC236}">
                <a16:creationId xmlns:a16="http://schemas.microsoft.com/office/drawing/2014/main" id="{2BE54AC7-1A3F-4064-90B0-84D4EB22DC84}"/>
              </a:ext>
            </a:extLst>
          </p:cNvPr>
          <p:cNvSpPr txBox="1"/>
          <p:nvPr/>
        </p:nvSpPr>
        <p:spPr>
          <a:xfrm>
            <a:off x="2864867" y="1699994"/>
            <a:ext cx="7357853" cy="523220"/>
          </a:xfrm>
          <a:prstGeom prst="rect">
            <a:avLst/>
          </a:prstGeom>
          <a:noFill/>
        </p:spPr>
        <p:txBody>
          <a:bodyPr wrap="square" rtlCol="0">
            <a:spAutoFit/>
          </a:bodyPr>
          <a:lstStyle/>
          <a:p>
            <a:pPr algn="just"/>
            <a:r>
              <a:rPr lang="es-MX" sz="2800" b="1" dirty="0">
                <a:solidFill>
                  <a:srgbClr val="002060"/>
                </a:solidFill>
              </a:rPr>
              <a:t>Clase, atributos y objeto</a:t>
            </a:r>
            <a:endParaRPr lang="es-NI" sz="2800" b="1" dirty="0">
              <a:solidFill>
                <a:srgbClr val="002060"/>
              </a:solidFill>
            </a:endParaRPr>
          </a:p>
        </p:txBody>
      </p:sp>
      <p:sp>
        <p:nvSpPr>
          <p:cNvPr id="12" name="CuadroTexto 11">
            <a:extLst>
              <a:ext uri="{FF2B5EF4-FFF2-40B4-BE49-F238E27FC236}">
                <a16:creationId xmlns:a16="http://schemas.microsoft.com/office/drawing/2014/main" id="{395016D3-00C3-4662-A93E-AFB2EBA40D4F}"/>
              </a:ext>
            </a:extLst>
          </p:cNvPr>
          <p:cNvSpPr txBox="1"/>
          <p:nvPr/>
        </p:nvSpPr>
        <p:spPr>
          <a:xfrm>
            <a:off x="1405113" y="1042350"/>
            <a:ext cx="2465675" cy="523220"/>
          </a:xfrm>
          <a:prstGeom prst="rect">
            <a:avLst/>
          </a:prstGeom>
          <a:noFill/>
        </p:spPr>
        <p:txBody>
          <a:bodyPr wrap="square" rtlCol="0">
            <a:spAutoFit/>
          </a:bodyPr>
          <a:lstStyle/>
          <a:p>
            <a:pPr algn="just"/>
            <a:r>
              <a:rPr lang="es-MX" sz="2800" b="1" dirty="0">
                <a:solidFill>
                  <a:srgbClr val="0070C0"/>
                </a:solidFill>
              </a:rPr>
              <a:t>Ejemplo</a:t>
            </a:r>
            <a:endParaRPr lang="es-NI" sz="2800" b="1" dirty="0">
              <a:solidFill>
                <a:srgbClr val="0070C0"/>
              </a:solidFill>
            </a:endParaRPr>
          </a:p>
        </p:txBody>
      </p:sp>
    </p:spTree>
    <p:extLst>
      <p:ext uri="{BB962C8B-B14F-4D97-AF65-F5344CB8AC3E}">
        <p14:creationId xmlns:p14="http://schemas.microsoft.com/office/powerpoint/2010/main" val="2077878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Un poco de python 3 - Fuerza bruta SSH. - Linux">
            <a:extLst>
              <a:ext uri="{FF2B5EF4-FFF2-40B4-BE49-F238E27FC236}">
                <a16:creationId xmlns:a16="http://schemas.microsoft.com/office/drawing/2014/main" id="{0E22551A-AD14-4BE6-8F45-7C2C5A84A3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47170" y="3105759"/>
            <a:ext cx="3491492" cy="102739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B46DA38-C6BA-4E65-902A-44AF8E3DE03D}"/>
              </a:ext>
            </a:extLst>
          </p:cNvPr>
          <p:cNvSpPr txBox="1"/>
          <p:nvPr/>
        </p:nvSpPr>
        <p:spPr>
          <a:xfrm>
            <a:off x="1987048" y="1145525"/>
            <a:ext cx="6368654" cy="523220"/>
          </a:xfrm>
          <a:prstGeom prst="rect">
            <a:avLst/>
          </a:prstGeom>
          <a:noFill/>
        </p:spPr>
        <p:txBody>
          <a:bodyPr wrap="square" rtlCol="0">
            <a:spAutoFit/>
          </a:bodyPr>
          <a:lstStyle/>
          <a:p>
            <a:r>
              <a:rPr lang="es-MX" sz="2800" b="1" dirty="0">
                <a:solidFill>
                  <a:srgbClr val="0070C0"/>
                </a:solidFill>
              </a:rPr>
              <a:t>Ejercicio de clases, objetos y métodos</a:t>
            </a:r>
            <a:r>
              <a:rPr lang="es-MX" sz="2400" dirty="0">
                <a:solidFill>
                  <a:srgbClr val="0070C0"/>
                </a:solidFill>
              </a:rPr>
              <a:t>:</a:t>
            </a:r>
            <a:endParaRPr lang="es-NI" sz="2400" dirty="0">
              <a:solidFill>
                <a:srgbClr val="0070C0"/>
              </a:solidFill>
            </a:endParaRPr>
          </a:p>
        </p:txBody>
      </p:sp>
      <p:sp>
        <p:nvSpPr>
          <p:cNvPr id="8" name="CuadroTexto 7">
            <a:extLst>
              <a:ext uri="{FF2B5EF4-FFF2-40B4-BE49-F238E27FC236}">
                <a16:creationId xmlns:a16="http://schemas.microsoft.com/office/drawing/2014/main" id="{2CE329DD-6277-44ED-9B5D-1EA31F6D9012}"/>
              </a:ext>
            </a:extLst>
          </p:cNvPr>
          <p:cNvSpPr txBox="1"/>
          <p:nvPr/>
        </p:nvSpPr>
        <p:spPr>
          <a:xfrm>
            <a:off x="2246656" y="2285185"/>
            <a:ext cx="7085621" cy="2677656"/>
          </a:xfrm>
          <a:prstGeom prst="rect">
            <a:avLst/>
          </a:prstGeom>
          <a:noFill/>
        </p:spPr>
        <p:txBody>
          <a:bodyPr wrap="square" rtlCol="0">
            <a:spAutoFit/>
          </a:bodyPr>
          <a:lstStyle/>
          <a:p>
            <a:r>
              <a:rPr lang="es-NI" sz="2400" dirty="0"/>
              <a:t>Realice las siguientes abstracciones:</a:t>
            </a:r>
          </a:p>
          <a:p>
            <a:endParaRPr lang="es-MX" sz="2400" dirty="0"/>
          </a:p>
          <a:p>
            <a:pPr marL="685800" lvl="1" indent="-342900">
              <a:buFont typeface="Wingdings" panose="05000000000000000000" pitchFamily="2" charset="2"/>
              <a:buChar char="ü"/>
            </a:pPr>
            <a:r>
              <a:rPr lang="es-ES" sz="2400" dirty="0"/>
              <a:t>Clase para los Datos generales de un empleado. </a:t>
            </a:r>
          </a:p>
          <a:p>
            <a:pPr marL="685800" lvl="1" indent="-342900">
              <a:buFont typeface="Wingdings" panose="05000000000000000000" pitchFamily="2" charset="2"/>
              <a:buChar char="ü"/>
            </a:pPr>
            <a:r>
              <a:rPr lang="es-ES" sz="2400" dirty="0"/>
              <a:t>Clase para Datos generales de un estudiante. </a:t>
            </a:r>
          </a:p>
          <a:p>
            <a:pPr marL="685800" lvl="1" indent="-342900">
              <a:buFont typeface="Wingdings" panose="05000000000000000000" pitchFamily="2" charset="2"/>
              <a:buChar char="ü"/>
            </a:pPr>
            <a:r>
              <a:rPr lang="es-ES" sz="2400" dirty="0"/>
              <a:t>Clase para guardar Datos generales de un producto. </a:t>
            </a:r>
          </a:p>
        </p:txBody>
      </p:sp>
    </p:spTree>
    <p:extLst>
      <p:ext uri="{BB962C8B-B14F-4D97-AF65-F5344CB8AC3E}">
        <p14:creationId xmlns:p14="http://schemas.microsoft.com/office/powerpoint/2010/main" val="3800413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Un poco de python 3 - Fuerza bruta SSH. - Linux">
            <a:extLst>
              <a:ext uri="{FF2B5EF4-FFF2-40B4-BE49-F238E27FC236}">
                <a16:creationId xmlns:a16="http://schemas.microsoft.com/office/drawing/2014/main" id="{0E22551A-AD14-4BE6-8F45-7C2C5A84A38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47170" y="3105759"/>
            <a:ext cx="3491492" cy="1027397"/>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B46DA38-C6BA-4E65-902A-44AF8E3DE03D}"/>
              </a:ext>
            </a:extLst>
          </p:cNvPr>
          <p:cNvSpPr txBox="1"/>
          <p:nvPr/>
        </p:nvSpPr>
        <p:spPr>
          <a:xfrm>
            <a:off x="1987048" y="1145525"/>
            <a:ext cx="6368654" cy="523220"/>
          </a:xfrm>
          <a:prstGeom prst="rect">
            <a:avLst/>
          </a:prstGeom>
          <a:noFill/>
        </p:spPr>
        <p:txBody>
          <a:bodyPr wrap="square" rtlCol="0">
            <a:spAutoFit/>
          </a:bodyPr>
          <a:lstStyle/>
          <a:p>
            <a:r>
              <a:rPr lang="es-MX" sz="2800" b="1" dirty="0">
                <a:solidFill>
                  <a:srgbClr val="0070C0"/>
                </a:solidFill>
              </a:rPr>
              <a:t>Bibliografía</a:t>
            </a:r>
            <a:endParaRPr lang="es-NI" sz="2400" dirty="0">
              <a:solidFill>
                <a:srgbClr val="0070C0"/>
              </a:solidFill>
            </a:endParaRPr>
          </a:p>
        </p:txBody>
      </p:sp>
      <p:sp>
        <p:nvSpPr>
          <p:cNvPr id="2" name="Rectángulo 1">
            <a:extLst>
              <a:ext uri="{FF2B5EF4-FFF2-40B4-BE49-F238E27FC236}">
                <a16:creationId xmlns:a16="http://schemas.microsoft.com/office/drawing/2014/main" id="{CD503E28-0EB6-465A-83E4-FF7ED08ABAD0}"/>
              </a:ext>
            </a:extLst>
          </p:cNvPr>
          <p:cNvSpPr/>
          <p:nvPr/>
        </p:nvSpPr>
        <p:spPr>
          <a:xfrm>
            <a:off x="1856509" y="2233183"/>
            <a:ext cx="6096000" cy="3139321"/>
          </a:xfrm>
          <a:prstGeom prst="rect">
            <a:avLst/>
          </a:prstGeom>
        </p:spPr>
        <p:txBody>
          <a:bodyPr>
            <a:spAutoFit/>
          </a:bodyPr>
          <a:lstStyle/>
          <a:p>
            <a:pPr algn="just"/>
            <a:r>
              <a:rPr lang="es-ES" dirty="0">
                <a:solidFill>
                  <a:srgbClr val="002060"/>
                </a:solidFill>
                <a:latin typeface="Libre Franklin"/>
              </a:rPr>
              <a:t>Toro Bonilla, M. (2022). Fundamentos de programación: PYTHON.</a:t>
            </a:r>
            <a:endParaRPr lang="es-ES" dirty="0"/>
          </a:p>
          <a:p>
            <a:pPr algn="just"/>
            <a:br>
              <a:rPr lang="es-ES" dirty="0"/>
            </a:br>
            <a:r>
              <a:rPr lang="es-ES" dirty="0">
                <a:solidFill>
                  <a:srgbClr val="002060"/>
                </a:solidFill>
                <a:latin typeface="Libre Franklin"/>
              </a:rPr>
              <a:t>Cuevas, A. (2016). Python 3. Curso Práctico. RA-MA Editorial</a:t>
            </a:r>
          </a:p>
          <a:p>
            <a:pPr algn="just"/>
            <a:endParaRPr lang="es-ES" dirty="0">
              <a:solidFill>
                <a:srgbClr val="002060"/>
              </a:solidFill>
              <a:latin typeface="Libre Franklin"/>
            </a:endParaRPr>
          </a:p>
          <a:p>
            <a:pPr algn="just"/>
            <a:r>
              <a:rPr lang="es-ES" dirty="0">
                <a:solidFill>
                  <a:srgbClr val="002060"/>
                </a:solidFill>
                <a:latin typeface="Libre Franklin"/>
              </a:rPr>
              <a:t>El Libro De Python. Enlace web recuperado de:</a:t>
            </a:r>
          </a:p>
          <a:p>
            <a:pPr algn="just"/>
            <a:r>
              <a:rPr lang="es-ES" dirty="0">
                <a:solidFill>
                  <a:srgbClr val="002060"/>
                </a:solidFill>
                <a:latin typeface="Libre Franklin"/>
              </a:rPr>
              <a:t>https://ellibrodepython.com/programacion-orientada-a-objetos-python</a:t>
            </a:r>
          </a:p>
          <a:p>
            <a:pPr algn="just"/>
            <a:endParaRPr lang="es-ES" dirty="0"/>
          </a:p>
          <a:p>
            <a:br>
              <a:rPr lang="es-ES" dirty="0"/>
            </a:br>
            <a:endParaRPr lang="es-NI" dirty="0"/>
          </a:p>
        </p:txBody>
      </p:sp>
    </p:spTree>
    <p:extLst>
      <p:ext uri="{BB962C8B-B14F-4D97-AF65-F5344CB8AC3E}">
        <p14:creationId xmlns:p14="http://schemas.microsoft.com/office/powerpoint/2010/main" val="3032420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46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F726393D-6FD4-A74B-A0BC-17BC9216AE6B}"/>
              </a:ext>
            </a:extLst>
          </p:cNvPr>
          <p:cNvSpPr txBox="1">
            <a:spLocks/>
          </p:cNvSpPr>
          <p:nvPr/>
        </p:nvSpPr>
        <p:spPr>
          <a:xfrm>
            <a:off x="2162392" y="2349968"/>
            <a:ext cx="2603572" cy="69803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85800">
              <a:lnSpc>
                <a:spcPts val="3960"/>
              </a:lnSpc>
              <a:defRPr/>
            </a:pPr>
            <a:r>
              <a:rPr lang="es-MX" sz="3750" b="1" dirty="0">
                <a:solidFill>
                  <a:srgbClr val="00B0F0"/>
                </a:solidFill>
                <a:latin typeface="Roboto"/>
              </a:rPr>
              <a:t>Contenido</a:t>
            </a:r>
            <a:endParaRPr lang="x-none" sz="3300" b="1" dirty="0">
              <a:solidFill>
                <a:srgbClr val="00B0F0"/>
              </a:solidFill>
              <a:latin typeface="Roboto"/>
            </a:endParaRPr>
          </a:p>
        </p:txBody>
      </p:sp>
      <p:sp>
        <p:nvSpPr>
          <p:cNvPr id="6" name="Content Placeholder 2"/>
          <p:cNvSpPr txBox="1">
            <a:spLocks/>
          </p:cNvSpPr>
          <p:nvPr/>
        </p:nvSpPr>
        <p:spPr>
          <a:xfrm>
            <a:off x="5083777" y="2223553"/>
            <a:ext cx="3769278" cy="32336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buSzPct val="50000"/>
              <a:buBlip>
                <a:blip r:embed="rId2"/>
              </a:buBlip>
              <a:defRPr/>
            </a:pPr>
            <a:r>
              <a:rPr lang="es-MX" sz="2400" dirty="0">
                <a:solidFill>
                  <a:srgbClr val="132534"/>
                </a:solidFill>
              </a:rPr>
              <a:t>Python: Orientado a objeto</a:t>
            </a:r>
          </a:p>
          <a:p>
            <a:pPr>
              <a:lnSpc>
                <a:spcPct val="100000"/>
              </a:lnSpc>
              <a:spcBef>
                <a:spcPts val="0"/>
              </a:spcBef>
              <a:buSzPct val="50000"/>
              <a:buBlip>
                <a:blip r:embed="rId2"/>
              </a:buBlip>
              <a:defRPr/>
            </a:pPr>
            <a:r>
              <a:rPr lang="es-MX" sz="2400" dirty="0">
                <a:solidFill>
                  <a:srgbClr val="132534"/>
                </a:solidFill>
              </a:rPr>
              <a:t>Clases y objetos en Python</a:t>
            </a:r>
          </a:p>
          <a:p>
            <a:pPr>
              <a:lnSpc>
                <a:spcPct val="100000"/>
              </a:lnSpc>
              <a:spcBef>
                <a:spcPts val="0"/>
              </a:spcBef>
              <a:buSzPct val="50000"/>
              <a:buBlip>
                <a:blip r:embed="rId2"/>
              </a:buBlip>
              <a:defRPr/>
            </a:pPr>
            <a:r>
              <a:rPr lang="es-MX" sz="2400" dirty="0">
                <a:solidFill>
                  <a:srgbClr val="132534"/>
                </a:solidFill>
              </a:rPr>
              <a:t>Constructor de una clase</a:t>
            </a:r>
          </a:p>
          <a:p>
            <a:pPr>
              <a:lnSpc>
                <a:spcPct val="100000"/>
              </a:lnSpc>
              <a:spcBef>
                <a:spcPts val="0"/>
              </a:spcBef>
              <a:buSzPct val="50000"/>
              <a:buBlip>
                <a:blip r:embed="rId2"/>
              </a:buBlip>
              <a:defRPr/>
            </a:pPr>
            <a:r>
              <a:rPr lang="es-MX" sz="2400" dirty="0">
                <a:solidFill>
                  <a:srgbClr val="132534"/>
                </a:solidFill>
              </a:rPr>
              <a:t>Atributos y Métodos</a:t>
            </a:r>
          </a:p>
          <a:p>
            <a:pPr>
              <a:lnSpc>
                <a:spcPct val="100000"/>
              </a:lnSpc>
              <a:spcBef>
                <a:spcPts val="0"/>
              </a:spcBef>
              <a:buSzPct val="50000"/>
              <a:buBlip>
                <a:blip r:embed="rId2"/>
              </a:buBlip>
              <a:defRPr/>
            </a:pPr>
            <a:r>
              <a:rPr lang="es-MX" sz="2400" dirty="0">
                <a:solidFill>
                  <a:srgbClr val="132534"/>
                </a:solidFill>
              </a:rPr>
              <a:t>Herencia en Python</a:t>
            </a:r>
          </a:p>
        </p:txBody>
      </p:sp>
    </p:spTree>
    <p:extLst>
      <p:ext uri="{BB962C8B-B14F-4D97-AF65-F5344CB8AC3E}">
        <p14:creationId xmlns:p14="http://schemas.microsoft.com/office/powerpoint/2010/main" val="1213955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Un poco de python 3 - Fuerza bruta SSH. - Linux">
            <a:extLst>
              <a:ext uri="{FF2B5EF4-FFF2-40B4-BE49-F238E27FC236}">
                <a16:creationId xmlns:a16="http://schemas.microsoft.com/office/drawing/2014/main" id="{12D0C561-6932-49CB-A156-F72812F030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978282" y="3253107"/>
            <a:ext cx="3378167" cy="93367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C28EE33A-F542-427D-9457-E1820345463F}"/>
              </a:ext>
            </a:extLst>
          </p:cNvPr>
          <p:cNvSpPr txBox="1"/>
          <p:nvPr/>
        </p:nvSpPr>
        <p:spPr>
          <a:xfrm>
            <a:off x="1355900" y="1125743"/>
            <a:ext cx="6582755" cy="461665"/>
          </a:xfrm>
          <a:prstGeom prst="rect">
            <a:avLst/>
          </a:prstGeom>
          <a:noFill/>
        </p:spPr>
        <p:txBody>
          <a:bodyPr wrap="square" rtlCol="0">
            <a:spAutoFit/>
          </a:bodyPr>
          <a:lstStyle/>
          <a:p>
            <a:pPr algn="just"/>
            <a:r>
              <a:rPr lang="es-ES" sz="2400" b="1" dirty="0">
                <a:solidFill>
                  <a:srgbClr val="0070C0"/>
                </a:solidFill>
              </a:rPr>
              <a:t>Programación Orientada a Objetos en Python</a:t>
            </a:r>
            <a:endParaRPr lang="es-NI" sz="2400" b="1" dirty="0">
              <a:solidFill>
                <a:srgbClr val="0070C0"/>
              </a:solidFill>
            </a:endParaRPr>
          </a:p>
        </p:txBody>
      </p:sp>
      <p:sp>
        <p:nvSpPr>
          <p:cNvPr id="11" name="CuadroTexto 10">
            <a:extLst>
              <a:ext uri="{FF2B5EF4-FFF2-40B4-BE49-F238E27FC236}">
                <a16:creationId xmlns:a16="http://schemas.microsoft.com/office/drawing/2014/main" id="{9B791984-DFCE-470F-A064-D98DCED6E51B}"/>
              </a:ext>
            </a:extLst>
          </p:cNvPr>
          <p:cNvSpPr txBox="1"/>
          <p:nvPr/>
        </p:nvSpPr>
        <p:spPr>
          <a:xfrm>
            <a:off x="2512456" y="2034755"/>
            <a:ext cx="6917706" cy="2862322"/>
          </a:xfrm>
          <a:prstGeom prst="rect">
            <a:avLst/>
          </a:prstGeom>
          <a:noFill/>
        </p:spPr>
        <p:txBody>
          <a:bodyPr wrap="square" rtlCol="0">
            <a:spAutoFit/>
          </a:bodyPr>
          <a:lstStyle/>
          <a:p>
            <a:pPr algn="just"/>
            <a:r>
              <a:rPr lang="es-ES" sz="2000" dirty="0"/>
              <a:t>En Python todo es un objeto. Cuando creas una variable y le asignas un valor entero, ese valor es un objeto; una función es un objeto; las listas, tuplas, diccionarios, conjuntos, … son objetos; una cadena de caracteres es un objeto. Y así se podría seguir indefinidamente.</a:t>
            </a:r>
          </a:p>
          <a:p>
            <a:pPr algn="just"/>
            <a:endParaRPr lang="es-ES" sz="2000" dirty="0"/>
          </a:p>
          <a:p>
            <a:pPr algn="just"/>
            <a:r>
              <a:rPr lang="es-ES" sz="2000" dirty="0"/>
              <a:t>Este tipo de programación introduce un nuevo paradigma que nos permite encapsular y aislar datos y operaciones que se pueden realizar sobre dichos datos.</a:t>
            </a:r>
            <a:endParaRPr lang="es-NI" sz="2000" dirty="0"/>
          </a:p>
        </p:txBody>
      </p:sp>
      <p:pic>
        <p:nvPicPr>
          <p:cNvPr id="1026" name="Picture 2" descr="Objetos y Clases - Aprende Python">
            <a:extLst>
              <a:ext uri="{FF2B5EF4-FFF2-40B4-BE49-F238E27FC236}">
                <a16:creationId xmlns:a16="http://schemas.microsoft.com/office/drawing/2014/main" id="{A2E8ADD9-A3B3-4C79-81DA-FC6B3004DE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6582" y="4720506"/>
            <a:ext cx="3621455" cy="213749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911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Un poco de python 3 - Fuerza bruta SSH. - Linux">
            <a:extLst>
              <a:ext uri="{FF2B5EF4-FFF2-40B4-BE49-F238E27FC236}">
                <a16:creationId xmlns:a16="http://schemas.microsoft.com/office/drawing/2014/main" id="{A31AE3C4-E4F7-44C2-AECC-995C8557453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278286" y="3472409"/>
            <a:ext cx="3961178" cy="1173396"/>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03DC29E6-BA0C-4B88-A510-A5BB5EF5B1BB}"/>
              </a:ext>
            </a:extLst>
          </p:cNvPr>
          <p:cNvSpPr txBox="1"/>
          <p:nvPr/>
        </p:nvSpPr>
        <p:spPr>
          <a:xfrm>
            <a:off x="2056477" y="1069186"/>
            <a:ext cx="2584797" cy="523220"/>
          </a:xfrm>
          <a:prstGeom prst="rect">
            <a:avLst/>
          </a:prstGeom>
          <a:noFill/>
        </p:spPr>
        <p:txBody>
          <a:bodyPr wrap="square" rtlCol="0">
            <a:spAutoFit/>
          </a:bodyPr>
          <a:lstStyle/>
          <a:p>
            <a:pPr algn="just"/>
            <a:r>
              <a:rPr lang="es-MX" sz="2800" b="1" dirty="0">
                <a:solidFill>
                  <a:srgbClr val="0070C0"/>
                </a:solidFill>
              </a:rPr>
              <a:t>Clases</a:t>
            </a:r>
            <a:endParaRPr lang="es-NI" sz="2800" b="1" dirty="0">
              <a:solidFill>
                <a:srgbClr val="0070C0"/>
              </a:solidFill>
            </a:endParaRPr>
          </a:p>
        </p:txBody>
      </p:sp>
      <p:sp>
        <p:nvSpPr>
          <p:cNvPr id="2" name="Rectángulo 1">
            <a:extLst>
              <a:ext uri="{FF2B5EF4-FFF2-40B4-BE49-F238E27FC236}">
                <a16:creationId xmlns:a16="http://schemas.microsoft.com/office/drawing/2014/main" id="{6E2C6BEF-ADBE-411D-92D8-F7A26D0B25C0}"/>
              </a:ext>
            </a:extLst>
          </p:cNvPr>
          <p:cNvSpPr/>
          <p:nvPr/>
        </p:nvSpPr>
        <p:spPr>
          <a:xfrm>
            <a:off x="2670727" y="1951672"/>
            <a:ext cx="6251600" cy="1323439"/>
          </a:xfrm>
          <a:prstGeom prst="rect">
            <a:avLst/>
          </a:prstGeom>
        </p:spPr>
        <p:txBody>
          <a:bodyPr wrap="square">
            <a:spAutoFit/>
          </a:bodyPr>
          <a:lstStyle/>
          <a:p>
            <a:pPr algn="just"/>
            <a:r>
              <a:rPr lang="es-ES" sz="2000" dirty="0"/>
              <a:t>Básicamente, una clase es una entidad que define una serie de elementos que determinan un estado (datos) y un comportamiento (operaciones sobre los datos que modifican su estado).</a:t>
            </a:r>
            <a:endParaRPr lang="es-NI" sz="2000" dirty="0"/>
          </a:p>
        </p:txBody>
      </p:sp>
      <p:pic>
        <p:nvPicPr>
          <p:cNvPr id="3" name="Imagen 2">
            <a:extLst>
              <a:ext uri="{FF2B5EF4-FFF2-40B4-BE49-F238E27FC236}">
                <a16:creationId xmlns:a16="http://schemas.microsoft.com/office/drawing/2014/main" id="{69EBAD42-B1BD-4886-8878-BF129BABE296}"/>
              </a:ext>
            </a:extLst>
          </p:cNvPr>
          <p:cNvPicPr>
            <a:picLocks noChangeAspect="1"/>
          </p:cNvPicPr>
          <p:nvPr/>
        </p:nvPicPr>
        <p:blipFill>
          <a:blip r:embed="rId3"/>
          <a:stretch>
            <a:fillRect/>
          </a:stretch>
        </p:blipFill>
        <p:spPr>
          <a:xfrm>
            <a:off x="6096000" y="4510736"/>
            <a:ext cx="4686031" cy="2014819"/>
          </a:xfrm>
          <a:prstGeom prst="rect">
            <a:avLst/>
          </a:prstGeom>
        </p:spPr>
      </p:pic>
    </p:spTree>
    <p:extLst>
      <p:ext uri="{BB962C8B-B14F-4D97-AF65-F5344CB8AC3E}">
        <p14:creationId xmlns:p14="http://schemas.microsoft.com/office/powerpoint/2010/main" val="206169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8" descr="Un poco de python 3 - Fuerza bruta SSH. - Linux">
            <a:extLst>
              <a:ext uri="{FF2B5EF4-FFF2-40B4-BE49-F238E27FC236}">
                <a16:creationId xmlns:a16="http://schemas.microsoft.com/office/drawing/2014/main" id="{988A666D-E865-42E8-ACBA-35030F54DB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82294" y="3116519"/>
            <a:ext cx="3409340" cy="757233"/>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CB266F10-5265-4F98-8317-8290FB2792E2}"/>
              </a:ext>
            </a:extLst>
          </p:cNvPr>
          <p:cNvSpPr txBox="1"/>
          <p:nvPr/>
        </p:nvSpPr>
        <p:spPr>
          <a:xfrm>
            <a:off x="2834549" y="2100007"/>
            <a:ext cx="4287615" cy="738664"/>
          </a:xfrm>
          <a:prstGeom prst="rect">
            <a:avLst/>
          </a:prstGeom>
          <a:noFill/>
        </p:spPr>
        <p:txBody>
          <a:bodyPr wrap="square" rtlCol="0">
            <a:spAutoFit/>
          </a:bodyPr>
          <a:lstStyle/>
          <a:p>
            <a:pPr algn="just"/>
            <a:r>
              <a:rPr lang="es-ES" sz="2100" dirty="0"/>
              <a:t>Por su parte, un objeto es una concreción o instancia de una clase.</a:t>
            </a:r>
            <a:endParaRPr lang="es-NI" sz="2100" dirty="0"/>
          </a:p>
        </p:txBody>
      </p:sp>
      <p:sp>
        <p:nvSpPr>
          <p:cNvPr id="7" name="CuadroTexto 6">
            <a:extLst>
              <a:ext uri="{FF2B5EF4-FFF2-40B4-BE49-F238E27FC236}">
                <a16:creationId xmlns:a16="http://schemas.microsoft.com/office/drawing/2014/main" id="{5C0C1C36-DE7A-4876-A02F-C26027D68BCF}"/>
              </a:ext>
            </a:extLst>
          </p:cNvPr>
          <p:cNvSpPr txBox="1"/>
          <p:nvPr/>
        </p:nvSpPr>
        <p:spPr>
          <a:xfrm>
            <a:off x="2317176" y="1267245"/>
            <a:ext cx="1537853" cy="523220"/>
          </a:xfrm>
          <a:prstGeom prst="rect">
            <a:avLst/>
          </a:prstGeom>
          <a:noFill/>
        </p:spPr>
        <p:txBody>
          <a:bodyPr wrap="square" rtlCol="0">
            <a:spAutoFit/>
          </a:bodyPr>
          <a:lstStyle/>
          <a:p>
            <a:pPr algn="just"/>
            <a:r>
              <a:rPr lang="es-MX" sz="2800" b="1" dirty="0">
                <a:solidFill>
                  <a:srgbClr val="0070C0"/>
                </a:solidFill>
              </a:rPr>
              <a:t>Objeto</a:t>
            </a:r>
            <a:endParaRPr lang="es-NI" sz="2800" b="1" dirty="0">
              <a:solidFill>
                <a:srgbClr val="0070C0"/>
              </a:solidFill>
            </a:endParaRPr>
          </a:p>
        </p:txBody>
      </p:sp>
      <p:pic>
        <p:nvPicPr>
          <p:cNvPr id="2" name="Imagen 1">
            <a:extLst>
              <a:ext uri="{FF2B5EF4-FFF2-40B4-BE49-F238E27FC236}">
                <a16:creationId xmlns:a16="http://schemas.microsoft.com/office/drawing/2014/main" id="{E3A0C3AD-E420-4F8F-913C-D85E8D398FC3}"/>
              </a:ext>
            </a:extLst>
          </p:cNvPr>
          <p:cNvPicPr>
            <a:picLocks noChangeAspect="1"/>
          </p:cNvPicPr>
          <p:nvPr/>
        </p:nvPicPr>
        <p:blipFill>
          <a:blip r:embed="rId3"/>
          <a:stretch>
            <a:fillRect/>
          </a:stretch>
        </p:blipFill>
        <p:spPr>
          <a:xfrm>
            <a:off x="4839812" y="3865478"/>
            <a:ext cx="4251125" cy="2322043"/>
          </a:xfrm>
          <a:prstGeom prst="rect">
            <a:avLst/>
          </a:prstGeom>
        </p:spPr>
      </p:pic>
    </p:spTree>
    <p:extLst>
      <p:ext uri="{BB962C8B-B14F-4D97-AF65-F5344CB8AC3E}">
        <p14:creationId xmlns:p14="http://schemas.microsoft.com/office/powerpoint/2010/main" val="2092764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3C3CA5-3822-42A7-8C80-4486474798CC}"/>
              </a:ext>
            </a:extLst>
          </p:cNvPr>
          <p:cNvSpPr txBox="1"/>
          <p:nvPr/>
        </p:nvSpPr>
        <p:spPr>
          <a:xfrm>
            <a:off x="1665195" y="5234268"/>
            <a:ext cx="8794376" cy="415498"/>
          </a:xfrm>
          <a:prstGeom prst="rect">
            <a:avLst/>
          </a:prstGeom>
          <a:noFill/>
        </p:spPr>
        <p:txBody>
          <a:bodyPr wrap="square" rtlCol="0">
            <a:spAutoFit/>
          </a:bodyPr>
          <a:lstStyle/>
          <a:p>
            <a:endParaRPr lang="es-NI" sz="2100" dirty="0">
              <a:solidFill>
                <a:schemeClr val="bg1"/>
              </a:solidFill>
            </a:endParaRPr>
          </a:p>
        </p:txBody>
      </p:sp>
      <p:pic>
        <p:nvPicPr>
          <p:cNvPr id="7" name="Picture 8" descr="Un poco de python 3 - Fuerza bruta SSH. - Linux">
            <a:extLst>
              <a:ext uri="{FF2B5EF4-FFF2-40B4-BE49-F238E27FC236}">
                <a16:creationId xmlns:a16="http://schemas.microsoft.com/office/drawing/2014/main" id="{BDD70F79-7913-430C-B048-1F515EF8289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785875" y="3358382"/>
            <a:ext cx="2837839" cy="65182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1E300830-7568-4CFC-9158-8D4ED12A1BD1}"/>
              </a:ext>
            </a:extLst>
          </p:cNvPr>
          <p:cNvSpPr txBox="1"/>
          <p:nvPr/>
        </p:nvSpPr>
        <p:spPr>
          <a:xfrm>
            <a:off x="1665195" y="2102394"/>
            <a:ext cx="5581756" cy="3000821"/>
          </a:xfrm>
          <a:prstGeom prst="rect">
            <a:avLst/>
          </a:prstGeom>
          <a:noFill/>
        </p:spPr>
        <p:txBody>
          <a:bodyPr wrap="square" rtlCol="0">
            <a:spAutoFit/>
          </a:bodyPr>
          <a:lstStyle/>
          <a:p>
            <a:pPr algn="just"/>
            <a:r>
              <a:rPr lang="es-ES" sz="2100" dirty="0"/>
              <a:t>Seguro que si te imagines un coche, en tu mente comienzas a visualizar la carrocería, el color, las ruedas, el volante, si es diésel o gasolina, el color de la tapicería, si es manual o automático, si acelera o va marcha atrás, etc.</a:t>
            </a:r>
          </a:p>
          <a:p>
            <a:pPr algn="just"/>
            <a:endParaRPr lang="es-ES" sz="2100" dirty="0"/>
          </a:p>
          <a:p>
            <a:pPr algn="just"/>
            <a:r>
              <a:rPr lang="es-ES" sz="2100" dirty="0"/>
              <a:t>Pues todo lo que se describe viene a ser una clase y cada uno de los coches que has imaginado, serían objetos de dicha clase.</a:t>
            </a:r>
            <a:endParaRPr lang="es-NI" sz="2100" dirty="0"/>
          </a:p>
        </p:txBody>
      </p:sp>
      <p:sp>
        <p:nvSpPr>
          <p:cNvPr id="10" name="CuadroTexto 9">
            <a:extLst>
              <a:ext uri="{FF2B5EF4-FFF2-40B4-BE49-F238E27FC236}">
                <a16:creationId xmlns:a16="http://schemas.microsoft.com/office/drawing/2014/main" id="{1CFAEEDC-04D8-4482-87EA-207979FF426E}"/>
              </a:ext>
            </a:extLst>
          </p:cNvPr>
          <p:cNvSpPr txBox="1"/>
          <p:nvPr/>
        </p:nvSpPr>
        <p:spPr>
          <a:xfrm>
            <a:off x="1262389" y="1208234"/>
            <a:ext cx="4362556" cy="523220"/>
          </a:xfrm>
          <a:prstGeom prst="rect">
            <a:avLst/>
          </a:prstGeom>
          <a:noFill/>
        </p:spPr>
        <p:txBody>
          <a:bodyPr wrap="square" rtlCol="0">
            <a:spAutoFit/>
          </a:bodyPr>
          <a:lstStyle/>
          <a:p>
            <a:pPr algn="just"/>
            <a:r>
              <a:rPr lang="es-MX" sz="2800" b="1" dirty="0">
                <a:solidFill>
                  <a:srgbClr val="0070C0"/>
                </a:solidFill>
              </a:rPr>
              <a:t>Ejemplo</a:t>
            </a:r>
            <a:r>
              <a:rPr lang="es-MX" sz="2400" dirty="0">
                <a:solidFill>
                  <a:srgbClr val="0070C0"/>
                </a:solidFill>
              </a:rPr>
              <a:t> </a:t>
            </a:r>
            <a:r>
              <a:rPr lang="es-MX" sz="2800" b="1" dirty="0">
                <a:solidFill>
                  <a:srgbClr val="0070C0"/>
                </a:solidFill>
              </a:rPr>
              <a:t>clases</a:t>
            </a:r>
            <a:r>
              <a:rPr lang="es-MX" sz="2400" dirty="0">
                <a:solidFill>
                  <a:srgbClr val="0070C0"/>
                </a:solidFill>
              </a:rPr>
              <a:t> y </a:t>
            </a:r>
            <a:r>
              <a:rPr lang="es-MX" sz="2800" b="1" dirty="0">
                <a:solidFill>
                  <a:srgbClr val="0070C0"/>
                </a:solidFill>
              </a:rPr>
              <a:t>objetos</a:t>
            </a:r>
            <a:endParaRPr lang="es-NI" sz="2800" b="1" dirty="0">
              <a:solidFill>
                <a:srgbClr val="0070C0"/>
              </a:solidFill>
            </a:endParaRPr>
          </a:p>
        </p:txBody>
      </p:sp>
      <p:pic>
        <p:nvPicPr>
          <p:cNvPr id="2" name="Imagen 1">
            <a:extLst>
              <a:ext uri="{FF2B5EF4-FFF2-40B4-BE49-F238E27FC236}">
                <a16:creationId xmlns:a16="http://schemas.microsoft.com/office/drawing/2014/main" id="{3B0B6272-9D10-4417-9807-6C4065851ADE}"/>
              </a:ext>
            </a:extLst>
          </p:cNvPr>
          <p:cNvPicPr>
            <a:picLocks noChangeAspect="1"/>
          </p:cNvPicPr>
          <p:nvPr/>
        </p:nvPicPr>
        <p:blipFill>
          <a:blip r:embed="rId3"/>
          <a:stretch>
            <a:fillRect/>
          </a:stretch>
        </p:blipFill>
        <p:spPr>
          <a:xfrm>
            <a:off x="8287969" y="3005107"/>
            <a:ext cx="2722149" cy="2229161"/>
          </a:xfrm>
          <a:prstGeom prst="rect">
            <a:avLst/>
          </a:prstGeom>
        </p:spPr>
      </p:pic>
    </p:spTree>
    <p:extLst>
      <p:ext uri="{BB962C8B-B14F-4D97-AF65-F5344CB8AC3E}">
        <p14:creationId xmlns:p14="http://schemas.microsoft.com/office/powerpoint/2010/main" val="190298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F0A1805E-D79B-40B3-891B-54377EF8835D}"/>
              </a:ext>
            </a:extLst>
          </p:cNvPr>
          <p:cNvSpPr/>
          <p:nvPr/>
        </p:nvSpPr>
        <p:spPr>
          <a:xfrm>
            <a:off x="6662445" y="2050722"/>
            <a:ext cx="2417617" cy="1015663"/>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pic>
        <p:nvPicPr>
          <p:cNvPr id="6" name="Picture 8" descr="Un poco de python 3 - Fuerza bruta SSH. - Linux">
            <a:extLst>
              <a:ext uri="{FF2B5EF4-FFF2-40B4-BE49-F238E27FC236}">
                <a16:creationId xmlns:a16="http://schemas.microsoft.com/office/drawing/2014/main" id="{8BACFAE5-EEE6-40E0-BDAD-4E996E4FC81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241760" y="3327260"/>
            <a:ext cx="3439485" cy="886409"/>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AFF7AF49-6188-4A3C-8316-5D3DC170D4C0}"/>
              </a:ext>
            </a:extLst>
          </p:cNvPr>
          <p:cNvSpPr txBox="1"/>
          <p:nvPr/>
        </p:nvSpPr>
        <p:spPr>
          <a:xfrm>
            <a:off x="1639238" y="1128144"/>
            <a:ext cx="4144347" cy="523220"/>
          </a:xfrm>
          <a:prstGeom prst="rect">
            <a:avLst/>
          </a:prstGeom>
          <a:noFill/>
        </p:spPr>
        <p:txBody>
          <a:bodyPr wrap="square" rtlCol="0">
            <a:spAutoFit/>
          </a:bodyPr>
          <a:lstStyle/>
          <a:p>
            <a:pPr algn="just"/>
            <a:r>
              <a:rPr lang="es-MX" sz="2800" b="1" dirty="0">
                <a:solidFill>
                  <a:srgbClr val="0070C0"/>
                </a:solidFill>
              </a:rPr>
              <a:t>Crear</a:t>
            </a:r>
            <a:r>
              <a:rPr lang="es-MX" sz="2400" dirty="0">
                <a:solidFill>
                  <a:srgbClr val="0070C0"/>
                </a:solidFill>
              </a:rPr>
              <a:t> </a:t>
            </a:r>
            <a:r>
              <a:rPr lang="es-MX" sz="2800" b="1" dirty="0">
                <a:solidFill>
                  <a:srgbClr val="0070C0"/>
                </a:solidFill>
              </a:rPr>
              <a:t>clases en</a:t>
            </a:r>
            <a:r>
              <a:rPr lang="es-MX" sz="2400" dirty="0">
                <a:solidFill>
                  <a:srgbClr val="0070C0"/>
                </a:solidFill>
              </a:rPr>
              <a:t> </a:t>
            </a:r>
            <a:r>
              <a:rPr lang="es-MX" sz="2800" b="1" dirty="0">
                <a:solidFill>
                  <a:srgbClr val="0070C0"/>
                </a:solidFill>
              </a:rPr>
              <a:t>Python</a:t>
            </a:r>
            <a:endParaRPr lang="es-NI" sz="2800" b="1" dirty="0">
              <a:solidFill>
                <a:srgbClr val="0070C0"/>
              </a:solidFill>
            </a:endParaRPr>
          </a:p>
        </p:txBody>
      </p:sp>
      <p:sp>
        <p:nvSpPr>
          <p:cNvPr id="9" name="Rectángulo 8">
            <a:extLst>
              <a:ext uri="{FF2B5EF4-FFF2-40B4-BE49-F238E27FC236}">
                <a16:creationId xmlns:a16="http://schemas.microsoft.com/office/drawing/2014/main" id="{4D76BEC9-8B55-497D-BFC2-324598682618}"/>
              </a:ext>
            </a:extLst>
          </p:cNvPr>
          <p:cNvSpPr/>
          <p:nvPr/>
        </p:nvSpPr>
        <p:spPr>
          <a:xfrm>
            <a:off x="1639238" y="2219400"/>
            <a:ext cx="3636290" cy="2677656"/>
          </a:xfrm>
          <a:prstGeom prst="rect">
            <a:avLst/>
          </a:prstGeom>
        </p:spPr>
        <p:txBody>
          <a:bodyPr wrap="square">
            <a:spAutoFit/>
          </a:bodyPr>
          <a:lstStyle/>
          <a:p>
            <a:pPr lvl="0" algn="just" eaLnBrk="0" fontAlgn="base" hangingPunct="0">
              <a:spcBef>
                <a:spcPct val="0"/>
              </a:spcBef>
              <a:spcAft>
                <a:spcPct val="0"/>
              </a:spcAft>
            </a:pPr>
            <a:r>
              <a:rPr lang="es-NI" altLang="es-NI" sz="2100" dirty="0"/>
              <a:t>Para crear una clase vamos a emplear la palabra reservada </a:t>
            </a:r>
            <a:r>
              <a:rPr lang="es-NI" altLang="es-NI" sz="2100" dirty="0" err="1"/>
              <a:t>class</a:t>
            </a:r>
            <a:r>
              <a:rPr lang="es-NI" altLang="es-NI" sz="2100" dirty="0"/>
              <a:t> seguido de un nombre escrito en minúscula, a excepción de la primera letra de cada palabra, que se escribe en mayúscula, y sin guiones bajos. </a:t>
            </a:r>
          </a:p>
        </p:txBody>
      </p:sp>
      <p:pic>
        <p:nvPicPr>
          <p:cNvPr id="12" name="Imagen 11">
            <a:extLst>
              <a:ext uri="{FF2B5EF4-FFF2-40B4-BE49-F238E27FC236}">
                <a16:creationId xmlns:a16="http://schemas.microsoft.com/office/drawing/2014/main" id="{AFEF9ADD-5670-46AC-9559-CFD9129BAEF1}"/>
              </a:ext>
            </a:extLst>
          </p:cNvPr>
          <p:cNvPicPr>
            <a:picLocks noChangeAspect="1"/>
          </p:cNvPicPr>
          <p:nvPr/>
        </p:nvPicPr>
        <p:blipFill>
          <a:blip r:embed="rId3"/>
          <a:stretch>
            <a:fillRect/>
          </a:stretch>
        </p:blipFill>
        <p:spPr>
          <a:xfrm>
            <a:off x="7107383" y="2317010"/>
            <a:ext cx="1651931" cy="592445"/>
          </a:xfrm>
          <a:prstGeom prst="rect">
            <a:avLst/>
          </a:prstGeom>
        </p:spPr>
      </p:pic>
      <p:sp>
        <p:nvSpPr>
          <p:cNvPr id="13" name="Rectángulo 12">
            <a:extLst>
              <a:ext uri="{FF2B5EF4-FFF2-40B4-BE49-F238E27FC236}">
                <a16:creationId xmlns:a16="http://schemas.microsoft.com/office/drawing/2014/main" id="{22290D54-B630-402D-B71E-ECA36FA1AAB4}"/>
              </a:ext>
            </a:extLst>
          </p:cNvPr>
          <p:cNvSpPr/>
          <p:nvPr/>
        </p:nvSpPr>
        <p:spPr>
          <a:xfrm>
            <a:off x="7107383" y="3770464"/>
            <a:ext cx="3636290" cy="1815882"/>
          </a:xfrm>
          <a:prstGeom prst="rect">
            <a:avLst/>
          </a:prstGeom>
          <a:gradFill flip="none" rotWithShape="1">
            <a:gsLst>
              <a:gs pos="0">
                <a:schemeClr val="accent5">
                  <a:lumMod val="60000"/>
                  <a:lumOff val="40000"/>
                  <a:tint val="66000"/>
                  <a:satMod val="160000"/>
                </a:schemeClr>
              </a:gs>
              <a:gs pos="50000">
                <a:schemeClr val="accent5">
                  <a:lumMod val="60000"/>
                  <a:lumOff val="40000"/>
                  <a:tint val="44500"/>
                  <a:satMod val="160000"/>
                </a:schemeClr>
              </a:gs>
              <a:gs pos="100000">
                <a:schemeClr val="accent5">
                  <a:lumMod val="60000"/>
                  <a:lumOff val="40000"/>
                  <a:tint val="23500"/>
                  <a:satMod val="160000"/>
                </a:schemeClr>
              </a:gs>
            </a:gsLst>
            <a:lin ang="5400000" scaled="1"/>
            <a:tileRect/>
          </a:gradFill>
          <a:ln w="28575"/>
        </p:spPr>
        <p:style>
          <a:lnRef idx="2">
            <a:schemeClr val="accent5"/>
          </a:lnRef>
          <a:fillRef idx="1">
            <a:schemeClr val="lt1"/>
          </a:fillRef>
          <a:effectRef idx="0">
            <a:schemeClr val="accent5"/>
          </a:effectRef>
          <a:fontRef idx="minor">
            <a:schemeClr val="dk1"/>
          </a:fontRef>
        </p:style>
        <p:txBody>
          <a:bodyPr wrap="square">
            <a:spAutoFit/>
          </a:bodyPr>
          <a:lstStyle/>
          <a:p>
            <a:pPr lvl="0" algn="just" eaLnBrk="0" fontAlgn="base" hangingPunct="0">
              <a:spcBef>
                <a:spcPct val="0"/>
              </a:spcBef>
              <a:spcAft>
                <a:spcPct val="0"/>
              </a:spcAft>
            </a:pPr>
            <a:r>
              <a:rPr lang="es-ES" altLang="es-NI" sz="1600" dirty="0"/>
              <a:t>Aquí introducimos, además, la palabra reservada </a:t>
            </a:r>
            <a:r>
              <a:rPr lang="es-ES" altLang="es-NI" sz="1600" dirty="0" err="1"/>
              <a:t>pass</a:t>
            </a:r>
            <a:r>
              <a:rPr lang="es-ES" altLang="es-NI" sz="1600" dirty="0"/>
              <a:t>, que sirve para rellenar un espacio que es requerido sintácticamente. En efecto, no tiene ninguna función. Por lo que, por el momento, tenemos una clase de nombre Alumno que está vacía.</a:t>
            </a:r>
            <a:endParaRPr lang="es-NI" altLang="es-NI" sz="1600" dirty="0"/>
          </a:p>
        </p:txBody>
      </p:sp>
    </p:spTree>
    <p:extLst>
      <p:ext uri="{BB962C8B-B14F-4D97-AF65-F5344CB8AC3E}">
        <p14:creationId xmlns:p14="http://schemas.microsoft.com/office/powerpoint/2010/main" val="241869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B3C3CA5-3822-42A7-8C80-4486474798CC}"/>
              </a:ext>
            </a:extLst>
          </p:cNvPr>
          <p:cNvSpPr txBox="1"/>
          <p:nvPr/>
        </p:nvSpPr>
        <p:spPr>
          <a:xfrm>
            <a:off x="1665195" y="5234268"/>
            <a:ext cx="8794376" cy="415498"/>
          </a:xfrm>
          <a:prstGeom prst="rect">
            <a:avLst/>
          </a:prstGeom>
          <a:noFill/>
        </p:spPr>
        <p:txBody>
          <a:bodyPr wrap="square" rtlCol="0">
            <a:spAutoFit/>
          </a:bodyPr>
          <a:lstStyle/>
          <a:p>
            <a:endParaRPr lang="es-NI" sz="2100" dirty="0">
              <a:solidFill>
                <a:schemeClr val="bg1"/>
              </a:solidFill>
            </a:endParaRPr>
          </a:p>
        </p:txBody>
      </p:sp>
      <p:pic>
        <p:nvPicPr>
          <p:cNvPr id="8" name="Picture 8" descr="Un poco de python 3 - Fuerza bruta SSH. - Linux">
            <a:extLst>
              <a:ext uri="{FF2B5EF4-FFF2-40B4-BE49-F238E27FC236}">
                <a16:creationId xmlns:a16="http://schemas.microsoft.com/office/drawing/2014/main" id="{051B31A4-4D79-4674-AE95-82778E85AA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004630" y="3173969"/>
            <a:ext cx="3356408" cy="1079351"/>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74DE9406-E45C-4AEA-AF85-995B464556D2}"/>
              </a:ext>
            </a:extLst>
          </p:cNvPr>
          <p:cNvSpPr txBox="1"/>
          <p:nvPr/>
        </p:nvSpPr>
        <p:spPr>
          <a:xfrm>
            <a:off x="2201354" y="1857841"/>
            <a:ext cx="7334129" cy="2031325"/>
          </a:xfrm>
          <a:prstGeom prst="rect">
            <a:avLst/>
          </a:prstGeom>
          <a:noFill/>
        </p:spPr>
        <p:txBody>
          <a:bodyPr wrap="square" rtlCol="0">
            <a:spAutoFit/>
          </a:bodyPr>
          <a:lstStyle/>
          <a:p>
            <a:pPr algn="just"/>
            <a:r>
              <a:rPr lang="es-ES" sz="2100" dirty="0"/>
              <a:t>Sabemos que las clases pueden contener funciones, a las que llamamos métodos. Para ello vamos a usar la misma nomenclatura que aprendimos en el tema anterior, con la diferencia que esta vez todo nuestro código estará </a:t>
            </a:r>
            <a:r>
              <a:rPr lang="es-ES" sz="2100" dirty="0" err="1"/>
              <a:t>indentado</a:t>
            </a:r>
            <a:r>
              <a:rPr lang="es-ES" sz="2100" dirty="0"/>
              <a:t> cuatro espacios, para indicar que queremos ubicarlo dentro de la clase.</a:t>
            </a:r>
            <a:endParaRPr lang="es-NI" sz="2100" dirty="0"/>
          </a:p>
        </p:txBody>
      </p:sp>
      <p:sp>
        <p:nvSpPr>
          <p:cNvPr id="12" name="CuadroTexto 11">
            <a:extLst>
              <a:ext uri="{FF2B5EF4-FFF2-40B4-BE49-F238E27FC236}">
                <a16:creationId xmlns:a16="http://schemas.microsoft.com/office/drawing/2014/main" id="{9D2452AB-FBE6-4491-BF3F-0A22951D78B2}"/>
              </a:ext>
            </a:extLst>
          </p:cNvPr>
          <p:cNvSpPr txBox="1"/>
          <p:nvPr/>
        </p:nvSpPr>
        <p:spPr>
          <a:xfrm>
            <a:off x="1884914" y="1151772"/>
            <a:ext cx="3261119" cy="523220"/>
          </a:xfrm>
          <a:prstGeom prst="rect">
            <a:avLst/>
          </a:prstGeom>
          <a:noFill/>
        </p:spPr>
        <p:txBody>
          <a:bodyPr wrap="square" rtlCol="0">
            <a:spAutoFit/>
          </a:bodyPr>
          <a:lstStyle/>
          <a:p>
            <a:pPr algn="just"/>
            <a:r>
              <a:rPr lang="es-MX" sz="2800" b="1" dirty="0">
                <a:solidFill>
                  <a:srgbClr val="0070C0"/>
                </a:solidFill>
              </a:rPr>
              <a:t>Métodos</a:t>
            </a:r>
            <a:endParaRPr lang="es-NI" sz="2800" b="1" dirty="0">
              <a:solidFill>
                <a:srgbClr val="0070C0"/>
              </a:solidFill>
            </a:endParaRPr>
          </a:p>
        </p:txBody>
      </p:sp>
      <p:grpSp>
        <p:nvGrpSpPr>
          <p:cNvPr id="6" name="Grupo 5">
            <a:extLst>
              <a:ext uri="{FF2B5EF4-FFF2-40B4-BE49-F238E27FC236}">
                <a16:creationId xmlns:a16="http://schemas.microsoft.com/office/drawing/2014/main" id="{A4B5E8E0-6320-4DD3-BF0E-8E793E5B3B44}"/>
              </a:ext>
            </a:extLst>
          </p:cNvPr>
          <p:cNvGrpSpPr/>
          <p:nvPr/>
        </p:nvGrpSpPr>
        <p:grpSpPr>
          <a:xfrm>
            <a:off x="1732429" y="4219548"/>
            <a:ext cx="3131126" cy="1486680"/>
            <a:chOff x="84518" y="3869837"/>
            <a:chExt cx="3131126" cy="1486680"/>
          </a:xfrm>
        </p:grpSpPr>
        <p:sp>
          <p:nvSpPr>
            <p:cNvPr id="3" name="Rectángulo: esquinas redondeadas 2">
              <a:extLst>
                <a:ext uri="{FF2B5EF4-FFF2-40B4-BE49-F238E27FC236}">
                  <a16:creationId xmlns:a16="http://schemas.microsoft.com/office/drawing/2014/main" id="{9852F1EA-6077-4C04-9886-5A666C1B92D3}"/>
                </a:ext>
              </a:extLst>
            </p:cNvPr>
            <p:cNvSpPr/>
            <p:nvPr/>
          </p:nvSpPr>
          <p:spPr>
            <a:xfrm>
              <a:off x="84518" y="3869837"/>
              <a:ext cx="3131126" cy="1486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pic>
          <p:nvPicPr>
            <p:cNvPr id="2" name="Imagen 1">
              <a:extLst>
                <a:ext uri="{FF2B5EF4-FFF2-40B4-BE49-F238E27FC236}">
                  <a16:creationId xmlns:a16="http://schemas.microsoft.com/office/drawing/2014/main" id="{FBA0F827-688B-45F0-9A1D-CF7177B8B069}"/>
                </a:ext>
              </a:extLst>
            </p:cNvPr>
            <p:cNvPicPr>
              <a:picLocks noChangeAspect="1"/>
            </p:cNvPicPr>
            <p:nvPr/>
          </p:nvPicPr>
          <p:blipFill>
            <a:blip r:embed="rId3"/>
            <a:stretch>
              <a:fillRect/>
            </a:stretch>
          </p:blipFill>
          <p:spPr>
            <a:xfrm>
              <a:off x="237003" y="4036907"/>
              <a:ext cx="2902159" cy="1156520"/>
            </a:xfrm>
            <a:prstGeom prst="rect">
              <a:avLst/>
            </a:prstGeom>
          </p:spPr>
        </p:pic>
      </p:grpSp>
      <p:sp>
        <p:nvSpPr>
          <p:cNvPr id="13" name="Rectángulo 12">
            <a:extLst>
              <a:ext uri="{FF2B5EF4-FFF2-40B4-BE49-F238E27FC236}">
                <a16:creationId xmlns:a16="http://schemas.microsoft.com/office/drawing/2014/main" id="{7F8C3861-BDAA-4285-AB50-396C73AF73FF}"/>
              </a:ext>
            </a:extLst>
          </p:cNvPr>
          <p:cNvSpPr/>
          <p:nvPr/>
        </p:nvSpPr>
        <p:spPr>
          <a:xfrm>
            <a:off x="5628409" y="4392425"/>
            <a:ext cx="3636290" cy="1323439"/>
          </a:xfrm>
          <a:prstGeom prst="rect">
            <a:avLst/>
          </a:prstGeo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path path="circle">
              <a:fillToRect l="50000" t="50000" r="50000" b="50000"/>
            </a:path>
            <a:tileRect/>
          </a:gradFill>
          <a:ln w="28575"/>
        </p:spPr>
        <p:style>
          <a:lnRef idx="2">
            <a:schemeClr val="accent5"/>
          </a:lnRef>
          <a:fillRef idx="1">
            <a:schemeClr val="lt1"/>
          </a:fillRef>
          <a:effectRef idx="0">
            <a:schemeClr val="accent5"/>
          </a:effectRef>
          <a:fontRef idx="minor">
            <a:schemeClr val="dk1"/>
          </a:fontRef>
        </p:style>
        <p:txBody>
          <a:bodyPr wrap="square">
            <a:spAutoFit/>
          </a:bodyPr>
          <a:lstStyle/>
          <a:p>
            <a:pPr lvl="0" algn="just" eaLnBrk="0" fontAlgn="base" hangingPunct="0">
              <a:spcBef>
                <a:spcPct val="0"/>
              </a:spcBef>
              <a:spcAft>
                <a:spcPct val="0"/>
              </a:spcAft>
            </a:pPr>
            <a:r>
              <a:rPr lang="es-ES" altLang="es-NI" sz="1600" dirty="0"/>
              <a:t>Todas las funciones definidas dentro de una clase deberán tener, al menos, un argumento, que por convención se lo llama </a:t>
            </a:r>
            <a:r>
              <a:rPr lang="es-ES" altLang="es-NI" sz="1600" dirty="0" err="1"/>
              <a:t>self</a:t>
            </a:r>
            <a:r>
              <a:rPr lang="es-ES" altLang="es-NI" sz="1600" dirty="0"/>
              <a:t> y es una referencia a la instancia de la clase. </a:t>
            </a:r>
            <a:endParaRPr lang="es-NI" altLang="es-NI" sz="1600" dirty="0"/>
          </a:p>
        </p:txBody>
      </p:sp>
      <p:pic>
        <p:nvPicPr>
          <p:cNvPr id="14" name="Imagen 13">
            <a:extLst>
              <a:ext uri="{FF2B5EF4-FFF2-40B4-BE49-F238E27FC236}">
                <a16:creationId xmlns:a16="http://schemas.microsoft.com/office/drawing/2014/main" id="{901FC121-A01D-4E49-BE96-731B3E0D951D}"/>
              </a:ext>
            </a:extLst>
          </p:cNvPr>
          <p:cNvPicPr>
            <a:picLocks noChangeAspect="1"/>
          </p:cNvPicPr>
          <p:nvPr/>
        </p:nvPicPr>
        <p:blipFill>
          <a:blip r:embed="rId4"/>
          <a:stretch>
            <a:fillRect/>
          </a:stretch>
        </p:blipFill>
        <p:spPr>
          <a:xfrm>
            <a:off x="6275330" y="6147218"/>
            <a:ext cx="5131524" cy="634644"/>
          </a:xfrm>
          <a:prstGeom prst="rect">
            <a:avLst/>
          </a:prstGeom>
        </p:spPr>
      </p:pic>
    </p:spTree>
    <p:extLst>
      <p:ext uri="{BB962C8B-B14F-4D97-AF65-F5344CB8AC3E}">
        <p14:creationId xmlns:p14="http://schemas.microsoft.com/office/powerpoint/2010/main" val="1732645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descr="Un poco de python 3 - Fuerza bruta SSH. - Linux">
            <a:extLst>
              <a:ext uri="{FF2B5EF4-FFF2-40B4-BE49-F238E27FC236}">
                <a16:creationId xmlns:a16="http://schemas.microsoft.com/office/drawing/2014/main" id="{10075F26-5C2D-49CA-A83E-1DF8C63DFA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267217" y="3181486"/>
            <a:ext cx="3565202" cy="954661"/>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C1FCF7B0-4AE4-430C-A946-AB234808B4FD}"/>
              </a:ext>
            </a:extLst>
          </p:cNvPr>
          <p:cNvSpPr txBox="1"/>
          <p:nvPr/>
        </p:nvSpPr>
        <p:spPr>
          <a:xfrm>
            <a:off x="1558875" y="2180825"/>
            <a:ext cx="6858000" cy="830997"/>
          </a:xfrm>
          <a:prstGeom prst="rect">
            <a:avLst/>
          </a:prstGeom>
          <a:noFill/>
        </p:spPr>
        <p:txBody>
          <a:bodyPr wrap="square" rtlCol="0">
            <a:spAutoFit/>
          </a:bodyPr>
          <a:lstStyle/>
          <a:p>
            <a:r>
              <a:rPr lang="es-ES" sz="2400" dirty="0"/>
              <a:t>Ahora bien, debemos crear una instancia de nuestra clase:</a:t>
            </a:r>
            <a:endParaRPr lang="es-NI" sz="2400" dirty="0"/>
          </a:p>
        </p:txBody>
      </p:sp>
      <p:sp>
        <p:nvSpPr>
          <p:cNvPr id="11" name="CuadroTexto 10">
            <a:extLst>
              <a:ext uri="{FF2B5EF4-FFF2-40B4-BE49-F238E27FC236}">
                <a16:creationId xmlns:a16="http://schemas.microsoft.com/office/drawing/2014/main" id="{8D128D87-5F06-4CC8-8E15-0854FB8B3FB3}"/>
              </a:ext>
            </a:extLst>
          </p:cNvPr>
          <p:cNvSpPr txBox="1"/>
          <p:nvPr/>
        </p:nvSpPr>
        <p:spPr>
          <a:xfrm>
            <a:off x="1741469" y="1094917"/>
            <a:ext cx="4971924" cy="523220"/>
          </a:xfrm>
          <a:prstGeom prst="rect">
            <a:avLst/>
          </a:prstGeom>
          <a:noFill/>
        </p:spPr>
        <p:txBody>
          <a:bodyPr wrap="square" rtlCol="0">
            <a:spAutoFit/>
          </a:bodyPr>
          <a:lstStyle/>
          <a:p>
            <a:pPr algn="just"/>
            <a:r>
              <a:rPr lang="es-MX" sz="2800" b="1" dirty="0">
                <a:solidFill>
                  <a:srgbClr val="0070C0"/>
                </a:solidFill>
              </a:rPr>
              <a:t>Creando</a:t>
            </a:r>
            <a:r>
              <a:rPr lang="es-MX" sz="2400" dirty="0">
                <a:solidFill>
                  <a:srgbClr val="0070C0"/>
                </a:solidFill>
              </a:rPr>
              <a:t> </a:t>
            </a:r>
            <a:r>
              <a:rPr lang="es-MX" sz="2800" b="1" dirty="0">
                <a:solidFill>
                  <a:srgbClr val="0070C0"/>
                </a:solidFill>
              </a:rPr>
              <a:t>objetos</a:t>
            </a:r>
            <a:r>
              <a:rPr lang="es-MX" sz="2400" dirty="0">
                <a:solidFill>
                  <a:srgbClr val="0070C0"/>
                </a:solidFill>
              </a:rPr>
              <a:t> </a:t>
            </a:r>
            <a:r>
              <a:rPr lang="es-MX" sz="2800" b="1" dirty="0">
                <a:solidFill>
                  <a:srgbClr val="0070C0"/>
                </a:solidFill>
              </a:rPr>
              <a:t>o instancias</a:t>
            </a:r>
            <a:endParaRPr lang="es-NI" sz="2800" b="1" dirty="0">
              <a:solidFill>
                <a:srgbClr val="0070C0"/>
              </a:solidFill>
            </a:endParaRPr>
          </a:p>
        </p:txBody>
      </p:sp>
      <p:grpSp>
        <p:nvGrpSpPr>
          <p:cNvPr id="6" name="Grupo 5">
            <a:extLst>
              <a:ext uri="{FF2B5EF4-FFF2-40B4-BE49-F238E27FC236}">
                <a16:creationId xmlns:a16="http://schemas.microsoft.com/office/drawing/2014/main" id="{1EEA52BB-95EC-4CB1-A7EA-C3D666B4681C}"/>
              </a:ext>
            </a:extLst>
          </p:cNvPr>
          <p:cNvGrpSpPr/>
          <p:nvPr/>
        </p:nvGrpSpPr>
        <p:grpSpPr>
          <a:xfrm>
            <a:off x="7711086" y="2180825"/>
            <a:ext cx="2937163" cy="1131079"/>
            <a:chOff x="4433455" y="2019083"/>
            <a:chExt cx="3075709" cy="1152893"/>
          </a:xfrm>
        </p:grpSpPr>
        <p:sp>
          <p:nvSpPr>
            <p:cNvPr id="3" name="Rectángulo 2">
              <a:extLst>
                <a:ext uri="{FF2B5EF4-FFF2-40B4-BE49-F238E27FC236}">
                  <a16:creationId xmlns:a16="http://schemas.microsoft.com/office/drawing/2014/main" id="{542C5B82-69DA-4254-B0D2-B107C96960C4}"/>
                </a:ext>
              </a:extLst>
            </p:cNvPr>
            <p:cNvSpPr/>
            <p:nvPr/>
          </p:nvSpPr>
          <p:spPr>
            <a:xfrm>
              <a:off x="4433455" y="2019083"/>
              <a:ext cx="3075709" cy="1152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NI"/>
            </a:p>
          </p:txBody>
        </p:sp>
        <p:pic>
          <p:nvPicPr>
            <p:cNvPr id="2" name="Imagen 1">
              <a:extLst>
                <a:ext uri="{FF2B5EF4-FFF2-40B4-BE49-F238E27FC236}">
                  <a16:creationId xmlns:a16="http://schemas.microsoft.com/office/drawing/2014/main" id="{6AB805BE-B36D-4235-A98F-E446DD5785B6}"/>
                </a:ext>
              </a:extLst>
            </p:cNvPr>
            <p:cNvPicPr>
              <a:picLocks noChangeAspect="1"/>
            </p:cNvPicPr>
            <p:nvPr/>
          </p:nvPicPr>
          <p:blipFill>
            <a:blip r:embed="rId3"/>
            <a:stretch>
              <a:fillRect/>
            </a:stretch>
          </p:blipFill>
          <p:spPr>
            <a:xfrm>
              <a:off x="5099428" y="2268862"/>
              <a:ext cx="1743762" cy="689714"/>
            </a:xfrm>
            <a:prstGeom prst="rect">
              <a:avLst/>
            </a:prstGeom>
          </p:spPr>
        </p:pic>
      </p:grpSp>
      <p:sp>
        <p:nvSpPr>
          <p:cNvPr id="12" name="CuadroTexto 11">
            <a:extLst>
              <a:ext uri="{FF2B5EF4-FFF2-40B4-BE49-F238E27FC236}">
                <a16:creationId xmlns:a16="http://schemas.microsoft.com/office/drawing/2014/main" id="{122352A0-37B7-4DDB-8CF2-4879A8079967}"/>
              </a:ext>
            </a:extLst>
          </p:cNvPr>
          <p:cNvSpPr txBox="1"/>
          <p:nvPr/>
        </p:nvSpPr>
        <p:spPr>
          <a:xfrm>
            <a:off x="2749228" y="3836120"/>
            <a:ext cx="4518347" cy="1754326"/>
          </a:xfrm>
          <a:prstGeom prst="rect">
            <a:avLst/>
          </a:prstGeom>
          <a:noFill/>
        </p:spPr>
        <p:txBody>
          <a:bodyPr wrap="square" rtlCol="0">
            <a:spAutoFit/>
          </a:bodyPr>
          <a:lstStyle/>
          <a:p>
            <a:pPr algn="just"/>
            <a:r>
              <a:rPr lang="es-ES" dirty="0">
                <a:solidFill>
                  <a:srgbClr val="002060"/>
                </a:solidFill>
              </a:rPr>
              <a:t>Nótese que, al invocar a un método de la clase, no debemos indicar el argumento </a:t>
            </a:r>
            <a:r>
              <a:rPr lang="es-ES" dirty="0" err="1">
                <a:solidFill>
                  <a:srgbClr val="002060"/>
                </a:solidFill>
              </a:rPr>
              <a:t>self</a:t>
            </a:r>
            <a:r>
              <a:rPr lang="es-ES" dirty="0">
                <a:solidFill>
                  <a:srgbClr val="002060"/>
                </a:solidFill>
              </a:rPr>
              <a:t>, ¡Python hace eso por nosotros! De hecho, en nuestro ejemplo, </a:t>
            </a:r>
            <a:r>
              <a:rPr lang="es-ES" dirty="0" err="1">
                <a:solidFill>
                  <a:srgbClr val="002060"/>
                </a:solidFill>
              </a:rPr>
              <a:t>self</a:t>
            </a:r>
            <a:r>
              <a:rPr lang="es-ES" dirty="0">
                <a:solidFill>
                  <a:srgbClr val="002060"/>
                </a:solidFill>
              </a:rPr>
              <a:t> no es más que el objeto alumno. Aun más, el código anterior es un atajo para el siguiente.</a:t>
            </a:r>
            <a:endParaRPr lang="es-NI" dirty="0">
              <a:solidFill>
                <a:srgbClr val="002060"/>
              </a:solidFill>
            </a:endParaRPr>
          </a:p>
        </p:txBody>
      </p:sp>
      <p:grpSp>
        <p:nvGrpSpPr>
          <p:cNvPr id="10" name="Grupo 9">
            <a:extLst>
              <a:ext uri="{FF2B5EF4-FFF2-40B4-BE49-F238E27FC236}">
                <a16:creationId xmlns:a16="http://schemas.microsoft.com/office/drawing/2014/main" id="{48ED1679-5618-4C4E-9061-8E307F617E3E}"/>
              </a:ext>
            </a:extLst>
          </p:cNvPr>
          <p:cNvGrpSpPr/>
          <p:nvPr/>
        </p:nvGrpSpPr>
        <p:grpSpPr>
          <a:xfrm>
            <a:off x="7075111" y="5277660"/>
            <a:ext cx="2937163" cy="1580340"/>
            <a:chOff x="5320145" y="4590111"/>
            <a:chExt cx="1951429" cy="1131079"/>
          </a:xfrm>
        </p:grpSpPr>
        <p:sp>
          <p:nvSpPr>
            <p:cNvPr id="8" name="Rectángulo: esquinas redondeadas 7">
              <a:extLst>
                <a:ext uri="{FF2B5EF4-FFF2-40B4-BE49-F238E27FC236}">
                  <a16:creationId xmlns:a16="http://schemas.microsoft.com/office/drawing/2014/main" id="{FDA219BD-340A-4C55-A09B-86958E4D47D6}"/>
                </a:ext>
              </a:extLst>
            </p:cNvPr>
            <p:cNvSpPr/>
            <p:nvPr/>
          </p:nvSpPr>
          <p:spPr>
            <a:xfrm>
              <a:off x="5320145" y="4590111"/>
              <a:ext cx="1951429" cy="1131079"/>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s-NI"/>
            </a:p>
          </p:txBody>
        </p:sp>
        <p:pic>
          <p:nvPicPr>
            <p:cNvPr id="13" name="Imagen 12">
              <a:extLst>
                <a:ext uri="{FF2B5EF4-FFF2-40B4-BE49-F238E27FC236}">
                  <a16:creationId xmlns:a16="http://schemas.microsoft.com/office/drawing/2014/main" id="{BB4C24D8-87C7-40A9-AFD5-8F29D897BC4F}"/>
                </a:ext>
              </a:extLst>
            </p:cNvPr>
            <p:cNvPicPr>
              <a:picLocks noChangeAspect="1"/>
            </p:cNvPicPr>
            <p:nvPr/>
          </p:nvPicPr>
          <p:blipFill>
            <a:blip r:embed="rId4"/>
            <a:stretch>
              <a:fillRect/>
            </a:stretch>
          </p:blipFill>
          <p:spPr>
            <a:xfrm>
              <a:off x="5486822" y="4918320"/>
              <a:ext cx="1618073" cy="509287"/>
            </a:xfrm>
            <a:prstGeom prst="rect">
              <a:avLst/>
            </a:prstGeom>
          </p:spPr>
        </p:pic>
      </p:grpSp>
    </p:spTree>
    <p:extLst>
      <p:ext uri="{BB962C8B-B14F-4D97-AF65-F5344CB8AC3E}">
        <p14:creationId xmlns:p14="http://schemas.microsoft.com/office/powerpoint/2010/main" val="27272490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961</TotalTime>
  <Words>693</Words>
  <Application>Microsoft Office PowerPoint</Application>
  <PresentationFormat>Panorámica</PresentationFormat>
  <Paragraphs>56</Paragraphs>
  <Slides>18</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18</vt:i4>
      </vt:variant>
    </vt:vector>
  </HeadingPairs>
  <TitlesOfParts>
    <vt:vector size="26" baseType="lpstr">
      <vt:lpstr>Arial</vt:lpstr>
      <vt:lpstr>Calibri</vt:lpstr>
      <vt:lpstr>Franklin Gothic Book</vt:lpstr>
      <vt:lpstr>Franklin Gothic Medium</vt:lpstr>
      <vt:lpstr>Libre Franklin</vt:lpstr>
      <vt:lpstr>Roboto</vt:lpstr>
      <vt:lpstr>Wingdings</vt:lpstr>
      <vt:lpstr>Tema de Office</vt:lpstr>
      <vt:lpstr>Algoritmos y Estructura de Datos Unidad I: Introducción a Python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Gloria Cordero</dc:creator>
  <cp:lastModifiedBy>pc</cp:lastModifiedBy>
  <cp:revision>19</cp:revision>
  <dcterms:created xsi:type="dcterms:W3CDTF">2019-03-11T22:56:21Z</dcterms:created>
  <dcterms:modified xsi:type="dcterms:W3CDTF">2024-04-05T06:38:02Z</dcterms:modified>
</cp:coreProperties>
</file>