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8" r:id="rId2"/>
    <p:sldId id="259" r:id="rId3"/>
    <p:sldId id="262" r:id="rId4"/>
    <p:sldId id="267" r:id="rId5"/>
    <p:sldId id="263" r:id="rId6"/>
    <p:sldId id="268" r:id="rId7"/>
    <p:sldId id="270" r:id="rId8"/>
    <p:sldId id="272" r:id="rId9"/>
    <p:sldId id="274" r:id="rId10"/>
    <p:sldId id="273" r:id="rId11"/>
    <p:sldId id="264" r:id="rId12"/>
    <p:sldId id="265" r:id="rId13"/>
    <p:sldId id="266" r:id="rId14"/>
    <p:sldId id="269" r:id="rId15"/>
    <p:sldId id="271" r:id="rId16"/>
    <p:sldId id="260" r:id="rId17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C20"/>
    <a:srgbClr val="D71920"/>
    <a:srgbClr val="C8B160"/>
    <a:srgbClr val="00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7612F-F4F6-49E7-9E06-3D5220FEBB27}" type="datetimeFigureOut">
              <a:rPr lang="es-NI" smtClean="0"/>
              <a:t>26/3/2024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84567-83D8-42DA-AC87-6626250FF12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38373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1709738"/>
            <a:ext cx="12192000" cy="514826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10"/>
            <a:ext cx="5306096" cy="14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4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NI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-1"/>
            <a:ext cx="12192000" cy="1122364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33" y="-36372"/>
            <a:ext cx="2139467" cy="119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7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409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8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0" y="6349284"/>
            <a:ext cx="12192000" cy="508715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55" y="2253803"/>
            <a:ext cx="7187089" cy="19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04444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ogasi.org/articulos/programacion-orientada-a-objetos/" TargetMode="External"/><Relationship Id="rId2" Type="http://schemas.openxmlformats.org/officeDocument/2006/relationships/hyperlink" Target="https://www.northware.mx/blog/programacion-orientada-a-objetos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tudocu.com/es-mx/messages/question/5719856/menciona-dos-ejemplos-de-la-vida-real-de-clase-y-objeto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b="1" i="0" dirty="0">
                <a:effectLst/>
                <a:latin typeface="SegoeUIVariable"/>
              </a:rPr>
              <a:t>Funciones, Módulos y Clases</a:t>
            </a:r>
            <a:br>
              <a:rPr lang="es-NI" b="1" i="0" dirty="0">
                <a:effectLst/>
                <a:latin typeface="SegoeUIVariable"/>
              </a:rPr>
            </a:b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77156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132DBB7-1BD8-B368-1E89-5E3A0F2C8A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9058" y="253218"/>
            <a:ext cx="5431536" cy="5977823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1F08C70-5D01-560C-3609-C263E43652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11408" y="1929535"/>
            <a:ext cx="5431536" cy="40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0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BF44E-55BF-063C-0689-F013FB64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NI" dirty="0"/>
              <a:t>Clases y objetos en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EDB65-EC9B-9F33-6BAF-F2C17FD2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SegoeUIVariable"/>
              </a:rPr>
              <a:t>Definición</a:t>
            </a:r>
            <a:r>
              <a:rPr lang="es-MX" b="0" i="0" dirty="0">
                <a:effectLst/>
                <a:latin typeface="SegoeUIVariabl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SegoeUIVariable"/>
              </a:rPr>
              <a:t>Clases</a:t>
            </a:r>
            <a:r>
              <a:rPr lang="es-MX" b="0" i="0" dirty="0">
                <a:effectLst/>
                <a:latin typeface="SegoeUIVariable"/>
              </a:rPr>
              <a:t>: Son plantillas para crear objetos en Python.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SegoeUIVariable"/>
              </a:rPr>
              <a:t>Objetos</a:t>
            </a:r>
            <a:r>
              <a:rPr lang="es-MX" b="0" i="0" dirty="0">
                <a:effectLst/>
                <a:latin typeface="SegoeUIVariable"/>
              </a:rPr>
              <a:t>: Son instancias de una clase.</a:t>
            </a:r>
          </a:p>
          <a:p>
            <a:pPr marL="457200" lvl="1" indent="0" algn="l">
              <a:buNone/>
            </a:pPr>
            <a:endParaRPr lang="es-MX" b="0" i="0" dirty="0">
              <a:effectLst/>
              <a:latin typeface="SegoeUIVariab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SegoeUIVariable"/>
              </a:rPr>
              <a:t>Componentes de una clase</a:t>
            </a:r>
            <a:r>
              <a:rPr lang="es-MX" b="0" i="0" dirty="0">
                <a:effectLst/>
                <a:latin typeface="SegoeUIVariabl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SegoeUIVariable"/>
              </a:rPr>
              <a:t>Atributos</a:t>
            </a:r>
            <a:r>
              <a:rPr lang="es-MX" b="0" i="0" dirty="0">
                <a:effectLst/>
                <a:latin typeface="SegoeUIVariable"/>
              </a:rPr>
              <a:t>: Variables asociadas a la clase.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SegoeUIVariable"/>
              </a:rPr>
              <a:t>Métodos</a:t>
            </a:r>
            <a:r>
              <a:rPr lang="es-MX" b="0" i="0" dirty="0">
                <a:effectLst/>
                <a:latin typeface="SegoeUIVariable"/>
              </a:rPr>
              <a:t>: Funciones que operan sobre los atributos.</a:t>
            </a:r>
          </a:p>
          <a:p>
            <a:pPr marL="0" indent="0">
              <a:buNone/>
            </a:pP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86401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DB034-C46F-7237-338C-AF5DB2F5E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>
            <a:normAutofit/>
          </a:bodyPr>
          <a:lstStyle/>
          <a:p>
            <a:pPr algn="ctr"/>
            <a:r>
              <a:rPr lang="es-NI" sz="3600" b="1" i="0" dirty="0">
                <a:effectLst/>
                <a:latin typeface="SegoeUIVariable"/>
              </a:rPr>
              <a:t>Ejemplo de Clase</a:t>
            </a:r>
            <a:endParaRPr lang="es-NI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C0F79A-B0D6-4FBE-082C-8DA3D543A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498"/>
            <a:ext cx="10515600" cy="50353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NI" dirty="0" err="1"/>
              <a:t>class</a:t>
            </a:r>
            <a:r>
              <a:rPr lang="es-NI" dirty="0"/>
              <a:t> Persona:</a:t>
            </a:r>
          </a:p>
          <a:p>
            <a:pPr marL="0" indent="0">
              <a:buNone/>
            </a:pPr>
            <a:r>
              <a:rPr lang="es-NI" dirty="0"/>
              <a:t>    </a:t>
            </a:r>
            <a:r>
              <a:rPr lang="es-NI" dirty="0" err="1"/>
              <a:t>def</a:t>
            </a:r>
            <a:r>
              <a:rPr lang="es-NI" dirty="0"/>
              <a:t> __</a:t>
            </a:r>
            <a:r>
              <a:rPr lang="es-NI" dirty="0" err="1"/>
              <a:t>init</a:t>
            </a:r>
            <a:r>
              <a:rPr lang="es-NI" dirty="0"/>
              <a:t>__(</a:t>
            </a:r>
            <a:r>
              <a:rPr lang="es-NI" dirty="0" err="1"/>
              <a:t>self</a:t>
            </a:r>
            <a:r>
              <a:rPr lang="es-NI" dirty="0"/>
              <a:t>, nombre, edad, </a:t>
            </a:r>
            <a:r>
              <a:rPr lang="es-NI" dirty="0" err="1"/>
              <a:t>profesion</a:t>
            </a:r>
            <a:r>
              <a:rPr lang="es-NI" dirty="0"/>
              <a:t>):</a:t>
            </a:r>
          </a:p>
          <a:p>
            <a:pPr marL="0" indent="0">
              <a:buNone/>
            </a:pPr>
            <a:r>
              <a:rPr lang="es-NI" dirty="0"/>
              <a:t>        </a:t>
            </a:r>
            <a:r>
              <a:rPr lang="es-NI" dirty="0" err="1"/>
              <a:t>self.nombre</a:t>
            </a:r>
            <a:r>
              <a:rPr lang="es-NI" dirty="0"/>
              <a:t> = nombre</a:t>
            </a:r>
          </a:p>
          <a:p>
            <a:pPr marL="0" indent="0">
              <a:buNone/>
            </a:pPr>
            <a:r>
              <a:rPr lang="es-NI" dirty="0"/>
              <a:t>        </a:t>
            </a:r>
            <a:r>
              <a:rPr lang="es-NI" dirty="0" err="1"/>
              <a:t>self.edad</a:t>
            </a:r>
            <a:r>
              <a:rPr lang="es-NI" dirty="0"/>
              <a:t> = edad</a:t>
            </a:r>
          </a:p>
          <a:p>
            <a:pPr marL="0" indent="0">
              <a:buNone/>
            </a:pPr>
            <a:r>
              <a:rPr lang="es-NI" dirty="0"/>
              <a:t>        </a:t>
            </a:r>
            <a:r>
              <a:rPr lang="es-NI" dirty="0" err="1"/>
              <a:t>self.profesion</a:t>
            </a:r>
            <a:r>
              <a:rPr lang="es-NI" dirty="0"/>
              <a:t> = </a:t>
            </a:r>
            <a:r>
              <a:rPr lang="es-NI" dirty="0" err="1"/>
              <a:t>profesion</a:t>
            </a:r>
            <a:endParaRPr lang="es-NI" dirty="0"/>
          </a:p>
          <a:p>
            <a:pPr marL="0" indent="0">
              <a:buNone/>
            </a:pPr>
            <a:endParaRPr lang="es-NI" dirty="0"/>
          </a:p>
          <a:p>
            <a:pPr marL="0" indent="0">
              <a:buNone/>
            </a:pPr>
            <a:r>
              <a:rPr lang="es-NI" dirty="0"/>
              <a:t># Crear un objeto de tipo Persona</a:t>
            </a:r>
          </a:p>
          <a:p>
            <a:pPr marL="0" indent="0">
              <a:buNone/>
            </a:pPr>
            <a:r>
              <a:rPr lang="es-NI" dirty="0"/>
              <a:t>persona1 = Persona(nombre="Ana", edad=30, </a:t>
            </a:r>
            <a:r>
              <a:rPr lang="es-NI" dirty="0" err="1"/>
              <a:t>profesion</a:t>
            </a:r>
            <a:r>
              <a:rPr lang="es-NI" dirty="0"/>
              <a:t>="Ingeniera")</a:t>
            </a:r>
          </a:p>
          <a:p>
            <a:pPr marL="0" indent="0">
              <a:buNone/>
            </a:pPr>
            <a:r>
              <a:rPr lang="es-NI" dirty="0" err="1"/>
              <a:t>print</a:t>
            </a:r>
            <a:r>
              <a:rPr lang="es-NI" dirty="0"/>
              <a:t>(</a:t>
            </a:r>
            <a:r>
              <a:rPr lang="es-NI" dirty="0" err="1"/>
              <a:t>f"Nombre</a:t>
            </a:r>
            <a:r>
              <a:rPr lang="es-NI" dirty="0"/>
              <a:t>: {persona1.nombre}, Edad: {persona1.edad}, Profesión: {persona1.profesion}")</a:t>
            </a:r>
          </a:p>
        </p:txBody>
      </p:sp>
    </p:spTree>
    <p:extLst>
      <p:ext uri="{BB962C8B-B14F-4D97-AF65-F5344CB8AC3E}">
        <p14:creationId xmlns:p14="http://schemas.microsoft.com/office/powerpoint/2010/main" val="217202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5A5A5-0CEB-B632-4C64-28670AB0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s-MX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UIVariable"/>
                <a:ea typeface="+mn-ea"/>
                <a:cs typeface="+mn-cs"/>
              </a:rPr>
              <a:t>Cocinando una pizza</a:t>
            </a:r>
            <a:endParaRPr lang="es-N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77D54-AB66-861E-C575-142C622F2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SegoeUIVariable"/>
              </a:rPr>
              <a:t>Funciones internas</a:t>
            </a:r>
            <a:r>
              <a:rPr lang="es-MX" b="0" i="0" dirty="0">
                <a:effectLst/>
                <a:latin typeface="SegoeUIVariable"/>
              </a:rPr>
              <a:t>: Son como los ingredientes básicos (harina, tomate, queso) que necesitas para hacer una pizza.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b="0" i="0" dirty="0">
              <a:effectLst/>
              <a:latin typeface="SegoeUIVariab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SegoeUIVariable"/>
              </a:rPr>
              <a:t>Módulos y paquetes</a:t>
            </a:r>
            <a:r>
              <a:rPr lang="es-MX" b="0" i="0" dirty="0">
                <a:effectLst/>
                <a:latin typeface="SegoeUIVariable"/>
              </a:rPr>
              <a:t>: Son como las diferentes secciones de la pizzería (cocina, mostrador, horno) que trabajan juntas para crear la pizza final.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MX" b="0" i="0" dirty="0">
              <a:effectLst/>
              <a:latin typeface="SegoeUIVariabl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1" i="0" dirty="0">
                <a:effectLst/>
                <a:latin typeface="SegoeUIVariable"/>
              </a:rPr>
              <a:t>Clases y objetos</a:t>
            </a:r>
            <a:r>
              <a:rPr lang="es-MX" b="0" i="0" dirty="0">
                <a:effectLst/>
                <a:latin typeface="SegoeUIVariable"/>
              </a:rPr>
              <a:t>: Son como las recetas específicas para diferentes tipos de pizza (margarita, pepperoni, vegetariana).</a:t>
            </a:r>
          </a:p>
          <a:p>
            <a:pPr marL="0" indent="0">
              <a:buNone/>
            </a:pP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6439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A5DCF-1D62-09E8-6D7F-DE28B5B6A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NI" sz="3600" dirty="0"/>
              <a:t>Ejercicios adicionales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C0DC3F-8459-8361-64F7-B70EB913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Crea un módulo que contenga una función para calcular el factorial de un número.</a:t>
            </a:r>
          </a:p>
          <a:p>
            <a:pPr marL="514350" indent="-514350">
              <a:buFont typeface="+mj-lt"/>
              <a:buAutoNum type="arabicPeriod"/>
            </a:pPr>
            <a:endParaRPr lang="es-MX" dirty="0"/>
          </a:p>
          <a:p>
            <a:pPr marL="514350" indent="-514350">
              <a:buFont typeface="+mj-lt"/>
              <a:buAutoNum type="arabicPeriod"/>
            </a:pPr>
            <a:r>
              <a:rPr lang="es-MX" dirty="0"/>
              <a:t>Diseña una clase Libro con atributos como título, autor y año de publicación.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59586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5A4D7-026A-87D6-34C7-168C2F38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5406"/>
          </a:xfrm>
        </p:spPr>
        <p:txBody>
          <a:bodyPr>
            <a:normAutofit/>
          </a:bodyPr>
          <a:lstStyle/>
          <a:p>
            <a:pPr algn="ctr"/>
            <a:r>
              <a:rPr lang="es-MX" sz="3600" dirty="0"/>
              <a:t>Referencias</a:t>
            </a:r>
            <a:endParaRPr lang="es-NI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62106A-114E-0D87-9473-F5CB0D50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7" y="1246908"/>
            <a:ext cx="11615651" cy="5245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NI" dirty="0"/>
              <a:t>https://edea.juntadeandalucia.es/bancorecursos/file/cb77d5d9-b0a7-4c50-98f4-28073b221392/1/es-an_2021062412_9203322.zip/41_clases_y_objetos_atributos_y_mtodos.html?temp.hn=true&amp;temp.hb=true#:~:text=Una%20clase%20describe%20el%20comportamiento,de%20la%20clase%20pueden%20realizar.</a:t>
            </a:r>
          </a:p>
          <a:p>
            <a:pPr marL="0" indent="0">
              <a:buNone/>
            </a:pPr>
            <a:r>
              <a:rPr lang="es-NI" dirty="0">
                <a:hlinkClick r:id="rId2"/>
              </a:rPr>
              <a:t>https://www.northware.mx/blog/programacion-orientada-a-objetos/</a:t>
            </a:r>
            <a:endParaRPr lang="es-NI" dirty="0"/>
          </a:p>
          <a:p>
            <a:pPr marL="0" indent="0">
              <a:buNone/>
            </a:pPr>
            <a:r>
              <a:rPr lang="es-NI" dirty="0">
                <a:hlinkClick r:id="rId3"/>
              </a:rPr>
              <a:t>https://conogasi.org/articulos/programacion-orientada-a-objetos/</a:t>
            </a:r>
            <a:endParaRPr lang="es-NI" dirty="0"/>
          </a:p>
          <a:p>
            <a:pPr marL="0" indent="0">
              <a:buNone/>
            </a:pPr>
            <a:r>
              <a:rPr lang="es-NI" dirty="0">
                <a:hlinkClick r:id="rId4"/>
              </a:rPr>
              <a:t>https://www.studocu.com/es-mx/messages/question/5719856/menciona-dos-ejemplos-de-la-vida-real-de-clase-y-objeto</a:t>
            </a:r>
            <a:endParaRPr lang="es-NI" dirty="0"/>
          </a:p>
          <a:p>
            <a:pPr marL="0" indent="0">
              <a:buNone/>
            </a:pP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6060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46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0B771D9-8586-3F2C-22E0-1635AF697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Contenido</a:t>
            </a:r>
            <a:endParaRPr lang="es-NI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AC16871-91CA-D292-9A6F-945B56318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i="0" dirty="0">
                <a:effectLst/>
                <a:latin typeface="SegoeUIVariable"/>
              </a:rPr>
              <a:t>1. Funciones internas, módulos y paquetes</a:t>
            </a:r>
          </a:p>
          <a:p>
            <a:pPr marL="0" indent="0">
              <a:buNone/>
            </a:pPr>
            <a:endParaRPr lang="es-NI" dirty="0"/>
          </a:p>
          <a:p>
            <a:pPr marL="0" indent="0">
              <a:buNone/>
            </a:pPr>
            <a:r>
              <a:rPr lang="es-NI" b="1" i="0" dirty="0">
                <a:effectLst/>
                <a:latin typeface="SegoeUIVariable"/>
              </a:rPr>
              <a:t>2. Clases y objetos</a:t>
            </a:r>
          </a:p>
          <a:p>
            <a:pPr marL="0" indent="0">
              <a:buNone/>
            </a:pPr>
            <a:endParaRPr lang="es-NI" dirty="0"/>
          </a:p>
          <a:p>
            <a:pPr marL="0" indent="0">
              <a:buNone/>
            </a:pPr>
            <a:r>
              <a:rPr lang="es-MX" b="1" i="0" dirty="0">
                <a:effectLst/>
                <a:latin typeface="SegoeUIVariable"/>
              </a:rPr>
              <a:t>3. Bloques de construcción en Python</a:t>
            </a:r>
          </a:p>
          <a:p>
            <a:pPr marL="0" indent="0">
              <a:buNone/>
            </a:pP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69118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39C87-03E3-4A1B-D2DC-A642229A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326"/>
          </a:xfrm>
        </p:spPr>
        <p:txBody>
          <a:bodyPr>
            <a:normAutofit/>
          </a:bodyPr>
          <a:lstStyle/>
          <a:p>
            <a:pPr algn="ctr"/>
            <a:r>
              <a:rPr lang="es-NI" sz="3600" b="1" i="0" dirty="0">
                <a:effectLst/>
                <a:latin typeface="SegoeUIVariable"/>
              </a:rPr>
              <a:t>Funciones internas</a:t>
            </a:r>
            <a:endParaRPr lang="es-NI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F61410-86BE-271A-D9D0-3F627E9D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452"/>
            <a:ext cx="10515600" cy="5240422"/>
          </a:xfrm>
        </p:spPr>
        <p:txBody>
          <a:bodyPr/>
          <a:lstStyle/>
          <a:p>
            <a:pPr marL="0" indent="0">
              <a:buNone/>
            </a:pPr>
            <a:r>
              <a:rPr lang="es-MX" dirty="0" err="1"/>
              <a:t>Built</a:t>
            </a:r>
            <a:r>
              <a:rPr lang="es-MX" dirty="0"/>
              <a:t>-in </a:t>
            </a:r>
            <a:r>
              <a:rPr lang="es-MX" dirty="0" err="1"/>
              <a:t>Functions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Definición: Son aquellas que están disponibles en Python sin necesidad de importar ningún módulo adicional.</a:t>
            </a:r>
          </a:p>
          <a:p>
            <a:pPr marL="0" indent="0">
              <a:buNone/>
            </a:pPr>
            <a:r>
              <a:rPr lang="es-MX" dirty="0"/>
              <a:t>Ejemplos:</a:t>
            </a:r>
          </a:p>
          <a:p>
            <a:pPr marL="2333625" indent="-898525">
              <a:buNone/>
            </a:pPr>
            <a:r>
              <a:rPr lang="es-MX" dirty="0" err="1"/>
              <a:t>print</a:t>
            </a:r>
            <a:r>
              <a:rPr lang="es-MX" dirty="0"/>
              <a:t>(): Imprime mensajes en la consola.</a:t>
            </a:r>
          </a:p>
          <a:p>
            <a:pPr marL="2333625" indent="-898525">
              <a:buNone/>
            </a:pPr>
            <a:r>
              <a:rPr lang="es-MX" dirty="0" err="1"/>
              <a:t>len</a:t>
            </a:r>
            <a:r>
              <a:rPr lang="es-MX" dirty="0"/>
              <a:t>(): Calcula la longitud de una lista, cadena o cualquier iterable.</a:t>
            </a:r>
          </a:p>
          <a:p>
            <a:pPr marL="2333625" indent="-898525">
              <a:buNone/>
            </a:pPr>
            <a:r>
              <a:rPr lang="es-MX" dirty="0" err="1"/>
              <a:t>range</a:t>
            </a:r>
            <a:r>
              <a:rPr lang="es-MX" dirty="0"/>
              <a:t>(): Genera una secuencia de números.</a:t>
            </a:r>
          </a:p>
          <a:p>
            <a:pPr marL="2333625" indent="-898525">
              <a:buNone/>
            </a:pPr>
            <a:r>
              <a:rPr lang="es-MX" dirty="0"/>
              <a:t>sum(): Calcula la suma de elementos en una lista.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71613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16B03-41BA-1CD4-C768-0D4BFDEC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Ejemplo</a:t>
            </a:r>
            <a:endParaRPr lang="es-N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7AEECA-718A-F04A-037A-9453AE2C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# Ejemplo de uso de funciones internas</a:t>
            </a:r>
          </a:p>
          <a:p>
            <a:pPr marL="0" indent="0">
              <a:buNone/>
            </a:pPr>
            <a:r>
              <a:rPr lang="es-MX" dirty="0" err="1"/>
              <a:t>numbers</a:t>
            </a:r>
            <a:r>
              <a:rPr lang="es-MX" dirty="0"/>
              <a:t> = [1, 2, 3, 4, 5]</a:t>
            </a:r>
          </a:p>
          <a:p>
            <a:pPr marL="0" indent="0">
              <a:buNone/>
            </a:pPr>
            <a:r>
              <a:rPr lang="es-MX" dirty="0" err="1"/>
              <a:t>print</a:t>
            </a:r>
            <a:r>
              <a:rPr lang="es-MX" dirty="0"/>
              <a:t>("Longitud de la lista:", </a:t>
            </a:r>
            <a:r>
              <a:rPr lang="es-MX" dirty="0" err="1"/>
              <a:t>len</a:t>
            </a:r>
            <a:r>
              <a:rPr lang="es-MX" dirty="0"/>
              <a:t>(</a:t>
            </a:r>
            <a:r>
              <a:rPr lang="es-MX" dirty="0" err="1"/>
              <a:t>numbers</a:t>
            </a:r>
            <a:r>
              <a:rPr lang="es-MX" dirty="0"/>
              <a:t>))</a:t>
            </a:r>
          </a:p>
          <a:p>
            <a:pPr marL="0" indent="0">
              <a:buNone/>
            </a:pPr>
            <a:r>
              <a:rPr lang="es-MX" dirty="0" err="1"/>
              <a:t>print</a:t>
            </a:r>
            <a:r>
              <a:rPr lang="es-MX" dirty="0"/>
              <a:t>("Suma de los números:", sum(</a:t>
            </a:r>
            <a:r>
              <a:rPr lang="es-MX" dirty="0" err="1"/>
              <a:t>numbers</a:t>
            </a:r>
            <a:r>
              <a:rPr lang="es-MX" dirty="0"/>
              <a:t>))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87665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4592B-4C73-7A9E-2507-D8D64CECB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202"/>
          </a:xfrm>
        </p:spPr>
        <p:txBody>
          <a:bodyPr>
            <a:normAutofit/>
          </a:bodyPr>
          <a:lstStyle/>
          <a:p>
            <a:pPr algn="ctr"/>
            <a:r>
              <a:rPr lang="es-NI" sz="3600" dirty="0"/>
              <a:t>Módulos y paquetes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4D21EC-BE08-FA84-C372-C3C6F7B6E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207"/>
            <a:ext cx="10515600" cy="5076306"/>
          </a:xfrm>
        </p:spPr>
        <p:txBody>
          <a:bodyPr/>
          <a:lstStyle/>
          <a:p>
            <a:pPr marL="1435100" indent="-1435100">
              <a:buNone/>
            </a:pPr>
            <a:r>
              <a:rPr lang="es-MX" dirty="0"/>
              <a:t>Módulos: Son archivos de Python que contienen funciones, clases y variables.</a:t>
            </a:r>
          </a:p>
          <a:p>
            <a:pPr marL="1524000" indent="-1524000">
              <a:buNone/>
            </a:pPr>
            <a:r>
              <a:rPr lang="es-MX" dirty="0"/>
              <a:t>Paquetes: Son directorios que contienen varios módulos    relacionados.</a:t>
            </a:r>
          </a:p>
          <a:p>
            <a:pPr marL="1435100" indent="-1435100">
              <a:buNone/>
            </a:pPr>
            <a:r>
              <a:rPr lang="es-MX" dirty="0"/>
              <a:t>Ejemplos:</a:t>
            </a:r>
          </a:p>
          <a:p>
            <a:pPr marL="2149475" indent="-536575">
              <a:buNone/>
            </a:pPr>
            <a:r>
              <a:rPr lang="es-MX" dirty="0" err="1"/>
              <a:t>math</a:t>
            </a:r>
            <a:r>
              <a:rPr lang="es-MX" dirty="0"/>
              <a:t>: Proporciona funciones matemáticas avanzadas.</a:t>
            </a:r>
          </a:p>
          <a:p>
            <a:pPr marL="2149475" indent="-536575">
              <a:buNone/>
            </a:pPr>
            <a:r>
              <a:rPr lang="es-MX" dirty="0" err="1"/>
              <a:t>random</a:t>
            </a:r>
            <a:r>
              <a:rPr lang="es-MX" dirty="0"/>
              <a:t>: Genera números aleatorios.</a:t>
            </a:r>
          </a:p>
          <a:p>
            <a:pPr marL="2149475" indent="-536575">
              <a:buNone/>
            </a:pPr>
            <a:r>
              <a:rPr lang="es-MX" dirty="0"/>
              <a:t>os: Proporciona funciones para interactuar con el sistema operativo.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12331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ED2C2-2EA4-F3A4-8682-BC38386F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dirty="0"/>
              <a:t>Ejemplo</a:t>
            </a:r>
            <a:endParaRPr lang="es-NI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44CEBB-AD44-387F-E69D-C0EC4A3EB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# Ejemplo de uso de módulos</a:t>
            </a:r>
          </a:p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math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print</a:t>
            </a:r>
            <a:r>
              <a:rPr lang="es-MX" dirty="0"/>
              <a:t>("Raíz cuadrada de 16:", </a:t>
            </a:r>
            <a:r>
              <a:rPr lang="es-MX" dirty="0" err="1"/>
              <a:t>math.sqrt</a:t>
            </a:r>
            <a:r>
              <a:rPr lang="es-MX" dirty="0"/>
              <a:t>(16))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random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print</a:t>
            </a:r>
            <a:r>
              <a:rPr lang="es-MX" dirty="0"/>
              <a:t>("Número aleatorio entre 1 y 10:", </a:t>
            </a:r>
            <a:r>
              <a:rPr lang="es-MX" dirty="0" err="1"/>
              <a:t>random.randint</a:t>
            </a:r>
            <a:r>
              <a:rPr lang="es-MX" dirty="0"/>
              <a:t>(1, 10))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168123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76546-2924-F0B9-6365-30692A48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2"/>
            <a:ext cx="5219307" cy="658344"/>
          </a:xfrm>
        </p:spPr>
        <p:txBody>
          <a:bodyPr anchor="b">
            <a:normAutofit/>
          </a:bodyPr>
          <a:lstStyle/>
          <a:p>
            <a:pPr algn="ctr"/>
            <a:r>
              <a:rPr lang="es-MX" sz="3200" dirty="0"/>
              <a:t>CLASES</a:t>
            </a:r>
            <a:endParaRPr lang="es-NI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46C2F-DED1-FB6F-2DEF-F1C69609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90" y="1573875"/>
            <a:ext cx="5763490" cy="49322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MX" sz="2000" dirty="0"/>
              <a:t>Clase es un conjunto de elementos que tienen unas características comunes, es decir, que son del mismo tipo (algo parecido a un tipo de dato).</a:t>
            </a:r>
          </a:p>
          <a:p>
            <a:pPr marL="0" indent="0">
              <a:buNone/>
            </a:pPr>
            <a:r>
              <a:rPr lang="es-MX" sz="2000" dirty="0"/>
              <a:t>Una Clase engloba dos componentes distintos: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 dirty="0"/>
              <a:t>Los atributos: Son las propiedades que poseen los objetos de esa clase.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 dirty="0"/>
              <a:t>Los Métodos: Son las acciones que los objetos de la clase pueden realizar.</a:t>
            </a:r>
          </a:p>
          <a:p>
            <a:pPr marL="0" indent="0">
              <a:buNone/>
            </a:pPr>
            <a:endParaRPr lang="es-MX" sz="2000" dirty="0"/>
          </a:p>
          <a:p>
            <a:pPr marL="0" indent="0">
              <a:buNone/>
            </a:pPr>
            <a:r>
              <a:rPr lang="es-MX" sz="2000" dirty="0"/>
              <a:t>Ejemplo: Una clase llamada “Carro", contiene varios atributos (el color, las dimensiones, el número de plazas, </a:t>
            </a:r>
            <a:r>
              <a:rPr lang="es-MX" sz="2000" dirty="0" err="1"/>
              <a:t>etc</a:t>
            </a:r>
            <a:r>
              <a:rPr lang="es-MX" sz="2000" dirty="0"/>
              <a:t>) y varios métodos que puedan ejecutar acciones (arrancar, acelerar, frenar,...).</a:t>
            </a:r>
            <a:endParaRPr lang="es-NI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C0214A-D9DC-51BD-4329-189D7063D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019" y="1730298"/>
            <a:ext cx="4273463" cy="339740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3944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68E3B-774A-62DC-B399-9B54386D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660"/>
          </a:xfrm>
        </p:spPr>
        <p:txBody>
          <a:bodyPr>
            <a:normAutofit/>
          </a:bodyPr>
          <a:lstStyle/>
          <a:p>
            <a:pPr algn="ctr"/>
            <a:r>
              <a:rPr lang="es-MX" sz="3600" dirty="0"/>
              <a:t>Objetos</a:t>
            </a:r>
            <a:endParaRPr lang="es-NI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D957D-FAAA-EE90-52E8-14B5DEEA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124"/>
            <a:ext cx="10515600" cy="49599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200" dirty="0"/>
              <a:t>Un Objeto es la concreción de uno de los elementos de una Clase, que permite almacenar tanto los atributos como las posibles acciones que realizará (es algo parecido a una variable).</a:t>
            </a:r>
          </a:p>
          <a:p>
            <a:pPr marL="0" indent="0">
              <a:buNone/>
            </a:pPr>
            <a:r>
              <a:rPr lang="es-MX" sz="2200" dirty="0"/>
              <a:t>Un objeto es una estructura de datos que tiene asignadas propiedades y que puede generar eventos y métodos. Es una instancia de una clase, es decir, un caso concreto de una clase.</a:t>
            </a:r>
          </a:p>
          <a:p>
            <a:pPr marL="0" indent="0">
              <a:buNone/>
            </a:pPr>
            <a:r>
              <a:rPr lang="es-MX" sz="2200" dirty="0"/>
              <a:t>La sintaxis de un objeto y su propiedad es:	</a:t>
            </a:r>
          </a:p>
          <a:p>
            <a:pPr marL="0" indent="0" algn="ctr">
              <a:buNone/>
            </a:pPr>
            <a:r>
              <a:rPr lang="es-MX" sz="2200" dirty="0" err="1"/>
              <a:t>NombreDelObjeto.Propiedad</a:t>
            </a:r>
            <a:endParaRPr lang="es-MX" sz="2200" dirty="0"/>
          </a:p>
          <a:p>
            <a:pPr marL="0" indent="0">
              <a:buNone/>
            </a:pPr>
            <a:endParaRPr lang="es-MX" sz="2200" dirty="0"/>
          </a:p>
          <a:p>
            <a:pPr marL="0" indent="0">
              <a:buNone/>
            </a:pPr>
            <a:r>
              <a:rPr lang="es-MX" sz="2200" dirty="0"/>
              <a:t>Una clase describe el comportamiento de un objeto mediante las propiedades y los métodos.</a:t>
            </a:r>
          </a:p>
          <a:p>
            <a:pPr marL="0" indent="0">
              <a:buNone/>
            </a:pPr>
            <a:r>
              <a:rPr lang="es-MX" sz="2200" dirty="0"/>
              <a:t>Un evento es una acción desencadenada por un objeto.</a:t>
            </a:r>
          </a:p>
          <a:p>
            <a:pPr marL="0" indent="0">
              <a:buNone/>
            </a:pPr>
            <a:r>
              <a:rPr lang="es-MX" sz="2200" dirty="0"/>
              <a:t>Los métodos: Son las acciones que los objetos de la clase pueden realizar.</a:t>
            </a:r>
          </a:p>
          <a:p>
            <a:pPr marL="0" indent="0">
              <a:buNone/>
            </a:pPr>
            <a:r>
              <a:rPr lang="es-MX" sz="2200" dirty="0"/>
              <a:t>Una propiedad es un atributo o una característica de un objeto. Almacenan información sobre el estado del objeto. </a:t>
            </a:r>
          </a:p>
          <a:p>
            <a:pPr marL="0" indent="0">
              <a:buNone/>
            </a:pPr>
            <a:r>
              <a:rPr lang="es-MX" sz="2200" dirty="0"/>
              <a:t>El conjunto de valores de cada una de las propiedades de un objeto definen el estado de dicho objeto. </a:t>
            </a:r>
          </a:p>
          <a:p>
            <a:pPr marL="0" indent="0">
              <a:buNone/>
            </a:pPr>
            <a:endParaRPr lang="es-MX" sz="2200" dirty="0"/>
          </a:p>
          <a:p>
            <a:pPr marL="0" indent="0">
              <a:buNone/>
            </a:pPr>
            <a:endParaRPr lang="es-MX" sz="2200" dirty="0"/>
          </a:p>
          <a:p>
            <a:pPr marL="0" indent="0">
              <a:buNone/>
            </a:pPr>
            <a:endParaRPr lang="es-NI" sz="2200" dirty="0"/>
          </a:p>
        </p:txBody>
      </p:sp>
    </p:spTree>
    <p:extLst>
      <p:ext uri="{BB962C8B-B14F-4D97-AF65-F5344CB8AC3E}">
        <p14:creationId xmlns:p14="http://schemas.microsoft.com/office/powerpoint/2010/main" val="96872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4C030-A80F-93E0-158F-BF2198B6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3600" dirty="0"/>
              <a:t>Ejemplos de Clase y Objeto en la Vida Real</a:t>
            </a:r>
            <a:endParaRPr lang="es-NI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F19DB-B2D4-EB7A-DAED-EA1A4DC27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Clase: Una clase en la vida real podría ser "Vehículo". Esta clase representa un concepto general que incluye características y comportamientos comunes a todos los vehículos, como automóviles, motocicletas, camiones, etc.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Objeto: Un objeto de la clase "Vehículo" podría ser un automóvil específico, como un Toyota Corolla. Este objeto tiene sus propias características únicas, como el número de serie, el color y el modelo, y puede realizar acciones específicas, como acelerar, frenar y girar.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552740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Words>948</Words>
  <Application>Microsoft Office PowerPoint</Application>
  <PresentationFormat>Panorámica</PresentationFormat>
  <Paragraphs>91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Franklin Gothic Book</vt:lpstr>
      <vt:lpstr>Franklin Gothic Medium</vt:lpstr>
      <vt:lpstr>SegoeUIVariable</vt:lpstr>
      <vt:lpstr>Tema de Office</vt:lpstr>
      <vt:lpstr>Funciones, Módulos y Clases </vt:lpstr>
      <vt:lpstr>Contenido</vt:lpstr>
      <vt:lpstr>Funciones internas</vt:lpstr>
      <vt:lpstr>Ejemplo</vt:lpstr>
      <vt:lpstr>Módulos y paquetes</vt:lpstr>
      <vt:lpstr>Ejemplo</vt:lpstr>
      <vt:lpstr>CLASES</vt:lpstr>
      <vt:lpstr>Objetos</vt:lpstr>
      <vt:lpstr>Ejemplos de Clase y Objeto en la Vida Real</vt:lpstr>
      <vt:lpstr>Presentación de PowerPoint</vt:lpstr>
      <vt:lpstr>Clases y objetos en Python</vt:lpstr>
      <vt:lpstr>Ejemplo de Clase</vt:lpstr>
      <vt:lpstr>Cocinando una pizza</vt:lpstr>
      <vt:lpstr>Ejercicios adicionales</vt:lpstr>
      <vt:lpstr>Referencias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Gloria Cordero</dc:creator>
  <cp:lastModifiedBy>Iván Argüello</cp:lastModifiedBy>
  <cp:revision>14</cp:revision>
  <dcterms:created xsi:type="dcterms:W3CDTF">2019-03-11T22:56:21Z</dcterms:created>
  <dcterms:modified xsi:type="dcterms:W3CDTF">2024-03-26T16:37:40Z</dcterms:modified>
</cp:coreProperties>
</file>