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3286080"/>
            <a:ext cx="336600" cy="3166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A96C9C-524A-4139-B484-E08C41FBBD69}" type="slidenum">
              <a:rPr b="0" lang="en-US" sz="1000" spc="-1" strike="noStrike">
                <a:solidFill>
                  <a:srgbClr val="585858"/>
                </a:solidFill>
                <a:latin typeface="Nunito"/>
                <a:ea typeface="Nuni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40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DD851A-D89A-4ADB-A50B-D064459745E4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37840" y="1895040"/>
            <a:ext cx="3952800" cy="13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Pvt Ltd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37840" y="3315600"/>
            <a:ext cx="555012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4" name="Google Shape;284;p14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537840" y="3666600"/>
            <a:ext cx="62492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Kunal Jadhav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278280" y="1207080"/>
            <a:ext cx="5274360" cy="29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RFM Analysis and Customer Classification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RFM analysis is used to determine which customers a business should target to increase its revenue and value. 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The RFM (Recency, Frequency, and Monetary) model shows customers that have displayed high levels of engagement with the business in the three categories mentioned.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36" name="Google Shape;372;p23" descr=""/>
          <p:cNvPicPr/>
          <p:nvPr/>
        </p:nvPicPr>
        <p:blipFill>
          <a:blip r:embed="rId1"/>
          <a:stretch/>
        </p:blipFill>
        <p:spPr>
          <a:xfrm>
            <a:off x="5626440" y="1341360"/>
            <a:ext cx="3278160" cy="355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437400" y="1190160"/>
            <a:ext cx="4327920" cy="35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The chart shows that customers who purchased more recently have generated more revenue, than customer who visited a while ago.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Customers from recent past (50-100 days) also show to generate a moderate amount of revenue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Those who visited more than 200 days ago generate low revenue.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1" name="Google Shape;381;p24" descr=""/>
          <p:cNvPicPr/>
          <p:nvPr/>
        </p:nvPicPr>
        <p:blipFill>
          <a:blip r:embed="rId1"/>
          <a:stretch/>
        </p:blipFill>
        <p:spPr>
          <a:xfrm>
            <a:off x="4694400" y="1963800"/>
            <a:ext cx="428760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271800" y="1083240"/>
            <a:ext cx="4635360" cy="28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Customer classified as "Platinum Customer," "Very Loyal," and "Becoming Loyal" visit frequently, which correlated with increased revenue for the business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Naturally, there is a positive relationship between frequency and monetary gain for the business.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6" name="Google Shape;390;p25" descr=""/>
          <p:cNvPicPr/>
          <p:nvPr/>
        </p:nvPicPr>
        <p:blipFill>
          <a:blip r:embed="rId1"/>
          <a:stretch/>
        </p:blipFill>
        <p:spPr>
          <a:xfrm>
            <a:off x="4974120" y="1663200"/>
            <a:ext cx="4082760" cy="239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264960" y="1197720"/>
            <a:ext cx="4546800" cy="27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Customer classified as "Platinum Customer," "Very Loyal," and "Becoming Loyal" visit frequently, which correlated with increased revenue for the business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Naturally, there is a positive relationship between frequency and monetary gain for the business.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51" name="Google Shape;399;p26" descr=""/>
          <p:cNvPicPr/>
          <p:nvPr/>
        </p:nvPicPr>
        <p:blipFill>
          <a:blip r:embed="rId1"/>
          <a:stretch/>
        </p:blipFill>
        <p:spPr>
          <a:xfrm>
            <a:off x="4536720" y="1599480"/>
            <a:ext cx="4509360" cy="264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507240" y="906480"/>
            <a:ext cx="7748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 Title Distribution list with RFM value assigned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6" name="Google Shape;408;p27" descr=""/>
          <p:cNvPicPr/>
          <p:nvPr/>
        </p:nvPicPr>
        <p:blipFill>
          <a:blip r:embed="rId1"/>
          <a:stretch/>
        </p:blipFill>
        <p:spPr>
          <a:xfrm>
            <a:off x="684720" y="1443600"/>
            <a:ext cx="7790400" cy="346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507240" y="906480"/>
            <a:ext cx="7748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 Title Distribution list in dataset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1" name="Google Shape;417;p28" descr=""/>
          <p:cNvPicPr/>
          <p:nvPr/>
        </p:nvPicPr>
        <p:blipFill>
          <a:blip r:embed="rId1"/>
          <a:stretch/>
        </p:blipFill>
        <p:spPr>
          <a:xfrm>
            <a:off x="312840" y="1660320"/>
            <a:ext cx="4519080" cy="300060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418;p28" descr=""/>
          <p:cNvPicPr/>
          <p:nvPr/>
        </p:nvPicPr>
        <p:blipFill>
          <a:blip r:embed="rId2"/>
          <a:stretch/>
        </p:blipFill>
        <p:spPr>
          <a:xfrm>
            <a:off x="4832280" y="2081160"/>
            <a:ext cx="4231080" cy="257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05200" y="263880"/>
            <a:ext cx="85651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5" name="Google Shape;425;p29" descr=""/>
          <p:cNvPicPr/>
          <p:nvPr/>
        </p:nvPicPr>
        <p:blipFill>
          <a:blip r:embed="rId1"/>
          <a:stretch/>
        </p:blipFill>
        <p:spPr>
          <a:xfrm>
            <a:off x="289080" y="1305720"/>
            <a:ext cx="8565120" cy="38196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427320" y="867600"/>
            <a:ext cx="7261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Summary table of top 1000 customer to Target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205200" y="263880"/>
            <a:ext cx="856512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9" name="Google Shape;433;p30" descr=""/>
          <p:cNvPicPr/>
          <p:nvPr/>
        </p:nvPicPr>
        <p:blipFill>
          <a:blip r:embed="rId1"/>
          <a:stretch/>
        </p:blipFill>
        <p:spPr>
          <a:xfrm>
            <a:off x="783360" y="1673640"/>
            <a:ext cx="7408440" cy="14612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801000" y="1022760"/>
            <a:ext cx="6741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 Target and Methodology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01000" y="3370680"/>
            <a:ext cx="5005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Filter through the top 1000 customers by assigning the conditions discussed in the the table above.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1000 customers discovered would have bought recently, they have bought very frequently in the past and tend to spend more than other customers.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537840" y="1895040"/>
            <a:ext cx="39528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Thank You.</a:t>
            </a:r>
            <a:endParaRPr b="0" lang="en-IN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3800" y="1211040"/>
            <a:ext cx="5459040" cy="17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5200" y="1083240"/>
            <a:ext cx="856512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05200" y="2003400"/>
            <a:ext cx="4134240" cy="21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Outline of Problem</a:t>
            </a:r>
            <a:endParaRPr b="0" lang="en-IN" sz="15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Sprocket Central is a company that specializes in high-quality bikes and cycling accessories.</a:t>
            </a:r>
            <a:endParaRPr b="0" lang="en-IN" sz="11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Their marketing team is looking to boost business sales by analyzing provided datasets. </a:t>
            </a:r>
            <a:endParaRPr b="0" lang="en-IN" sz="11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Using the 3 datasets provided the aim is to analyze and recommend 1000 customers that Sprocket Central should target to drive higher value for the company.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13560" y="4451760"/>
            <a:ext cx="40255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This will be done with the three phases of: Data Exploration, Model Development, and Interpretation.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765320" y="2102760"/>
            <a:ext cx="4378320" cy="18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Contents of Data Analysis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'New' and 'Old Customer Age Distributions</a:t>
            </a:r>
            <a:endParaRPr b="0" lang="en-IN" sz="11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Bike related purchases over the last 3 years by gender</a:t>
            </a:r>
            <a:endParaRPr b="0" lang="en-IN" sz="11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Job industry distributions</a:t>
            </a:r>
            <a:r>
              <a:rPr b="0" lang="hi-IN" sz="1100" spc="-1" strike="noStrike">
                <a:solidFill>
                  <a:srgbClr val="000000"/>
                </a:solidFill>
                <a:latin typeface="Arial"/>
                <a:cs typeface="Arial"/>
              </a:rPr>
              <a:t>܀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Wealth segmentation by age category</a:t>
            </a:r>
            <a:endParaRPr b="0" lang="en-IN" sz="11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Number of cars owned and not owned by state</a:t>
            </a:r>
            <a:endParaRPr b="0" lang="en-IN" sz="11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RFM analysis and customer classification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Quality Assessment and Clean up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268560" y="2076480"/>
            <a:ext cx="3588840" cy="27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Key Issues for Data Quality Assessment</a:t>
            </a:r>
            <a:endParaRPr b="0" lang="en-IN" sz="14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Accuracy: Correct Values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Completeness: Data Fields with Values.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Consistency: Values Free from Contradiction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Currency: Values up to Date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Relevancy: Data items with Value Meta-data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Validity: Data Containing Allowable Values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Uniqueness: Records that are Duplicated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An in-depth analysis has been sent via email.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0" name="Google Shape;312;p17" descr=""/>
          <p:cNvPicPr/>
          <p:nvPr/>
        </p:nvPicPr>
        <p:blipFill>
          <a:blip r:embed="rId1"/>
          <a:stretch/>
        </p:blipFill>
        <p:spPr>
          <a:xfrm>
            <a:off x="4076280" y="2460240"/>
            <a:ext cx="5061600" cy="217152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4151520" y="2006280"/>
            <a:ext cx="351720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Summary Table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280440" y="1395000"/>
            <a:ext cx="4631760" cy="27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'New' and 'Old' Customer Age Distributions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Most customers are aged between 40-49 in ‘New’. 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 ‘Old’ majority of customers are aged between 40-49 also.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lowest age groups are under 20 and 80+ for both 'New' and 'Old’ customer lists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‘New’ customer list suggests that age groups 20 29 and 40-69 are most populated.</a:t>
            </a:r>
            <a:endParaRPr b="0" lang="en-IN" sz="12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‘Old’ customer list suggests 20-69.There is a steep drop of customers in the 30-39 age group in ‘New’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6" name="Google Shape;322;p18" descr=""/>
          <p:cNvPicPr/>
          <p:nvPr/>
        </p:nvPicPr>
        <p:blipFill>
          <a:blip r:embed="rId1"/>
          <a:stretch/>
        </p:blipFill>
        <p:spPr>
          <a:xfrm>
            <a:off x="5151960" y="1026360"/>
            <a:ext cx="3535920" cy="192240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323;p18" descr=""/>
          <p:cNvPicPr/>
          <p:nvPr/>
        </p:nvPicPr>
        <p:blipFill>
          <a:blip r:embed="rId2"/>
          <a:stretch/>
        </p:blipFill>
        <p:spPr>
          <a:xfrm>
            <a:off x="5126040" y="3047400"/>
            <a:ext cx="3561840" cy="19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262080" y="1154160"/>
            <a:ext cx="5978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Bike related purchases over last 3 years by gender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62080" y="1690560"/>
            <a:ext cx="4542120" cy="17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Over the last three years about 50% of bike related purchases were made by females to 48% of purchases made by males. Approximately 2% were made by unknown gender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Numerically, females purchases almost 10 000 more than males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Females make up majority of bike related sales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13" name="Google Shape;333;p19" descr=""/>
          <p:cNvPicPr/>
          <p:nvPr/>
        </p:nvPicPr>
        <p:blipFill>
          <a:blip r:embed="rId1"/>
          <a:stretch/>
        </p:blipFill>
        <p:spPr>
          <a:xfrm>
            <a:off x="4970880" y="1635120"/>
            <a:ext cx="3664440" cy="156024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334;p19" descr=""/>
          <p:cNvPicPr/>
          <p:nvPr/>
        </p:nvPicPr>
        <p:blipFill>
          <a:blip r:embed="rId2"/>
          <a:stretch/>
        </p:blipFill>
        <p:spPr>
          <a:xfrm>
            <a:off x="4980960" y="3291480"/>
            <a:ext cx="3644280" cy="171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205200" y="1081440"/>
            <a:ext cx="4599000" cy="23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Job Industry Distribution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20% of 'New Customers are in Manufacturing and Financial Services.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smallest number of customers are in Agriculture and Telecommunications at 3%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Similar pattern in 'Old' customer list, at 20% and 19% in Manufacturing and Financial Services respectively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19" name="Google Shape;343;p20" descr=""/>
          <p:cNvPicPr/>
          <p:nvPr/>
        </p:nvPicPr>
        <p:blipFill>
          <a:blip r:embed="rId1"/>
          <a:stretch/>
        </p:blipFill>
        <p:spPr>
          <a:xfrm>
            <a:off x="4572000" y="1685880"/>
            <a:ext cx="4391640" cy="263196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4804200" y="1442160"/>
            <a:ext cx="40780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New’ Customer list              ‘Old’ Customer list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388800" y="1154880"/>
            <a:ext cx="4595040" cy="23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Wealth Segmentation by age category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all age categories the largest number of customers are classified as Mass Customer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next category is the High Net Worth' customers.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'Affluent Customer can outperforms the High Net Worth customer in the 40-49 age group.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25" name="Google Shape;353;p21" descr=""/>
          <p:cNvPicPr/>
          <p:nvPr/>
        </p:nvPicPr>
        <p:blipFill>
          <a:blip r:embed="rId1"/>
          <a:stretch/>
        </p:blipFill>
        <p:spPr>
          <a:xfrm>
            <a:off x="4804200" y="957600"/>
            <a:ext cx="3786120" cy="210240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354;p21" descr=""/>
          <p:cNvPicPr/>
          <p:nvPr/>
        </p:nvPicPr>
        <p:blipFill>
          <a:blip r:embed="rId2"/>
          <a:stretch/>
        </p:blipFill>
        <p:spPr>
          <a:xfrm>
            <a:off x="4968720" y="3150360"/>
            <a:ext cx="3706560" cy="19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205200" y="1125360"/>
            <a:ext cx="5307840" cy="29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Number of cars owned and not owned by state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NSW has the largest amount of people that do not own a car. NSW seems to have a higher number of people from which data was collected.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Victoria is also split quite evenly. But both numbers are significantly lower than those of NSW.</a:t>
            </a:r>
            <a:endParaRPr b="0" lang="en-IN" sz="1400" spc="-1" strike="noStrike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QLD has a relatively high number of customers that own a car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31" name="Google Shape;363;p22" descr=""/>
          <p:cNvPicPr/>
          <p:nvPr/>
        </p:nvPicPr>
        <p:blipFill>
          <a:blip r:embed="rId1"/>
          <a:stretch/>
        </p:blipFill>
        <p:spPr>
          <a:xfrm>
            <a:off x="5423040" y="1747080"/>
            <a:ext cx="3611520" cy="229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2021-07-22T08:15:18Z</dcterms:modified>
  <cp:revision>1</cp:revision>
  <dc:subject/>
  <dc:title/>
</cp:coreProperties>
</file>