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69" r:id="rId2"/>
    <p:sldId id="259" r:id="rId3"/>
    <p:sldId id="260" r:id="rId4"/>
    <p:sldId id="257" r:id="rId5"/>
    <p:sldId id="258" r:id="rId6"/>
    <p:sldId id="267" r:id="rId7"/>
    <p:sldId id="262" r:id="rId8"/>
    <p:sldId id="263" r:id="rId9"/>
    <p:sldId id="264" r:id="rId10"/>
    <p:sldId id="265" r:id="rId11"/>
    <p:sldId id="266"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89939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342344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241877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43347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5921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0540B-E335-4769-9426-86118078EED3}"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233815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A0540B-E335-4769-9426-86118078EED3}"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209736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A0540B-E335-4769-9426-86118078EED3}"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211642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A0540B-E335-4769-9426-86118078EED3}"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164500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0540B-E335-4769-9426-86118078EED3}" type="datetimeFigureOut">
              <a:rPr lang="en-IN" smtClean="0"/>
              <a:t>10-10-2024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419746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0540B-E335-4769-9426-86118078EED3}"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9806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0540B-E335-4769-9426-86118078EED3}"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220D-229D-4C2A-86EE-84B7790D5876}" type="slidenum">
              <a:rPr lang="en-IN" smtClean="0"/>
              <a:t>‹#›</a:t>
            </a:fld>
            <a:endParaRPr lang="en-IN"/>
          </a:p>
        </p:txBody>
      </p:sp>
    </p:spTree>
    <p:extLst>
      <p:ext uri="{BB962C8B-B14F-4D97-AF65-F5344CB8AC3E}">
        <p14:creationId xmlns:p14="http://schemas.microsoft.com/office/powerpoint/2010/main" val="90055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0540B-E335-4769-9426-86118078EED3}" type="datetimeFigureOut">
              <a:rPr lang="en-IN" smtClean="0"/>
              <a:t>10-10-2024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220D-229D-4C2A-86EE-84B7790D5876}" type="slidenum">
              <a:rPr lang="en-IN" smtClean="0"/>
              <a:t>‹#›</a:t>
            </a:fld>
            <a:endParaRPr lang="en-IN"/>
          </a:p>
        </p:txBody>
      </p:sp>
    </p:spTree>
    <p:extLst>
      <p:ext uri="{BB962C8B-B14F-4D97-AF65-F5344CB8AC3E}">
        <p14:creationId xmlns:p14="http://schemas.microsoft.com/office/powerpoint/2010/main" val="186644294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456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3149" y="2006238"/>
            <a:ext cx="5903903" cy="4689983"/>
          </a:xfrm>
          <a:prstGeom prst="rect">
            <a:avLst/>
          </a:prstGeom>
          <a:noFill/>
          <a:ln>
            <a:noFill/>
          </a:ln>
        </p:spPr>
      </p:pic>
      <p:sp>
        <p:nvSpPr>
          <p:cNvPr id="3" name="Rectangle 1"/>
          <p:cNvSpPr>
            <a:spLocks noChangeArrowheads="1"/>
          </p:cNvSpPr>
          <p:nvPr/>
        </p:nvSpPr>
        <p:spPr bwMode="auto">
          <a:xfrm>
            <a:off x="253300" y="234684"/>
            <a:ext cx="119387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smtClean="0">
                <a:solidFill>
                  <a:schemeClr val="bg1"/>
                </a:solidFill>
                <a:latin typeface="Arial" panose="020B0604020202020204" pitchFamily="34" charset="0"/>
              </a:rPr>
              <a:t>4.</a:t>
            </a:r>
            <a:r>
              <a:rPr kumimoji="0" lang="en-US" sz="1800" b="1" i="0" u="none" strike="noStrike" cap="none" normalizeH="0" baseline="0" dirty="0" smtClean="0">
                <a:ln>
                  <a:noFill/>
                </a:ln>
                <a:solidFill>
                  <a:schemeClr val="bg1"/>
                </a:solidFill>
                <a:effectLst/>
                <a:latin typeface="Arial" panose="020B0604020202020204" pitchFamily="34" charset="0"/>
              </a:rPr>
              <a:t>Scatter Plots</a:t>
            </a:r>
            <a:r>
              <a:rPr kumimoji="0" lang="en-US" sz="1800" b="0" i="0" u="none" strike="noStrike" cap="none" normalizeH="0" baseline="0" dirty="0" smtClean="0">
                <a:ln>
                  <a:noFill/>
                </a:ln>
                <a:solidFill>
                  <a:schemeClr val="bg1"/>
                </a:solidFill>
                <a:effectLst/>
                <a:latin typeface="Arial" panose="020B0604020202020204" pitchFamily="34" charset="0"/>
              </a:rPr>
              <a:t/>
            </a:r>
            <a:br>
              <a:rPr kumimoji="0" lang="en-US" sz="1800" b="0" i="0" u="none" strike="noStrike" cap="none" normalizeH="0" baseline="0" dirty="0" smtClean="0">
                <a:ln>
                  <a:noFill/>
                </a:ln>
                <a:solidFill>
                  <a:schemeClr val="bg1"/>
                </a:solidFill>
                <a:effectLst/>
                <a:latin typeface="Arial" panose="020B0604020202020204" pitchFamily="34" charset="0"/>
              </a:rPr>
            </a:br>
            <a:r>
              <a:rPr kumimoji="0" lang="en-US" sz="1800" b="0" i="0" u="none" strike="noStrike" cap="none" normalizeH="0" baseline="0" dirty="0" smtClean="0">
                <a:ln>
                  <a:noFill/>
                </a:ln>
                <a:solidFill>
                  <a:schemeClr val="bg1"/>
                </a:solidFill>
                <a:effectLst/>
                <a:latin typeface="Arial" panose="020B0604020202020204" pitchFamily="34" charset="0"/>
              </a:rPr>
              <a:t>Shows the relationship between energy production and other features, highlighting correlations.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317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282" y="294473"/>
            <a:ext cx="6096000" cy="923330"/>
          </a:xfrm>
          <a:prstGeom prst="rect">
            <a:avLst/>
          </a:prstGeom>
        </p:spPr>
        <p:txBody>
          <a:bodyPr>
            <a:spAutoFit/>
          </a:bodyPr>
          <a:lstStyle/>
          <a:p>
            <a:r>
              <a:rPr lang="en-GB" b="1" dirty="0" smtClean="0">
                <a:solidFill>
                  <a:schemeClr val="bg1"/>
                </a:solidFill>
              </a:rPr>
              <a:t>5.Box Plots</a:t>
            </a:r>
            <a:r>
              <a:rPr lang="en-GB" dirty="0" smtClean="0">
                <a:solidFill>
                  <a:schemeClr val="bg1"/>
                </a:solidFill>
              </a:rPr>
              <a:t/>
            </a:r>
            <a:br>
              <a:rPr lang="en-GB" dirty="0" smtClean="0">
                <a:solidFill>
                  <a:schemeClr val="bg1"/>
                </a:solidFill>
              </a:rPr>
            </a:br>
            <a:r>
              <a:rPr lang="en-GB" dirty="0" smtClean="0">
                <a:solidFill>
                  <a:schemeClr val="bg1"/>
                </a:solidFill>
              </a:rPr>
              <a:t>Identifies outliers and visualizes distributions for numerical features, aiding in data cleaning and analysis.</a:t>
            </a:r>
            <a:endParaRPr lang="en-IN" dirty="0">
              <a:solidFill>
                <a:schemeClr val="bg1"/>
              </a:solidFill>
            </a:endParaRPr>
          </a:p>
        </p:txBody>
      </p:sp>
      <p:pic>
        <p:nvPicPr>
          <p:cNvPr id="4" name="Picture 3"/>
          <p:cNvPicPr>
            <a:picLocks noChangeAspect="1"/>
          </p:cNvPicPr>
          <p:nvPr/>
        </p:nvPicPr>
        <p:blipFill>
          <a:blip r:embed="rId2"/>
          <a:stretch>
            <a:fillRect/>
          </a:stretch>
        </p:blipFill>
        <p:spPr>
          <a:xfrm>
            <a:off x="1" y="1105261"/>
            <a:ext cx="6133514" cy="2790825"/>
          </a:xfrm>
          <a:prstGeom prst="rect">
            <a:avLst/>
          </a:prstGeom>
          <a:ln>
            <a:noFill/>
          </a:ln>
        </p:spPr>
      </p:pic>
      <p:pic>
        <p:nvPicPr>
          <p:cNvPr id="5" name="Picture 4"/>
          <p:cNvPicPr>
            <a:picLocks noChangeAspect="1"/>
          </p:cNvPicPr>
          <p:nvPr/>
        </p:nvPicPr>
        <p:blipFill>
          <a:blip r:embed="rId3"/>
          <a:stretch>
            <a:fillRect/>
          </a:stretch>
        </p:blipFill>
        <p:spPr>
          <a:xfrm>
            <a:off x="6588283" y="1161531"/>
            <a:ext cx="5603718" cy="2678283"/>
          </a:xfrm>
          <a:prstGeom prst="rect">
            <a:avLst/>
          </a:prstGeom>
          <a:ln>
            <a:noFill/>
          </a:ln>
        </p:spPr>
      </p:pic>
      <p:pic>
        <p:nvPicPr>
          <p:cNvPr id="6" name="Picture 5"/>
          <p:cNvPicPr>
            <a:picLocks noChangeAspect="1"/>
          </p:cNvPicPr>
          <p:nvPr/>
        </p:nvPicPr>
        <p:blipFill>
          <a:blip r:embed="rId4"/>
          <a:stretch>
            <a:fillRect/>
          </a:stretch>
        </p:blipFill>
        <p:spPr>
          <a:xfrm>
            <a:off x="0" y="4085838"/>
            <a:ext cx="6133515" cy="2772162"/>
          </a:xfrm>
          <a:prstGeom prst="rect">
            <a:avLst/>
          </a:prstGeom>
          <a:ln>
            <a:noFill/>
          </a:ln>
        </p:spPr>
      </p:pic>
      <p:pic>
        <p:nvPicPr>
          <p:cNvPr id="7" name="Picture 6"/>
          <p:cNvPicPr>
            <a:picLocks noChangeAspect="1"/>
          </p:cNvPicPr>
          <p:nvPr/>
        </p:nvPicPr>
        <p:blipFill>
          <a:blip r:embed="rId5"/>
          <a:stretch>
            <a:fillRect/>
          </a:stretch>
        </p:blipFill>
        <p:spPr>
          <a:xfrm>
            <a:off x="6588282" y="4057259"/>
            <a:ext cx="5603718" cy="2800741"/>
          </a:xfrm>
          <a:prstGeom prst="rect">
            <a:avLst/>
          </a:prstGeom>
          <a:ln>
            <a:noFill/>
          </a:ln>
        </p:spPr>
      </p:pic>
    </p:spTree>
    <p:extLst>
      <p:ext uri="{BB962C8B-B14F-4D97-AF65-F5344CB8AC3E}">
        <p14:creationId xmlns:p14="http://schemas.microsoft.com/office/powerpoint/2010/main" val="351640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740307"/>
          </a:xfrm>
          <a:prstGeom prst="rect">
            <a:avLst/>
          </a:prstGeom>
        </p:spPr>
        <p:txBody>
          <a:bodyPr wrap="square">
            <a:spAutoFit/>
          </a:bodyPr>
          <a:lstStyle/>
          <a:p>
            <a:r>
              <a:rPr lang="en-GB" b="1" dirty="0" smtClean="0">
                <a:solidFill>
                  <a:schemeClr val="bg1"/>
                </a:solidFill>
              </a:rPr>
              <a:t> Model Building Overview</a:t>
            </a:r>
          </a:p>
          <a:p>
            <a:r>
              <a:rPr lang="en-GB" b="1" dirty="0" smtClean="0">
                <a:solidFill>
                  <a:schemeClr val="bg1"/>
                </a:solidFill>
              </a:rPr>
              <a:t>Fundamental Role in Data Science</a:t>
            </a:r>
            <a:r>
              <a:rPr lang="en-GB" dirty="0" smtClean="0">
                <a:solidFill>
                  <a:schemeClr val="bg1"/>
                </a:solidFill>
              </a:rPr>
              <a:t>: Model building serves as a cornerstone of data science, enabling us to derive meaningful insights and make informed predictions based on available data. It is the process of selecting, training, and validating models that can effectively learn from data patterns.</a:t>
            </a:r>
          </a:p>
          <a:p>
            <a:r>
              <a:rPr lang="en-GB" b="1" dirty="0" smtClean="0">
                <a:solidFill>
                  <a:schemeClr val="bg1"/>
                </a:solidFill>
              </a:rPr>
              <a:t>Importance of Predictions</a:t>
            </a:r>
            <a:r>
              <a:rPr lang="en-GB" dirty="0" smtClean="0">
                <a:solidFill>
                  <a:schemeClr val="bg1"/>
                </a:solidFill>
              </a:rPr>
              <a:t>: Accurate predictions can significantly impact decision-making in various fields, such as finance, healthcare, marketing, and environmental science. Through model building, we can turn raw data into actionable intelligence, guiding strategies and optimizing outcomes.</a:t>
            </a:r>
          </a:p>
          <a:p>
            <a:r>
              <a:rPr lang="en-GB" b="1" dirty="0" smtClean="0">
                <a:solidFill>
                  <a:schemeClr val="bg1"/>
                </a:solidFill>
              </a:rPr>
              <a:t>Models Under Evaluation</a:t>
            </a:r>
            <a:r>
              <a:rPr lang="en-GB" dirty="0" smtClean="0">
                <a:solidFill>
                  <a:schemeClr val="bg1"/>
                </a:solidFill>
              </a:rPr>
              <a:t>: In this analysis, we will explore and evaluate several regression models, each with unique characteristics and methodologies:</a:t>
            </a:r>
          </a:p>
          <a:p>
            <a:pPr lvl="1"/>
            <a:r>
              <a:rPr lang="en-GB" b="1" dirty="0" smtClean="0">
                <a:solidFill>
                  <a:schemeClr val="bg1"/>
                </a:solidFill>
              </a:rPr>
              <a:t>Linear Regression</a:t>
            </a:r>
            <a:r>
              <a:rPr lang="en-GB" dirty="0" smtClean="0">
                <a:solidFill>
                  <a:schemeClr val="bg1"/>
                </a:solidFill>
              </a:rPr>
              <a:t>: A fundamental model that establishes a linear relationship between the dependent and independent variables. It is easy to interpret and provides a baseline for performance comparisons.</a:t>
            </a:r>
          </a:p>
          <a:p>
            <a:pPr lvl="1"/>
            <a:r>
              <a:rPr lang="en-GB" b="1" dirty="0" smtClean="0">
                <a:solidFill>
                  <a:schemeClr val="bg1"/>
                </a:solidFill>
              </a:rPr>
              <a:t>Ridge Regression</a:t>
            </a:r>
            <a:r>
              <a:rPr lang="en-GB" dirty="0" smtClean="0">
                <a:solidFill>
                  <a:schemeClr val="bg1"/>
                </a:solidFill>
              </a:rPr>
              <a:t>: An extension of linear regression that includes L2 regularization. It helps address </a:t>
            </a:r>
            <a:r>
              <a:rPr lang="en-GB" dirty="0" err="1" smtClean="0">
                <a:solidFill>
                  <a:schemeClr val="bg1"/>
                </a:solidFill>
              </a:rPr>
              <a:t>multicollinearity</a:t>
            </a:r>
            <a:r>
              <a:rPr lang="en-GB" dirty="0" smtClean="0">
                <a:solidFill>
                  <a:schemeClr val="bg1"/>
                </a:solidFill>
              </a:rPr>
              <a:t> by adding a penalty term, improving model robustness.</a:t>
            </a:r>
          </a:p>
          <a:p>
            <a:pPr lvl="1"/>
            <a:r>
              <a:rPr lang="en-GB" b="1" dirty="0" smtClean="0">
                <a:solidFill>
                  <a:schemeClr val="bg1"/>
                </a:solidFill>
              </a:rPr>
              <a:t>Lasso Regression</a:t>
            </a:r>
            <a:r>
              <a:rPr lang="en-GB" dirty="0" smtClean="0">
                <a:solidFill>
                  <a:schemeClr val="bg1"/>
                </a:solidFill>
              </a:rPr>
              <a:t>: Similar to Ridge but employs L1 regularization, which can drive some coefficients to zero, effectively performing variable selection and simplifying the model.</a:t>
            </a:r>
          </a:p>
          <a:p>
            <a:pPr lvl="1"/>
            <a:r>
              <a:rPr lang="en-GB" b="1" dirty="0" smtClean="0">
                <a:solidFill>
                  <a:schemeClr val="bg1"/>
                </a:solidFill>
              </a:rPr>
              <a:t>Decision Tree</a:t>
            </a:r>
            <a:r>
              <a:rPr lang="en-GB" dirty="0" smtClean="0">
                <a:solidFill>
                  <a:schemeClr val="bg1"/>
                </a:solidFill>
              </a:rPr>
              <a:t>: A non-linear model that splits the data into subsets based on feature values. It is intuitive and can capture complex interactions, but is prone to </a:t>
            </a:r>
            <a:r>
              <a:rPr lang="en-GB" dirty="0" err="1" smtClean="0">
                <a:solidFill>
                  <a:schemeClr val="bg1"/>
                </a:solidFill>
              </a:rPr>
              <a:t>overfitting</a:t>
            </a:r>
            <a:r>
              <a:rPr lang="en-GB" dirty="0" smtClean="0">
                <a:solidFill>
                  <a:schemeClr val="bg1"/>
                </a:solidFill>
              </a:rPr>
              <a:t> without proper tuning.</a:t>
            </a:r>
          </a:p>
          <a:p>
            <a:pPr lvl="1"/>
            <a:r>
              <a:rPr lang="en-GB" b="1" dirty="0" smtClean="0">
                <a:solidFill>
                  <a:schemeClr val="bg1"/>
                </a:solidFill>
              </a:rPr>
              <a:t>Random Forest</a:t>
            </a:r>
            <a:r>
              <a:rPr lang="en-GB" dirty="0" smtClean="0">
                <a:solidFill>
                  <a:schemeClr val="bg1"/>
                </a:solidFill>
              </a:rPr>
              <a:t>: An ensemble method that combines multiple decision trees to improve predictive accuracy and control </a:t>
            </a:r>
            <a:r>
              <a:rPr lang="en-GB" dirty="0" err="1" smtClean="0">
                <a:solidFill>
                  <a:schemeClr val="bg1"/>
                </a:solidFill>
              </a:rPr>
              <a:t>overfitting</a:t>
            </a:r>
            <a:r>
              <a:rPr lang="en-GB" dirty="0" smtClean="0">
                <a:solidFill>
                  <a:schemeClr val="bg1"/>
                </a:solidFill>
              </a:rPr>
              <a:t>. It averages the predictions of individual trees, resulting in a more reliable model.</a:t>
            </a:r>
          </a:p>
          <a:p>
            <a:pPr lvl="1"/>
            <a:r>
              <a:rPr lang="en-GB" b="1" dirty="0" err="1" smtClean="0">
                <a:solidFill>
                  <a:schemeClr val="bg1"/>
                </a:solidFill>
              </a:rPr>
              <a:t>XGBoost</a:t>
            </a:r>
            <a:r>
              <a:rPr lang="en-GB" dirty="0" smtClean="0">
                <a:solidFill>
                  <a:schemeClr val="bg1"/>
                </a:solidFill>
              </a:rPr>
              <a:t>: A powerful and efficient implementation of gradient boosting, known for its speed and performance in handling large datasets. It incorporates advanced regularization techniques to enhance model generalization.</a:t>
            </a:r>
          </a:p>
          <a:p>
            <a:r>
              <a:rPr lang="en-GB" b="1" dirty="0" smtClean="0">
                <a:solidFill>
                  <a:schemeClr val="bg1"/>
                </a:solidFill>
              </a:rPr>
              <a:t>Objective of Evaluation</a:t>
            </a:r>
            <a:r>
              <a:rPr lang="en-GB" dirty="0" smtClean="0">
                <a:solidFill>
                  <a:schemeClr val="bg1"/>
                </a:solidFill>
              </a:rPr>
              <a:t>: By assessing these diverse models, we aim to identify the most effective approach for our specific dataset, ensuring optimal predictive performance and reliability in our findings</a:t>
            </a:r>
          </a:p>
          <a:p>
            <a:endParaRPr lang="en-GB" dirty="0">
              <a:solidFill>
                <a:schemeClr val="bg1"/>
              </a:solidFill>
            </a:endParaRPr>
          </a:p>
        </p:txBody>
      </p:sp>
    </p:spTree>
    <p:extLst>
      <p:ext uri="{BB962C8B-B14F-4D97-AF65-F5344CB8AC3E}">
        <p14:creationId xmlns:p14="http://schemas.microsoft.com/office/powerpoint/2010/main" val="3549764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488702" cy="1200329"/>
          </a:xfrm>
          <a:prstGeom prst="rect">
            <a:avLst/>
          </a:prstGeom>
        </p:spPr>
        <p:txBody>
          <a:bodyPr wrap="square">
            <a:spAutoFit/>
          </a:bodyPr>
          <a:lstStyle/>
          <a:p>
            <a:r>
              <a:rPr lang="en-GB" b="1" dirty="0" smtClean="0">
                <a:solidFill>
                  <a:schemeClr val="bg1"/>
                </a:solidFill>
              </a:rPr>
              <a:t>Data Preparation and Splitting</a:t>
            </a:r>
          </a:p>
          <a:p>
            <a:pPr>
              <a:buFont typeface="Arial" panose="020B0604020202020204" pitchFamily="34" charset="0"/>
              <a:buChar char="•"/>
            </a:pPr>
            <a:r>
              <a:rPr lang="en-GB" b="1" dirty="0" smtClean="0">
                <a:solidFill>
                  <a:schemeClr val="bg1"/>
                </a:solidFill>
              </a:rPr>
              <a:t>Data Preparation:</a:t>
            </a:r>
            <a:endParaRPr lang="en-GB" dirty="0" smtClean="0">
              <a:solidFill>
                <a:schemeClr val="bg1"/>
              </a:solidFill>
            </a:endParaRPr>
          </a:p>
          <a:p>
            <a:pPr marL="742950" lvl="1" indent="-285750">
              <a:buFont typeface="Arial" panose="020B0604020202020204" pitchFamily="34" charset="0"/>
              <a:buChar char="•"/>
            </a:pPr>
            <a:r>
              <a:rPr lang="en-GB" dirty="0" smtClean="0">
                <a:solidFill>
                  <a:schemeClr val="bg1"/>
                </a:solidFill>
              </a:rPr>
              <a:t>Check for missing values and correlation to identify </a:t>
            </a:r>
            <a:r>
              <a:rPr lang="en-GB" dirty="0" err="1" smtClean="0">
                <a:solidFill>
                  <a:schemeClr val="bg1"/>
                </a:solidFill>
              </a:rPr>
              <a:t>multicollinearity</a:t>
            </a:r>
            <a:r>
              <a:rPr lang="en-GB" dirty="0" smtClean="0">
                <a:solidFill>
                  <a:schemeClr val="bg1"/>
                </a:solidFill>
              </a:rPr>
              <a:t>.</a:t>
            </a:r>
            <a:br>
              <a:rPr lang="en-GB" dirty="0" smtClean="0">
                <a:solidFill>
                  <a:schemeClr val="bg1"/>
                </a:solidFill>
              </a:rPr>
            </a:br>
            <a:r>
              <a:rPr lang="en-IN" dirty="0" smtClean="0">
                <a:solidFill>
                  <a:schemeClr val="bg1"/>
                </a:solidFill>
              </a:rPr>
              <a:t>Code:</a:t>
            </a:r>
            <a:endParaRPr lang="en-GB" dirty="0">
              <a:solidFill>
                <a:schemeClr val="bg1"/>
              </a:solidFill>
            </a:endParaRPr>
          </a:p>
        </p:txBody>
      </p:sp>
      <p:pic>
        <p:nvPicPr>
          <p:cNvPr id="3" name="Picture 2"/>
          <p:cNvPicPr>
            <a:picLocks noChangeAspect="1"/>
          </p:cNvPicPr>
          <p:nvPr/>
        </p:nvPicPr>
        <p:blipFill rotWithShape="1">
          <a:blip r:embed="rId2"/>
          <a:srcRect l="4799" t="2108" r="8051" b="4597"/>
          <a:stretch/>
        </p:blipFill>
        <p:spPr>
          <a:xfrm>
            <a:off x="0" y="1398507"/>
            <a:ext cx="7920112" cy="2855742"/>
          </a:xfrm>
          <a:prstGeom prst="rect">
            <a:avLst/>
          </a:prstGeom>
          <a:noFill/>
          <a:ln>
            <a:noFill/>
          </a:ln>
        </p:spPr>
      </p:pic>
      <p:pic>
        <p:nvPicPr>
          <p:cNvPr id="4" name="Picture 3"/>
          <p:cNvPicPr>
            <a:picLocks noChangeAspect="1"/>
          </p:cNvPicPr>
          <p:nvPr/>
        </p:nvPicPr>
        <p:blipFill rotWithShape="1">
          <a:blip r:embed="rId3"/>
          <a:srcRect l="4799" r="6966"/>
          <a:stretch/>
        </p:blipFill>
        <p:spPr>
          <a:xfrm>
            <a:off x="0" y="4255306"/>
            <a:ext cx="7920112" cy="2602693"/>
          </a:xfrm>
          <a:prstGeom prst="rect">
            <a:avLst/>
          </a:prstGeom>
          <a:noFill/>
          <a:ln>
            <a:noFill/>
          </a:ln>
        </p:spPr>
      </p:pic>
    </p:spTree>
    <p:extLst>
      <p:ext uri="{BB962C8B-B14F-4D97-AF65-F5344CB8AC3E}">
        <p14:creationId xmlns:p14="http://schemas.microsoft.com/office/powerpoint/2010/main" val="735748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46" y="1804293"/>
            <a:ext cx="6148492" cy="5053707"/>
          </a:xfrm>
          <a:prstGeom prst="rect">
            <a:avLst/>
          </a:prstGeom>
          <a:noFill/>
          <a:ln>
            <a:noFill/>
          </a:ln>
        </p:spPr>
      </p:pic>
      <p:sp>
        <p:nvSpPr>
          <p:cNvPr id="3" name="Rectangle 2"/>
          <p:cNvSpPr/>
          <p:nvPr/>
        </p:nvSpPr>
        <p:spPr>
          <a:xfrm>
            <a:off x="0" y="326965"/>
            <a:ext cx="6096000" cy="1477328"/>
          </a:xfrm>
          <a:prstGeom prst="rect">
            <a:avLst/>
          </a:prstGeom>
        </p:spPr>
        <p:txBody>
          <a:bodyPr>
            <a:spAutoFit/>
          </a:bodyPr>
          <a:lstStyle/>
          <a:p>
            <a:r>
              <a:rPr lang="en-GB" b="1" dirty="0" smtClean="0">
                <a:solidFill>
                  <a:schemeClr val="bg1"/>
                </a:solidFill>
              </a:rPr>
              <a:t>Model Training and Evaluation</a:t>
            </a:r>
          </a:p>
          <a:p>
            <a:pPr>
              <a:buFont typeface="Arial" panose="020B0604020202020204" pitchFamily="34" charset="0"/>
              <a:buChar char="•"/>
            </a:pPr>
            <a:r>
              <a:rPr lang="en-GB" b="1" dirty="0" smtClean="0">
                <a:solidFill>
                  <a:schemeClr val="bg1"/>
                </a:solidFill>
              </a:rPr>
              <a:t>Model Training:</a:t>
            </a:r>
            <a:endParaRPr lang="en-GB" dirty="0" smtClean="0">
              <a:solidFill>
                <a:schemeClr val="bg1"/>
              </a:solidFill>
            </a:endParaRPr>
          </a:p>
          <a:p>
            <a:pPr marL="742950" lvl="1" indent="-285750">
              <a:buFont typeface="Arial" panose="020B0604020202020204" pitchFamily="34" charset="0"/>
              <a:buChar char="•"/>
            </a:pPr>
            <a:r>
              <a:rPr lang="en-GB" dirty="0" smtClean="0">
                <a:solidFill>
                  <a:schemeClr val="bg1"/>
                </a:solidFill>
              </a:rPr>
              <a:t>We train Linear Regression and </a:t>
            </a:r>
            <a:r>
              <a:rPr lang="en-GB" dirty="0" err="1" smtClean="0">
                <a:solidFill>
                  <a:schemeClr val="bg1"/>
                </a:solidFill>
              </a:rPr>
              <a:t>XGBoost</a:t>
            </a:r>
            <a:r>
              <a:rPr lang="en-GB" dirty="0" smtClean="0">
                <a:solidFill>
                  <a:schemeClr val="bg1"/>
                </a:solidFill>
              </a:rPr>
              <a:t> to predict energy production.</a:t>
            </a:r>
          </a:p>
          <a:p>
            <a:pPr>
              <a:buFont typeface="Arial" panose="020B0604020202020204" pitchFamily="34" charset="0"/>
              <a:buChar char="•"/>
            </a:pPr>
            <a:r>
              <a:rPr lang="en-GB" b="1" dirty="0" smtClean="0">
                <a:solidFill>
                  <a:schemeClr val="bg1"/>
                </a:solidFill>
              </a:rPr>
              <a:t>Code:</a:t>
            </a:r>
            <a:endParaRPr lang="en-GB" dirty="0">
              <a:solidFill>
                <a:schemeClr val="bg1"/>
              </a:solidFill>
            </a:endParaRPr>
          </a:p>
        </p:txBody>
      </p:sp>
    </p:spTree>
    <p:extLst>
      <p:ext uri="{BB962C8B-B14F-4D97-AF65-F5344CB8AC3E}">
        <p14:creationId xmlns:p14="http://schemas.microsoft.com/office/powerpoint/2010/main" val="2966582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2276"/>
            <a:ext cx="12192000" cy="4247317"/>
          </a:xfrm>
          <a:prstGeom prst="rect">
            <a:avLst/>
          </a:prstGeom>
        </p:spPr>
        <p:txBody>
          <a:bodyPr wrap="square">
            <a:spAutoFit/>
          </a:bodyPr>
          <a:lstStyle/>
          <a:p>
            <a:r>
              <a:rPr lang="en-GB" b="1" dirty="0" smtClean="0">
                <a:solidFill>
                  <a:schemeClr val="bg1"/>
                </a:solidFill>
              </a:rPr>
              <a:t>Summary of Model Building and Evaluation</a:t>
            </a:r>
          </a:p>
          <a:p>
            <a:pPr>
              <a:buFont typeface="Arial" panose="020B0604020202020204" pitchFamily="34" charset="0"/>
              <a:buChar char="•"/>
            </a:pPr>
            <a:r>
              <a:rPr lang="en-GB" b="1" dirty="0" err="1" smtClean="0">
                <a:solidFill>
                  <a:schemeClr val="bg1"/>
                </a:solidFill>
              </a:rPr>
              <a:t>XGBoost</a:t>
            </a:r>
            <a:r>
              <a:rPr lang="en-GB" b="1" dirty="0" smtClean="0">
                <a:solidFill>
                  <a:schemeClr val="bg1"/>
                </a:solidFill>
              </a:rPr>
              <a:t> Performance</a:t>
            </a:r>
            <a:r>
              <a:rPr lang="en-GB" dirty="0" smtClean="0">
                <a:solidFill>
                  <a:schemeClr val="bg1"/>
                </a:solidFill>
              </a:rPr>
              <a:t>: The </a:t>
            </a:r>
            <a:r>
              <a:rPr lang="en-GB" dirty="0" err="1" smtClean="0">
                <a:solidFill>
                  <a:schemeClr val="bg1"/>
                </a:solidFill>
              </a:rPr>
              <a:t>XGBoost</a:t>
            </a:r>
            <a:r>
              <a:rPr lang="en-GB" dirty="0" smtClean="0">
                <a:solidFill>
                  <a:schemeClr val="bg1"/>
                </a:solidFill>
              </a:rPr>
              <a:t> model demonstrated superior predictive capabilities, achieving the lowest Root Mean Square Error (RMSE) among all tested models. This result emphasizes the effectiveness of </a:t>
            </a:r>
            <a:r>
              <a:rPr lang="en-GB" dirty="0" err="1" smtClean="0">
                <a:solidFill>
                  <a:schemeClr val="bg1"/>
                </a:solidFill>
              </a:rPr>
              <a:t>XGBoost</a:t>
            </a:r>
            <a:r>
              <a:rPr lang="en-GB" dirty="0" smtClean="0">
                <a:solidFill>
                  <a:schemeClr val="bg1"/>
                </a:solidFill>
              </a:rPr>
              <a:t> in handling complex datasets and its ability to capture intricate patterns within the data.</a:t>
            </a:r>
          </a:p>
          <a:p>
            <a:pPr>
              <a:buFont typeface="Arial" panose="020B0604020202020204" pitchFamily="34" charset="0"/>
              <a:buChar char="•"/>
            </a:pPr>
            <a:r>
              <a:rPr lang="en-GB" b="1" dirty="0" smtClean="0">
                <a:solidFill>
                  <a:schemeClr val="bg1"/>
                </a:solidFill>
              </a:rPr>
              <a:t>Importance of Model Building</a:t>
            </a:r>
            <a:r>
              <a:rPr lang="en-GB" dirty="0" smtClean="0">
                <a:solidFill>
                  <a:schemeClr val="bg1"/>
                </a:solidFill>
              </a:rPr>
              <a:t>: Model building is a fundamental aspect of the data science workflow. It directly influences the accuracy and reliability of predictions made from the data. By carefully selecting and tuning the right models, data scientists can enhance the decision-making process across various domains. The process involves:</a:t>
            </a:r>
          </a:p>
          <a:p>
            <a:pPr marL="742950" lvl="1" indent="-285750">
              <a:buFont typeface="Arial" panose="020B0604020202020204" pitchFamily="34" charset="0"/>
              <a:buChar char="•"/>
            </a:pPr>
            <a:r>
              <a:rPr lang="en-GB" b="1" dirty="0" smtClean="0">
                <a:solidFill>
                  <a:schemeClr val="bg1"/>
                </a:solidFill>
              </a:rPr>
              <a:t>Data Preparation</a:t>
            </a:r>
            <a:r>
              <a:rPr lang="en-GB" dirty="0" smtClean="0">
                <a:solidFill>
                  <a:schemeClr val="bg1"/>
                </a:solidFill>
              </a:rPr>
              <a:t>: Proper data </a:t>
            </a:r>
            <a:r>
              <a:rPr lang="en-GB" dirty="0" err="1" smtClean="0">
                <a:solidFill>
                  <a:schemeClr val="bg1"/>
                </a:solidFill>
              </a:rPr>
              <a:t>preprocessing</a:t>
            </a:r>
            <a:r>
              <a:rPr lang="en-GB" dirty="0" smtClean="0">
                <a:solidFill>
                  <a:schemeClr val="bg1"/>
                </a:solidFill>
              </a:rPr>
              <a:t> ensures the model has access to clean, relevant, and well-structured data.</a:t>
            </a:r>
          </a:p>
          <a:p>
            <a:pPr marL="742950" lvl="1" indent="-285750">
              <a:buFont typeface="Arial" panose="020B0604020202020204" pitchFamily="34" charset="0"/>
              <a:buChar char="•"/>
            </a:pPr>
            <a:r>
              <a:rPr lang="en-GB" b="1" dirty="0" smtClean="0">
                <a:solidFill>
                  <a:schemeClr val="bg1"/>
                </a:solidFill>
              </a:rPr>
              <a:t>Model Selection</a:t>
            </a:r>
            <a:r>
              <a:rPr lang="en-GB" dirty="0" smtClean="0">
                <a:solidFill>
                  <a:schemeClr val="bg1"/>
                </a:solidFill>
              </a:rPr>
              <a:t>: Choosing the right algorithms based on the nature of the data and the problem at hand is essential for achieving optimal results.</a:t>
            </a:r>
          </a:p>
          <a:p>
            <a:pPr marL="742950" lvl="1" indent="-285750">
              <a:buFont typeface="Arial" panose="020B0604020202020204" pitchFamily="34" charset="0"/>
              <a:buChar char="•"/>
            </a:pPr>
            <a:r>
              <a:rPr lang="en-GB" b="1" dirty="0" smtClean="0">
                <a:solidFill>
                  <a:schemeClr val="bg1"/>
                </a:solidFill>
              </a:rPr>
              <a:t>Evaluation and Validation</a:t>
            </a:r>
            <a:r>
              <a:rPr lang="en-GB" dirty="0" smtClean="0">
                <a:solidFill>
                  <a:schemeClr val="bg1"/>
                </a:solidFill>
              </a:rPr>
              <a:t>: Continuous evaluation through metrics like RMSE allows for assessing the model's performance and making necessary adjustments.</a:t>
            </a:r>
          </a:p>
          <a:p>
            <a:pPr>
              <a:buFont typeface="Arial" panose="020B0604020202020204" pitchFamily="34" charset="0"/>
              <a:buChar char="•"/>
            </a:pPr>
            <a:r>
              <a:rPr lang="en-GB" b="1" dirty="0" smtClean="0">
                <a:solidFill>
                  <a:schemeClr val="bg1"/>
                </a:solidFill>
              </a:rPr>
              <a:t>Impact on Prediction Accuracy</a:t>
            </a:r>
            <a:r>
              <a:rPr lang="en-GB" dirty="0" smtClean="0">
                <a:solidFill>
                  <a:schemeClr val="bg1"/>
                </a:solidFill>
              </a:rPr>
              <a:t>: The choice of model significantly affects the quality of predictions. By leveraging advanced algorithms like </a:t>
            </a:r>
            <a:r>
              <a:rPr lang="en-GB" dirty="0" err="1" smtClean="0">
                <a:solidFill>
                  <a:schemeClr val="bg1"/>
                </a:solidFill>
              </a:rPr>
              <a:t>XGBoost</a:t>
            </a:r>
            <a:r>
              <a:rPr lang="en-GB" dirty="0" smtClean="0">
                <a:solidFill>
                  <a:schemeClr val="bg1"/>
                </a:solidFill>
              </a:rPr>
              <a:t> and optimizing model parameters, we can achieve a higher degree of accuracy, which is crucial for making informed decisions in real-world applications.</a:t>
            </a:r>
            <a:endParaRPr lang="en-GB" dirty="0">
              <a:solidFill>
                <a:schemeClr val="bg1"/>
              </a:solidFill>
            </a:endParaRPr>
          </a:p>
        </p:txBody>
      </p:sp>
    </p:spTree>
    <p:extLst>
      <p:ext uri="{BB962C8B-B14F-4D97-AF65-F5344CB8AC3E}">
        <p14:creationId xmlns:p14="http://schemas.microsoft.com/office/powerpoint/2010/main" val="1581056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25" y="0"/>
            <a:ext cx="11985675" cy="2862322"/>
          </a:xfrm>
          <a:prstGeom prst="rect">
            <a:avLst/>
          </a:prstGeom>
        </p:spPr>
        <p:txBody>
          <a:bodyPr wrap="square">
            <a:spAutoFit/>
          </a:bodyPr>
          <a:lstStyle/>
          <a:p>
            <a:r>
              <a:rPr lang="en-GB" b="1" dirty="0" err="1" smtClean="0">
                <a:solidFill>
                  <a:schemeClr val="bg1"/>
                </a:solidFill>
              </a:rPr>
              <a:t>EnergyPredictionAPI</a:t>
            </a:r>
            <a:r>
              <a:rPr lang="en-GB" b="1" dirty="0" smtClean="0">
                <a:solidFill>
                  <a:schemeClr val="bg1"/>
                </a:solidFill>
              </a:rPr>
              <a:t> Deployment</a:t>
            </a:r>
          </a:p>
          <a:p>
            <a:r>
              <a:rPr lang="en-GB" b="1" dirty="0" smtClean="0">
                <a:solidFill>
                  <a:schemeClr val="bg1"/>
                </a:solidFill>
              </a:rPr>
              <a:t>Overview</a:t>
            </a:r>
          </a:p>
          <a:p>
            <a:r>
              <a:rPr lang="en-GB" dirty="0" smtClean="0">
                <a:solidFill>
                  <a:schemeClr val="bg1"/>
                </a:solidFill>
              </a:rPr>
              <a:t>The </a:t>
            </a:r>
            <a:r>
              <a:rPr lang="en-GB" b="1" dirty="0" err="1" smtClean="0">
                <a:solidFill>
                  <a:schemeClr val="bg1"/>
                </a:solidFill>
              </a:rPr>
              <a:t>EnergyPredictionAPI</a:t>
            </a:r>
            <a:r>
              <a:rPr lang="en-GB" dirty="0" smtClean="0">
                <a:solidFill>
                  <a:schemeClr val="bg1"/>
                </a:solidFill>
              </a:rPr>
              <a:t> is a Flask web application designed to predict energy production based on input features using a pre-trained </a:t>
            </a:r>
            <a:r>
              <a:rPr lang="en-GB" dirty="0" err="1" smtClean="0">
                <a:solidFill>
                  <a:schemeClr val="bg1"/>
                </a:solidFill>
              </a:rPr>
              <a:t>XGBoost</a:t>
            </a:r>
            <a:r>
              <a:rPr lang="en-GB" dirty="0" smtClean="0">
                <a:solidFill>
                  <a:schemeClr val="bg1"/>
                </a:solidFill>
              </a:rPr>
              <a:t> model.</a:t>
            </a:r>
          </a:p>
          <a:p>
            <a:r>
              <a:rPr lang="en-GB" b="1" dirty="0" smtClean="0">
                <a:solidFill>
                  <a:schemeClr val="bg1"/>
                </a:solidFill>
              </a:rPr>
              <a:t>Key Components:</a:t>
            </a:r>
          </a:p>
          <a:p>
            <a:pPr>
              <a:buFont typeface="Arial" panose="020B0604020202020204" pitchFamily="34" charset="0"/>
              <a:buChar char="•"/>
            </a:pPr>
            <a:r>
              <a:rPr lang="en-GB" b="1" dirty="0" smtClean="0">
                <a:solidFill>
                  <a:schemeClr val="bg1"/>
                </a:solidFill>
              </a:rPr>
              <a:t>Model Loading</a:t>
            </a:r>
            <a:r>
              <a:rPr lang="en-GB" dirty="0" smtClean="0">
                <a:solidFill>
                  <a:schemeClr val="bg1"/>
                </a:solidFill>
              </a:rPr>
              <a:t>:</a:t>
            </a:r>
          </a:p>
          <a:p>
            <a:pPr marL="742950" lvl="1" indent="-285750">
              <a:buFont typeface="Arial" panose="020B0604020202020204" pitchFamily="34" charset="0"/>
              <a:buChar char="•"/>
            </a:pPr>
            <a:r>
              <a:rPr lang="en-GB" dirty="0" smtClean="0">
                <a:solidFill>
                  <a:schemeClr val="bg1"/>
                </a:solidFill>
              </a:rPr>
              <a:t>Loads a pre-trained </a:t>
            </a:r>
            <a:r>
              <a:rPr lang="en-GB" dirty="0" err="1" smtClean="0">
                <a:solidFill>
                  <a:schemeClr val="bg1"/>
                </a:solidFill>
              </a:rPr>
              <a:t>XGBoost</a:t>
            </a:r>
            <a:r>
              <a:rPr lang="en-GB" dirty="0" smtClean="0">
                <a:solidFill>
                  <a:schemeClr val="bg1"/>
                </a:solidFill>
              </a:rPr>
              <a:t> model to ensure accurate predictions.</a:t>
            </a:r>
          </a:p>
          <a:p>
            <a:pPr marL="742950" lvl="1" indent="-285750">
              <a:buFont typeface="Arial" panose="020B0604020202020204" pitchFamily="34" charset="0"/>
              <a:buChar char="•"/>
            </a:pPr>
            <a:r>
              <a:rPr lang="en-GB" b="1" dirty="0" smtClean="0">
                <a:solidFill>
                  <a:schemeClr val="bg1"/>
                </a:solidFill>
              </a:rPr>
              <a:t>Code:</a:t>
            </a:r>
            <a:br>
              <a:rPr lang="en-GB" b="1" dirty="0" smtClean="0">
                <a:solidFill>
                  <a:schemeClr val="bg1"/>
                </a:solidFill>
              </a:rPr>
            </a:br>
            <a:r>
              <a:rPr lang="en-GB" b="1" dirty="0" smtClean="0">
                <a:solidFill>
                  <a:schemeClr val="bg1"/>
                </a:solidFill>
              </a:rPr>
              <a:t/>
            </a:r>
            <a:br>
              <a:rPr lang="en-GB" b="1" dirty="0" smtClean="0">
                <a:solidFill>
                  <a:schemeClr val="bg1"/>
                </a:solidFill>
              </a:rPr>
            </a:br>
            <a:endParaRPr lang="en-GB" dirty="0">
              <a:solidFill>
                <a:schemeClr val="bg1"/>
              </a:solidFill>
            </a:endParaRPr>
          </a:p>
        </p:txBody>
      </p:sp>
      <p:pic>
        <p:nvPicPr>
          <p:cNvPr id="3" name="Picture 2"/>
          <p:cNvPicPr>
            <a:picLocks noChangeAspect="1"/>
          </p:cNvPicPr>
          <p:nvPr/>
        </p:nvPicPr>
        <p:blipFill>
          <a:blip r:embed="rId2"/>
          <a:stretch>
            <a:fillRect/>
          </a:stretch>
        </p:blipFill>
        <p:spPr>
          <a:xfrm>
            <a:off x="389205" y="2250629"/>
            <a:ext cx="6922021" cy="1002837"/>
          </a:xfrm>
          <a:prstGeom prst="rect">
            <a:avLst/>
          </a:prstGeom>
        </p:spPr>
      </p:pic>
      <p:sp>
        <p:nvSpPr>
          <p:cNvPr id="4" name="Rectangle 1"/>
          <p:cNvSpPr>
            <a:spLocks noChangeArrowheads="1"/>
          </p:cNvSpPr>
          <p:nvPr/>
        </p:nvSpPr>
        <p:spPr bwMode="auto">
          <a:xfrm>
            <a:off x="105151" y="3345961"/>
            <a:ext cx="1198567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Flask Routes</a:t>
            </a:r>
            <a:r>
              <a:rPr kumimoji="0" lang="en-US" sz="1800"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bg1"/>
                </a:solidFill>
                <a:effectLst/>
                <a:latin typeface="Arial Unicode MS" panose="020B0604020202020204" pitchFamily="34" charset="-128"/>
              </a:rPr>
              <a:t>/</a:t>
            </a:r>
            <a:r>
              <a:rPr kumimoji="0" lang="en-US" sz="1100" b="0" i="0" u="none" strike="noStrike" cap="none" normalizeH="0" baseline="0" dirty="0" smtClean="0">
                <a:ln>
                  <a:noFill/>
                </a:ln>
                <a:solidFill>
                  <a:schemeClr val="bg1"/>
                </a:solidFill>
                <a:effectLst/>
              </a:rPr>
              <a:t>: Serves the main index page for user interaction.</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bg1"/>
                </a:solidFill>
                <a:effectLst/>
                <a:latin typeface="Arial Unicode MS" panose="020B0604020202020204" pitchFamily="34" charset="-128"/>
              </a:rPr>
              <a:t>/predict</a:t>
            </a:r>
            <a:r>
              <a:rPr kumimoji="0" lang="en-US" sz="1100" b="0" i="0" u="none" strike="noStrike" cap="none" normalizeH="0" baseline="0" dirty="0" smtClean="0">
                <a:ln>
                  <a:noFill/>
                </a:ln>
                <a:solidFill>
                  <a:schemeClr val="bg1"/>
                </a:solidFill>
                <a:effectLst/>
              </a:rPr>
              <a:t>: Endpoint for making predictions based on user input.</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Code</a:t>
            </a:r>
            <a:r>
              <a:rPr kumimoji="0" lang="en-US" sz="1800" b="0" i="0" u="none" strike="noStrike" cap="none" normalizeH="0" baseline="0" dirty="0" smtClean="0">
                <a:ln>
                  <a:noFill/>
                </a:ln>
                <a:solidFill>
                  <a:schemeClr val="bg1"/>
                </a:solidFill>
                <a:effectLst/>
                <a:latin typeface="Arial" panose="020B0604020202020204" pitchFamily="34" charset="0"/>
              </a:rPr>
              <a:t>:</a:t>
            </a:r>
            <a:endParaRPr kumimoji="0" lang="en-US" sz="1000" b="0" i="0" u="none" strike="noStrike" cap="none" normalizeH="0" baseline="0" dirty="0" smtClean="0">
              <a:ln>
                <a:noFill/>
              </a:ln>
              <a:solidFill>
                <a:schemeClr val="bg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72324" y="5152877"/>
            <a:ext cx="7238901" cy="1627749"/>
          </a:xfrm>
          <a:prstGeom prst="rect">
            <a:avLst/>
          </a:prstGeom>
        </p:spPr>
      </p:pic>
    </p:spTree>
    <p:extLst>
      <p:ext uri="{BB962C8B-B14F-4D97-AF65-F5344CB8AC3E}">
        <p14:creationId xmlns:p14="http://schemas.microsoft.com/office/powerpoint/2010/main" val="443806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0676" y="-26068"/>
            <a:ext cx="120513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Input Data Handling</a:t>
            </a:r>
            <a:r>
              <a:rPr kumimoji="0" lang="en-US" sz="1800" b="0" i="0" u="none" strike="noStrike" cap="none" normalizeH="0" baseline="0" dirty="0" smtClean="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Accepts three features: </a:t>
            </a:r>
            <a:r>
              <a:rPr kumimoji="0" lang="en-US" sz="1000" b="0" i="0" u="none" strike="noStrike" cap="none" normalizeH="0" baseline="0" dirty="0" err="1" smtClean="0">
                <a:ln>
                  <a:noFill/>
                </a:ln>
                <a:solidFill>
                  <a:schemeClr val="bg1"/>
                </a:solidFill>
                <a:effectLst/>
                <a:latin typeface="Arial Unicode MS" panose="020B0604020202020204" pitchFamily="34" charset="-128"/>
              </a:rPr>
              <a:t>exhaust_vacuum</a:t>
            </a:r>
            <a:r>
              <a:rPr kumimoji="0" lang="en-US" sz="1100" b="0" i="0" u="none" strike="noStrike" cap="none" normalizeH="0" baseline="0" dirty="0" smtClean="0">
                <a:ln>
                  <a:noFill/>
                </a:ln>
                <a:solidFill>
                  <a:schemeClr val="bg1"/>
                </a:solidFill>
                <a:effectLst/>
              </a:rPr>
              <a:t>, </a:t>
            </a:r>
            <a:r>
              <a:rPr kumimoji="0" lang="en-US" sz="1000" b="0" i="0" u="none" strike="noStrike" cap="none" normalizeH="0" baseline="0" dirty="0" err="1" smtClean="0">
                <a:ln>
                  <a:noFill/>
                </a:ln>
                <a:solidFill>
                  <a:schemeClr val="bg1"/>
                </a:solidFill>
                <a:effectLst/>
                <a:latin typeface="Arial Unicode MS" panose="020B0604020202020204" pitchFamily="34" charset="-128"/>
              </a:rPr>
              <a:t>amb_pressure</a:t>
            </a:r>
            <a:r>
              <a:rPr kumimoji="0" lang="en-US" sz="1100" b="0" i="0" u="none" strike="noStrike" cap="none" normalizeH="0" baseline="0" dirty="0" smtClean="0">
                <a:ln>
                  <a:noFill/>
                </a:ln>
                <a:solidFill>
                  <a:schemeClr val="bg1"/>
                </a:solidFill>
                <a:effectLst/>
              </a:rPr>
              <a:t>, and </a:t>
            </a:r>
            <a:r>
              <a:rPr kumimoji="0" lang="en-US" sz="1000" b="0" i="0" u="none" strike="noStrike" cap="none" normalizeH="0" baseline="0" dirty="0" err="1" smtClean="0">
                <a:ln>
                  <a:noFill/>
                </a:ln>
                <a:solidFill>
                  <a:schemeClr val="bg1"/>
                </a:solidFill>
                <a:effectLst/>
                <a:latin typeface="Arial Unicode MS" panose="020B0604020202020204" pitchFamily="34" charset="-128"/>
              </a:rPr>
              <a:t>r_humidity</a:t>
            </a:r>
            <a:r>
              <a:rPr kumimoji="0" lang="en-US" sz="1100" b="0" i="0" u="none" strike="noStrike" cap="none" normalizeH="0" baseline="0" dirty="0" smtClean="0">
                <a:ln>
                  <a:noFill/>
                </a:ln>
                <a:solidFill>
                  <a:schemeClr val="bg1"/>
                </a:solidFill>
                <a:effectLst/>
              </a:rPr>
              <a:t>.</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Checks for missing features and responds with error messages if any are absent.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Code:</a:t>
            </a:r>
            <a:br>
              <a:rPr kumimoji="0" lang="en-US" sz="1800" b="1" i="0" u="none" strike="noStrike" cap="none" normalizeH="0" baseline="0" dirty="0" smtClean="0">
                <a:ln>
                  <a:noFill/>
                </a:ln>
                <a:solidFill>
                  <a:schemeClr val="bg1"/>
                </a:solidFill>
                <a:effectLst/>
                <a:latin typeface="Arial" panose="020B0604020202020204" pitchFamily="34" charset="0"/>
              </a:rPr>
            </a:b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40676" y="1162653"/>
            <a:ext cx="5753903" cy="790685"/>
          </a:xfrm>
          <a:prstGeom prst="rect">
            <a:avLst/>
          </a:prstGeom>
        </p:spPr>
      </p:pic>
      <p:sp>
        <p:nvSpPr>
          <p:cNvPr id="4" name="Rectangle 3"/>
          <p:cNvSpPr/>
          <p:nvPr/>
        </p:nvSpPr>
        <p:spPr>
          <a:xfrm>
            <a:off x="140676" y="1953338"/>
            <a:ext cx="8342142" cy="1754326"/>
          </a:xfrm>
          <a:prstGeom prst="rect">
            <a:avLst/>
          </a:prstGeom>
        </p:spPr>
        <p:txBody>
          <a:bodyPr wrap="square">
            <a:spAutoFit/>
          </a:bodyPr>
          <a:lstStyle/>
          <a:p>
            <a:r>
              <a:rPr lang="en-GB" b="1" dirty="0" smtClean="0">
                <a:solidFill>
                  <a:schemeClr val="bg1"/>
                </a:solidFill>
              </a:rPr>
              <a:t>Prediction Logic</a:t>
            </a:r>
            <a:r>
              <a:rPr lang="en-GB" dirty="0" smtClean="0">
                <a:solidFill>
                  <a:schemeClr val="bg1"/>
                </a:solidFill>
              </a:rPr>
              <a:t>:</a:t>
            </a:r>
          </a:p>
          <a:p>
            <a:pPr>
              <a:buFont typeface="Arial" panose="020B0604020202020204" pitchFamily="34" charset="0"/>
              <a:buChar char="•"/>
            </a:pPr>
            <a:r>
              <a:rPr lang="en-GB" dirty="0" smtClean="0">
                <a:solidFill>
                  <a:schemeClr val="bg1"/>
                </a:solidFill>
              </a:rPr>
              <a:t>Utilizes the loaded model to predict energy production.</a:t>
            </a:r>
          </a:p>
          <a:p>
            <a:pPr>
              <a:buFont typeface="Arial" panose="020B0604020202020204" pitchFamily="34" charset="0"/>
              <a:buChar char="•"/>
            </a:pPr>
            <a:r>
              <a:rPr lang="en-GB" dirty="0" smtClean="0">
                <a:solidFill>
                  <a:schemeClr val="bg1"/>
                </a:solidFill>
              </a:rPr>
              <a:t>Returns the predicted value as a JSON response.</a:t>
            </a:r>
          </a:p>
          <a:p>
            <a:pPr marL="742950" lvl="1" indent="-285750">
              <a:buFont typeface="Arial" panose="020B0604020202020204" pitchFamily="34" charset="0"/>
              <a:buChar char="•"/>
            </a:pPr>
            <a:r>
              <a:rPr lang="en-GB" b="1" dirty="0" smtClean="0">
                <a:solidFill>
                  <a:schemeClr val="bg1"/>
                </a:solidFill>
              </a:rPr>
              <a:t>Code</a:t>
            </a:r>
            <a:r>
              <a:rPr lang="en-GB" dirty="0" smtClean="0">
                <a:solidFill>
                  <a:schemeClr val="bg1"/>
                </a:solidFill>
              </a:rPr>
              <a:t>:</a:t>
            </a:r>
          </a:p>
          <a:p>
            <a:pPr marL="742950" lvl="1" indent="-285750">
              <a:buFont typeface="Arial" panose="020B0604020202020204" pitchFamily="34" charset="0"/>
              <a:buChar char="•"/>
            </a:pPr>
            <a:endParaRPr lang="en-GB" dirty="0">
              <a:solidFill>
                <a:schemeClr val="bg1"/>
              </a:solidFill>
            </a:endParaRPr>
          </a:p>
          <a:p>
            <a:pPr lvl="1"/>
            <a:endParaRPr lang="en-GB" dirty="0">
              <a:solidFill>
                <a:schemeClr val="bg1"/>
              </a:solidFill>
            </a:endParaRPr>
          </a:p>
        </p:txBody>
      </p:sp>
      <p:pic>
        <p:nvPicPr>
          <p:cNvPr id="5" name="Picture 4"/>
          <p:cNvPicPr>
            <a:picLocks noChangeAspect="1"/>
          </p:cNvPicPr>
          <p:nvPr/>
        </p:nvPicPr>
        <p:blipFill>
          <a:blip r:embed="rId3"/>
          <a:stretch>
            <a:fillRect/>
          </a:stretch>
        </p:blipFill>
        <p:spPr>
          <a:xfrm>
            <a:off x="140676" y="3240874"/>
            <a:ext cx="6363588" cy="933580"/>
          </a:xfrm>
          <a:prstGeom prst="rect">
            <a:avLst/>
          </a:prstGeom>
        </p:spPr>
      </p:pic>
      <p:sp>
        <p:nvSpPr>
          <p:cNvPr id="6" name="Rectangle 5"/>
          <p:cNvSpPr/>
          <p:nvPr/>
        </p:nvSpPr>
        <p:spPr>
          <a:xfrm>
            <a:off x="140676" y="4395035"/>
            <a:ext cx="6096000" cy="1754326"/>
          </a:xfrm>
          <a:prstGeom prst="rect">
            <a:avLst/>
          </a:prstGeom>
        </p:spPr>
        <p:txBody>
          <a:bodyPr>
            <a:spAutoFit/>
          </a:bodyPr>
          <a:lstStyle/>
          <a:p>
            <a:r>
              <a:rPr lang="en-GB" b="1" dirty="0" smtClean="0">
                <a:solidFill>
                  <a:schemeClr val="bg1"/>
                </a:solidFill>
              </a:rPr>
              <a:t>Running the Application</a:t>
            </a:r>
            <a:r>
              <a:rPr lang="en-GB" dirty="0" smtClean="0">
                <a:solidFill>
                  <a:schemeClr val="bg1"/>
                </a:solidFill>
              </a:rPr>
              <a:t>:</a:t>
            </a:r>
          </a:p>
          <a:p>
            <a:pPr>
              <a:buFont typeface="Arial" panose="020B0604020202020204" pitchFamily="34" charset="0"/>
              <a:buChar char="•"/>
            </a:pPr>
            <a:r>
              <a:rPr lang="en-GB" dirty="0" smtClean="0">
                <a:solidFill>
                  <a:schemeClr val="bg1"/>
                </a:solidFill>
              </a:rPr>
              <a:t>Use </a:t>
            </a:r>
            <a:r>
              <a:rPr lang="en-GB" dirty="0" err="1" smtClean="0">
                <a:solidFill>
                  <a:schemeClr val="bg1"/>
                </a:solidFill>
              </a:rPr>
              <a:t>ngrok</a:t>
            </a:r>
            <a:r>
              <a:rPr lang="en-GB" dirty="0" smtClean="0">
                <a:solidFill>
                  <a:schemeClr val="bg1"/>
                </a:solidFill>
              </a:rPr>
              <a:t> to run the application in Google </a:t>
            </a:r>
            <a:r>
              <a:rPr lang="en-GB" dirty="0" err="1" smtClean="0">
                <a:solidFill>
                  <a:schemeClr val="bg1"/>
                </a:solidFill>
              </a:rPr>
              <a:t>Colab</a:t>
            </a:r>
            <a:r>
              <a:rPr lang="en-GB" dirty="0" smtClean="0">
                <a:solidFill>
                  <a:schemeClr val="bg1"/>
                </a:solidFill>
              </a:rPr>
              <a:t> for external access.</a:t>
            </a:r>
          </a:p>
          <a:p>
            <a:pPr marL="742950" lvl="1" indent="-285750">
              <a:buFont typeface="Arial" panose="020B0604020202020204" pitchFamily="34" charset="0"/>
              <a:buChar char="•"/>
            </a:pPr>
            <a:r>
              <a:rPr lang="en-GB" b="1" dirty="0" smtClean="0">
                <a:solidFill>
                  <a:schemeClr val="bg1"/>
                </a:solidFill>
              </a:rPr>
              <a:t>Code</a:t>
            </a:r>
            <a:r>
              <a:rPr lang="en-GB" dirty="0" smtClean="0">
                <a:solidFill>
                  <a:schemeClr val="bg1"/>
                </a:solidFill>
              </a:rPr>
              <a:t>:</a:t>
            </a:r>
          </a:p>
          <a:p>
            <a:pPr marL="742950" lvl="1" indent="-285750">
              <a:buFont typeface="Arial" panose="020B0604020202020204" pitchFamily="34" charset="0"/>
              <a:buChar char="•"/>
            </a:pPr>
            <a:endParaRPr lang="en-GB" dirty="0"/>
          </a:p>
          <a:p>
            <a:pPr lvl="1"/>
            <a:endParaRPr lang="en-GB" dirty="0"/>
          </a:p>
        </p:txBody>
      </p:sp>
      <p:pic>
        <p:nvPicPr>
          <p:cNvPr id="7" name="Picture 6"/>
          <p:cNvPicPr>
            <a:picLocks noChangeAspect="1"/>
          </p:cNvPicPr>
          <p:nvPr/>
        </p:nvPicPr>
        <p:blipFill rotWithShape="1">
          <a:blip r:embed="rId4"/>
          <a:srcRect r="17836" b="37127"/>
          <a:stretch/>
        </p:blipFill>
        <p:spPr>
          <a:xfrm>
            <a:off x="140677" y="5626570"/>
            <a:ext cx="4164038" cy="774230"/>
          </a:xfrm>
          <a:prstGeom prst="rect">
            <a:avLst/>
          </a:prstGeom>
        </p:spPr>
      </p:pic>
    </p:spTree>
    <p:extLst>
      <p:ext uri="{BB962C8B-B14F-4D97-AF65-F5344CB8AC3E}">
        <p14:creationId xmlns:p14="http://schemas.microsoft.com/office/powerpoint/2010/main" val="1948338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936" t="2509" r="23931"/>
          <a:stretch/>
        </p:blipFill>
        <p:spPr>
          <a:xfrm>
            <a:off x="150054" y="1392702"/>
            <a:ext cx="7146386" cy="5465298"/>
          </a:xfrm>
          <a:prstGeom prst="rect">
            <a:avLst/>
          </a:prstGeom>
          <a:noFill/>
          <a:ln>
            <a:noFill/>
          </a:ln>
        </p:spPr>
      </p:pic>
      <p:sp>
        <p:nvSpPr>
          <p:cNvPr id="3" name="Rectangle 2"/>
          <p:cNvSpPr/>
          <p:nvPr/>
        </p:nvSpPr>
        <p:spPr>
          <a:xfrm>
            <a:off x="150054" y="192373"/>
            <a:ext cx="7981071" cy="1200329"/>
          </a:xfrm>
          <a:prstGeom prst="rect">
            <a:avLst/>
          </a:prstGeom>
        </p:spPr>
        <p:txBody>
          <a:bodyPr wrap="square">
            <a:spAutoFit/>
          </a:bodyPr>
          <a:lstStyle/>
          <a:p>
            <a:pPr>
              <a:buFont typeface="Arial" panose="020B0604020202020204" pitchFamily="34" charset="0"/>
              <a:buChar char="•"/>
            </a:pPr>
            <a:r>
              <a:rPr lang="en-GB" dirty="0" smtClean="0">
                <a:solidFill>
                  <a:schemeClr val="bg1"/>
                </a:solidFill>
              </a:rPr>
              <a:t>This tool predicts energy production based on three environmental </a:t>
            </a:r>
            <a:r>
              <a:rPr lang="en-GB" dirty="0" err="1" smtClean="0">
                <a:solidFill>
                  <a:schemeClr val="bg1"/>
                </a:solidFill>
              </a:rPr>
              <a:t>factors:Exhaust</a:t>
            </a:r>
            <a:r>
              <a:rPr lang="en-GB" dirty="0" smtClean="0">
                <a:solidFill>
                  <a:schemeClr val="bg1"/>
                </a:solidFill>
              </a:rPr>
              <a:t> Vacuum (Pa)</a:t>
            </a:r>
          </a:p>
          <a:p>
            <a:pPr>
              <a:buFont typeface="Arial" panose="020B0604020202020204" pitchFamily="34" charset="0"/>
              <a:buChar char="•"/>
            </a:pPr>
            <a:r>
              <a:rPr lang="en-GB" dirty="0" smtClean="0">
                <a:solidFill>
                  <a:schemeClr val="bg1"/>
                </a:solidFill>
              </a:rPr>
              <a:t>Ambient Pressure (Pa)</a:t>
            </a:r>
          </a:p>
          <a:p>
            <a:pPr>
              <a:buFont typeface="Arial" panose="020B0604020202020204" pitchFamily="34" charset="0"/>
              <a:buChar char="•"/>
            </a:pPr>
            <a:r>
              <a:rPr lang="en-GB" dirty="0" smtClean="0">
                <a:solidFill>
                  <a:schemeClr val="bg1"/>
                </a:solidFill>
              </a:rPr>
              <a:t>Relative Humidity (%)</a:t>
            </a:r>
            <a:endParaRPr lang="en-GB" dirty="0">
              <a:solidFill>
                <a:schemeClr val="bg1"/>
              </a:solidFill>
            </a:endParaRPr>
          </a:p>
        </p:txBody>
      </p:sp>
    </p:spTree>
    <p:extLst>
      <p:ext uri="{BB962C8B-B14F-4D97-AF65-F5344CB8AC3E}">
        <p14:creationId xmlns:p14="http://schemas.microsoft.com/office/powerpoint/2010/main" val="2881248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8847"/>
            <a:ext cx="11648049" cy="3970318"/>
          </a:xfrm>
          <a:prstGeom prst="rect">
            <a:avLst/>
          </a:prstGeom>
        </p:spPr>
        <p:txBody>
          <a:bodyPr wrap="square">
            <a:spAutoFit/>
          </a:bodyPr>
          <a:lstStyle/>
          <a:p>
            <a:r>
              <a:rPr lang="en-GB" b="1" dirty="0" smtClean="0">
                <a:solidFill>
                  <a:schemeClr val="bg1"/>
                </a:solidFill>
              </a:rPr>
              <a:t>Conclusion</a:t>
            </a:r>
          </a:p>
          <a:p>
            <a:r>
              <a:rPr lang="en-GB" dirty="0" smtClean="0">
                <a:solidFill>
                  <a:schemeClr val="bg1"/>
                </a:solidFill>
              </a:rPr>
              <a:t>The journey through our data science project began with </a:t>
            </a:r>
            <a:r>
              <a:rPr lang="en-GB" b="1" dirty="0" smtClean="0">
                <a:solidFill>
                  <a:schemeClr val="bg1"/>
                </a:solidFill>
              </a:rPr>
              <a:t>Exploratory Data Analysis (EDA)</a:t>
            </a:r>
            <a:r>
              <a:rPr lang="en-GB" dirty="0" smtClean="0">
                <a:solidFill>
                  <a:schemeClr val="bg1"/>
                </a:solidFill>
              </a:rPr>
              <a:t>, where we meticulously examined the dataset to uncover valuable insights. By leveraging visualizations such as scatter plots, </a:t>
            </a:r>
            <a:r>
              <a:rPr lang="en-GB" dirty="0" err="1" smtClean="0">
                <a:solidFill>
                  <a:schemeClr val="bg1"/>
                </a:solidFill>
              </a:rPr>
              <a:t>heatmaps</a:t>
            </a:r>
            <a:r>
              <a:rPr lang="en-GB" dirty="0" smtClean="0">
                <a:solidFill>
                  <a:schemeClr val="bg1"/>
                </a:solidFill>
              </a:rPr>
              <a:t>, and pair plots, we identified significant patterns and correlations among features, which laid the groundwork for informed model selection.</a:t>
            </a:r>
          </a:p>
          <a:p>
            <a:r>
              <a:rPr lang="en-GB" dirty="0" smtClean="0">
                <a:solidFill>
                  <a:schemeClr val="bg1"/>
                </a:solidFill>
              </a:rPr>
              <a:t>Moving into the </a:t>
            </a:r>
            <a:r>
              <a:rPr lang="en-GB" b="1" dirty="0" smtClean="0">
                <a:solidFill>
                  <a:schemeClr val="bg1"/>
                </a:solidFill>
              </a:rPr>
              <a:t>Model Building</a:t>
            </a:r>
            <a:r>
              <a:rPr lang="en-GB" dirty="0" smtClean="0">
                <a:solidFill>
                  <a:schemeClr val="bg1"/>
                </a:solidFill>
              </a:rPr>
              <a:t> phase, we evaluated a range of regression models: Linear Regression, Ridge, Lasso, Decision Tree, Random Forest, and </a:t>
            </a:r>
            <a:r>
              <a:rPr lang="en-GB" dirty="0" err="1" smtClean="0">
                <a:solidFill>
                  <a:schemeClr val="bg1"/>
                </a:solidFill>
              </a:rPr>
              <a:t>XGBoost</a:t>
            </a:r>
            <a:r>
              <a:rPr lang="en-GB" dirty="0" smtClean="0">
                <a:solidFill>
                  <a:schemeClr val="bg1"/>
                </a:solidFill>
              </a:rPr>
              <a:t>. Among these, </a:t>
            </a:r>
            <a:r>
              <a:rPr lang="en-GB" dirty="0" err="1" smtClean="0">
                <a:solidFill>
                  <a:schemeClr val="bg1"/>
                </a:solidFill>
              </a:rPr>
              <a:t>XGBoost</a:t>
            </a:r>
            <a:r>
              <a:rPr lang="en-GB" dirty="0" smtClean="0">
                <a:solidFill>
                  <a:schemeClr val="bg1"/>
                </a:solidFill>
              </a:rPr>
              <a:t> stood out as the most effective model, achieving the lowest RMSE. Its superior performance highlighted its capability to manage complex data structures and interactions effectively. We also implemented feature selection and </a:t>
            </a:r>
            <a:r>
              <a:rPr lang="en-GB" dirty="0" err="1" smtClean="0">
                <a:solidFill>
                  <a:schemeClr val="bg1"/>
                </a:solidFill>
              </a:rPr>
              <a:t>hyperparameter</a:t>
            </a:r>
            <a:r>
              <a:rPr lang="en-GB" dirty="0" smtClean="0">
                <a:solidFill>
                  <a:schemeClr val="bg1"/>
                </a:solidFill>
              </a:rPr>
              <a:t> tuning techniques to further enhance the model's accuracy.</a:t>
            </a:r>
          </a:p>
          <a:p>
            <a:r>
              <a:rPr lang="en-GB" dirty="0" smtClean="0">
                <a:solidFill>
                  <a:schemeClr val="bg1"/>
                </a:solidFill>
              </a:rPr>
              <a:t>Following the model training, we transitioned to </a:t>
            </a:r>
            <a:r>
              <a:rPr lang="en-GB" b="1" dirty="0" smtClean="0">
                <a:solidFill>
                  <a:schemeClr val="bg1"/>
                </a:solidFill>
              </a:rPr>
              <a:t>Deployment</a:t>
            </a:r>
            <a:r>
              <a:rPr lang="en-GB" dirty="0" smtClean="0">
                <a:solidFill>
                  <a:schemeClr val="bg1"/>
                </a:solidFill>
              </a:rPr>
              <a:t> by developing the </a:t>
            </a:r>
            <a:r>
              <a:rPr lang="en-GB" b="1" dirty="0" err="1" smtClean="0">
                <a:solidFill>
                  <a:schemeClr val="bg1"/>
                </a:solidFill>
              </a:rPr>
              <a:t>EnergyPredictionAPI</a:t>
            </a:r>
            <a:r>
              <a:rPr lang="en-GB" dirty="0" smtClean="0">
                <a:solidFill>
                  <a:schemeClr val="bg1"/>
                </a:solidFill>
              </a:rPr>
              <a:t> using Flask. This allowed us to create a user-friendly web interface for real-time energy production predictions. The deployment process included integrating the re-trained </a:t>
            </a:r>
            <a:r>
              <a:rPr lang="en-GB" dirty="0" err="1" smtClean="0">
                <a:solidFill>
                  <a:schemeClr val="bg1"/>
                </a:solidFill>
              </a:rPr>
              <a:t>XGBoost</a:t>
            </a:r>
            <a:r>
              <a:rPr lang="en-GB" dirty="0" smtClean="0">
                <a:solidFill>
                  <a:schemeClr val="bg1"/>
                </a:solidFill>
              </a:rPr>
              <a:t> model, ensuring seamless predictions based on user inputs for relevant features. Additionally, we focused on robust error handling and data validation to guarantee the API's reliability.</a:t>
            </a:r>
            <a:endParaRPr lang="en-GB" dirty="0">
              <a:solidFill>
                <a:schemeClr val="bg1"/>
              </a:solidFill>
            </a:endParaRPr>
          </a:p>
        </p:txBody>
      </p:sp>
    </p:spTree>
    <p:extLst>
      <p:ext uri="{BB962C8B-B14F-4D97-AF65-F5344CB8AC3E}">
        <p14:creationId xmlns:p14="http://schemas.microsoft.com/office/powerpoint/2010/main" val="334832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1"/>
                </a:solidFill>
              </a:rPr>
              <a:t>Objective:</a:t>
            </a:r>
            <a:endParaRPr lang="en-IN" dirty="0">
              <a:solidFill>
                <a:schemeClr val="bg1"/>
              </a:solidFill>
            </a:endParaRPr>
          </a:p>
        </p:txBody>
      </p:sp>
      <p:sp>
        <p:nvSpPr>
          <p:cNvPr id="3" name="Text Placeholder 2"/>
          <p:cNvSpPr>
            <a:spLocks noGrp="1"/>
          </p:cNvSpPr>
          <p:nvPr>
            <p:ph type="body" idx="1"/>
          </p:nvPr>
        </p:nvSpPr>
        <p:spPr>
          <a:xfrm>
            <a:off x="838200" y="1825624"/>
            <a:ext cx="10515600" cy="4743987"/>
          </a:xfrm>
        </p:spPr>
        <p:txBody>
          <a:bodyPr>
            <a:normAutofit fontScale="85000" lnSpcReduction="10000"/>
          </a:bodyPr>
          <a:lstStyle/>
          <a:p>
            <a:pPr marL="0" indent="0">
              <a:buNone/>
            </a:pPr>
            <a:r>
              <a:rPr lang="en-GB" dirty="0" smtClean="0">
                <a:solidFill>
                  <a:schemeClr val="bg1"/>
                </a:solidFill>
              </a:rPr>
              <a:t/>
            </a:r>
            <a:br>
              <a:rPr lang="en-GB" dirty="0" smtClean="0">
                <a:solidFill>
                  <a:schemeClr val="bg1"/>
                </a:solidFill>
              </a:rPr>
            </a:br>
            <a:r>
              <a:rPr lang="en-GB" dirty="0" smtClean="0">
                <a:solidFill>
                  <a:schemeClr val="bg1"/>
                </a:solidFill>
              </a:rPr>
              <a:t>The primary objective of this analysis is to evaluate energy production data to:</a:t>
            </a:r>
          </a:p>
          <a:p>
            <a:r>
              <a:rPr lang="en-GB" dirty="0" smtClean="0">
                <a:solidFill>
                  <a:schemeClr val="bg1"/>
                </a:solidFill>
              </a:rPr>
              <a:t>Conduct </a:t>
            </a:r>
            <a:r>
              <a:rPr lang="en-GB" b="1" dirty="0" smtClean="0">
                <a:solidFill>
                  <a:schemeClr val="bg1"/>
                </a:solidFill>
              </a:rPr>
              <a:t>Exploratory Data Analysis (EDA)</a:t>
            </a:r>
            <a:r>
              <a:rPr lang="en-GB" dirty="0" smtClean="0">
                <a:solidFill>
                  <a:schemeClr val="bg1"/>
                </a:solidFill>
              </a:rPr>
              <a:t> to identify and visualize key factors influencing energy production levels, </a:t>
            </a:r>
            <a:r>
              <a:rPr lang="en-GB" dirty="0" err="1" smtClean="0">
                <a:solidFill>
                  <a:schemeClr val="bg1"/>
                </a:solidFill>
              </a:rPr>
              <a:t>analyzing</a:t>
            </a:r>
            <a:r>
              <a:rPr lang="en-GB" dirty="0" smtClean="0">
                <a:solidFill>
                  <a:schemeClr val="bg1"/>
                </a:solidFill>
              </a:rPr>
              <a:t> relationships between variables such as temperature, exhaust vacuum, ambient pressure, and relative humidity. This includes cleaning the dataset by addressing missing values and removing outliers to enhance data quality.</a:t>
            </a:r>
          </a:p>
          <a:p>
            <a:r>
              <a:rPr lang="en-GB" dirty="0" smtClean="0">
                <a:solidFill>
                  <a:schemeClr val="bg1"/>
                </a:solidFill>
              </a:rPr>
              <a:t>Develop and implement </a:t>
            </a:r>
            <a:r>
              <a:rPr lang="en-GB" b="1" dirty="0" smtClean="0">
                <a:solidFill>
                  <a:schemeClr val="bg1"/>
                </a:solidFill>
              </a:rPr>
              <a:t>predictive models</a:t>
            </a:r>
            <a:r>
              <a:rPr lang="en-GB" dirty="0" smtClean="0">
                <a:solidFill>
                  <a:schemeClr val="bg1"/>
                </a:solidFill>
              </a:rPr>
              <a:t> to estimate energy production based on the identified features. Techniques such as multiple linear regression will be utilized to assess the impact of various factors on energy production.</a:t>
            </a:r>
          </a:p>
          <a:p>
            <a:r>
              <a:rPr lang="en-GB" dirty="0" smtClean="0">
                <a:solidFill>
                  <a:schemeClr val="bg1"/>
                </a:solidFill>
              </a:rPr>
              <a:t>Deploy the developed models in a user-friendly application or interface, enabling stakeholders to access predictions and insights. The goal is to provide actionable recommendations based on the model’s findings to optimize energy production processes effectively.</a:t>
            </a:r>
          </a:p>
          <a:p>
            <a:endParaRPr lang="en-IN" dirty="0"/>
          </a:p>
        </p:txBody>
      </p:sp>
    </p:spTree>
    <p:extLst>
      <p:ext uri="{BB962C8B-B14F-4D97-AF65-F5344CB8AC3E}">
        <p14:creationId xmlns:p14="http://schemas.microsoft.com/office/powerpoint/2010/main" val="411938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37" y="168178"/>
            <a:ext cx="10515600" cy="718087"/>
          </a:xfrm>
        </p:spPr>
        <p:txBody>
          <a:bodyPr/>
          <a:lstStyle/>
          <a:p>
            <a:r>
              <a:rPr lang="en-GB" dirty="0" smtClean="0">
                <a:solidFill>
                  <a:schemeClr val="bg1"/>
                </a:solidFill>
              </a:rPr>
              <a:t>Challenges Faced</a:t>
            </a:r>
            <a:endParaRPr lang="en-GB" dirty="0" smtClean="0">
              <a:solidFill>
                <a:schemeClr val="bg1"/>
              </a:solidFill>
            </a:endParaRPr>
          </a:p>
        </p:txBody>
      </p:sp>
      <p:sp>
        <p:nvSpPr>
          <p:cNvPr id="3" name="Text Placeholder 2"/>
          <p:cNvSpPr>
            <a:spLocks noGrp="1"/>
          </p:cNvSpPr>
          <p:nvPr>
            <p:ph type="body" idx="1"/>
          </p:nvPr>
        </p:nvSpPr>
        <p:spPr>
          <a:xfrm>
            <a:off x="0" y="714279"/>
            <a:ext cx="12192000" cy="6143721"/>
          </a:xfrm>
        </p:spPr>
        <p:txBody>
          <a:bodyPr>
            <a:normAutofit fontScale="25000" lnSpcReduction="20000"/>
          </a:bodyPr>
          <a:lstStyle/>
          <a:p>
            <a:pPr marL="0" indent="0">
              <a:buNone/>
            </a:pPr>
            <a:endParaRPr lang="en-GB" dirty="0" smtClean="0"/>
          </a:p>
          <a:p>
            <a:endParaRPr lang="en-GB" dirty="0" smtClean="0">
              <a:solidFill>
                <a:schemeClr val="bg1"/>
              </a:solidFill>
            </a:endParaRPr>
          </a:p>
          <a:p>
            <a:r>
              <a:rPr lang="en-GB" sz="6400" dirty="0" smtClean="0">
                <a:solidFill>
                  <a:schemeClr val="bg1"/>
                </a:solidFill>
              </a:rPr>
              <a:t>1. **Data Quality Issues:**  </a:t>
            </a:r>
          </a:p>
          <a:p>
            <a:r>
              <a:rPr lang="en-GB" sz="6400" dirty="0" smtClean="0">
                <a:solidFill>
                  <a:schemeClr val="bg1"/>
                </a:solidFill>
              </a:rPr>
              <a:t>   Encountered missing values and duplicates in the dataset, which required extensive cleaning to ensure accuracy.</a:t>
            </a:r>
          </a:p>
          <a:p>
            <a:endParaRPr lang="en-GB" sz="6400" dirty="0" smtClean="0">
              <a:solidFill>
                <a:schemeClr val="bg1"/>
              </a:solidFill>
            </a:endParaRPr>
          </a:p>
          <a:p>
            <a:r>
              <a:rPr lang="en-GB" sz="6400" dirty="0" smtClean="0">
                <a:solidFill>
                  <a:schemeClr val="bg1"/>
                </a:solidFill>
              </a:rPr>
              <a:t>2. **Outlier Detection:**  </a:t>
            </a:r>
          </a:p>
          <a:p>
            <a:r>
              <a:rPr lang="en-GB" sz="6400" dirty="0" smtClean="0">
                <a:solidFill>
                  <a:schemeClr val="bg1"/>
                </a:solidFill>
              </a:rPr>
              <a:t>   Identifying and removing outliers was challenging, as they could significantly impact model performance and interpretation.</a:t>
            </a:r>
          </a:p>
          <a:p>
            <a:endParaRPr lang="en-GB" sz="6400" dirty="0" smtClean="0">
              <a:solidFill>
                <a:schemeClr val="bg1"/>
              </a:solidFill>
            </a:endParaRPr>
          </a:p>
          <a:p>
            <a:r>
              <a:rPr lang="en-GB" sz="6400" dirty="0" smtClean="0">
                <a:solidFill>
                  <a:schemeClr val="bg1"/>
                </a:solidFill>
              </a:rPr>
              <a:t>3. **Feature Correlation:**  </a:t>
            </a:r>
          </a:p>
          <a:p>
            <a:r>
              <a:rPr lang="en-GB" sz="6400" dirty="0" smtClean="0">
                <a:solidFill>
                  <a:schemeClr val="bg1"/>
                </a:solidFill>
              </a:rPr>
              <a:t>   Understanding the relationships between features and their effects on energy production posed difficulties, necessitating careful analysis.</a:t>
            </a:r>
          </a:p>
          <a:p>
            <a:endParaRPr lang="en-GB" sz="6400" dirty="0" smtClean="0">
              <a:solidFill>
                <a:schemeClr val="bg1"/>
              </a:solidFill>
            </a:endParaRPr>
          </a:p>
          <a:p>
            <a:r>
              <a:rPr lang="en-GB" sz="6400" dirty="0" smtClean="0">
                <a:solidFill>
                  <a:schemeClr val="bg1"/>
                </a:solidFill>
              </a:rPr>
              <a:t>4. **Model Selection:**  </a:t>
            </a:r>
          </a:p>
          <a:p>
            <a:r>
              <a:rPr lang="en-GB" sz="6400" dirty="0" smtClean="0">
                <a:solidFill>
                  <a:schemeClr val="bg1"/>
                </a:solidFill>
              </a:rPr>
              <a:t>   Choosing the appropriate predictive model involved testing multiple algorithms to determine the best fit for the dataset.</a:t>
            </a:r>
          </a:p>
          <a:p>
            <a:endParaRPr lang="en-GB" sz="6400" dirty="0" smtClean="0">
              <a:solidFill>
                <a:schemeClr val="bg1"/>
              </a:solidFill>
            </a:endParaRPr>
          </a:p>
          <a:p>
            <a:r>
              <a:rPr lang="en-GB" sz="6400" dirty="0" smtClean="0">
                <a:solidFill>
                  <a:schemeClr val="bg1"/>
                </a:solidFill>
              </a:rPr>
              <a:t>5. **Interpretability of Results:**  </a:t>
            </a:r>
          </a:p>
          <a:p>
            <a:r>
              <a:rPr lang="en-GB" sz="6400" dirty="0" smtClean="0">
                <a:solidFill>
                  <a:schemeClr val="bg1"/>
                </a:solidFill>
              </a:rPr>
              <a:t>   Ensuring that the model's findings were easily interpretable for stakeholders required simplifying complex statistical outputs.</a:t>
            </a:r>
          </a:p>
          <a:p>
            <a:endParaRPr lang="en-GB" sz="6400" dirty="0" smtClean="0">
              <a:solidFill>
                <a:schemeClr val="bg1"/>
              </a:solidFill>
            </a:endParaRPr>
          </a:p>
          <a:p>
            <a:r>
              <a:rPr lang="en-GB" sz="6400" dirty="0" smtClean="0">
                <a:solidFill>
                  <a:schemeClr val="bg1"/>
                </a:solidFill>
              </a:rPr>
              <a:t>6. **Deployment Challenges:**  </a:t>
            </a:r>
          </a:p>
          <a:p>
            <a:r>
              <a:rPr lang="en-GB" sz="6400" dirty="0" smtClean="0">
                <a:solidFill>
                  <a:schemeClr val="bg1"/>
                </a:solidFill>
              </a:rPr>
              <a:t>   Implementing the model into a user-friendly application involved technical challenges, including integration and ensuring usability.</a:t>
            </a:r>
          </a:p>
          <a:p>
            <a:endParaRPr lang="en-GB" sz="8000" dirty="0" smtClean="0"/>
          </a:p>
          <a:p>
            <a:pPr marL="0" indent="0">
              <a:buNone/>
            </a:pPr>
            <a:endParaRPr lang="en-GB" sz="8000" dirty="0" smtClean="0"/>
          </a:p>
        </p:txBody>
      </p:sp>
    </p:spTree>
    <p:extLst>
      <p:ext uri="{BB962C8B-B14F-4D97-AF65-F5344CB8AC3E}">
        <p14:creationId xmlns:p14="http://schemas.microsoft.com/office/powerpoint/2010/main" val="1757101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Dataset Overview</a:t>
            </a:r>
            <a:endParaRPr lang="en-IN" dirty="0">
              <a:solidFill>
                <a:schemeClr val="bg1"/>
              </a:solidFill>
            </a:endParaRPr>
          </a:p>
        </p:txBody>
      </p:sp>
      <p:sp>
        <p:nvSpPr>
          <p:cNvPr id="3" name="Text Placeholder 2"/>
          <p:cNvSpPr>
            <a:spLocks noGrp="1"/>
          </p:cNvSpPr>
          <p:nvPr>
            <p:ph type="body" idx="1"/>
          </p:nvPr>
        </p:nvSpPr>
        <p:spPr>
          <a:xfrm>
            <a:off x="646111" y="1499126"/>
            <a:ext cx="8946541" cy="4195481"/>
          </a:xfrm>
        </p:spPr>
        <p:txBody>
          <a:bodyPr>
            <a:normAutofit/>
          </a:bodyPr>
          <a:lstStyle/>
          <a:p>
            <a:r>
              <a:rPr lang="en-IN" sz="2000" b="1" dirty="0" smtClean="0">
                <a:solidFill>
                  <a:schemeClr val="bg1"/>
                </a:solidFill>
              </a:rPr>
              <a:t>The dataset consists of the following variables:</a:t>
            </a:r>
          </a:p>
          <a:p>
            <a:r>
              <a:rPr lang="en-IN" sz="2000" b="1" dirty="0" smtClean="0">
                <a:solidFill>
                  <a:schemeClr val="bg1"/>
                </a:solidFill>
              </a:rPr>
              <a:t>1. Temperature (Celsius)</a:t>
            </a:r>
          </a:p>
          <a:p>
            <a:r>
              <a:rPr lang="en-IN" sz="2000" b="1" dirty="0" smtClean="0">
                <a:solidFill>
                  <a:schemeClr val="bg1"/>
                </a:solidFill>
              </a:rPr>
              <a:t>2. Exhaust Vacuum (cm Hg)</a:t>
            </a:r>
          </a:p>
          <a:p>
            <a:r>
              <a:rPr lang="en-IN" sz="2000" b="1" dirty="0" smtClean="0">
                <a:solidFill>
                  <a:schemeClr val="bg1"/>
                </a:solidFill>
              </a:rPr>
              <a:t>3. Ambient Pressure (</a:t>
            </a:r>
            <a:r>
              <a:rPr lang="en-IN" sz="2000" b="1" dirty="0" err="1" smtClean="0">
                <a:solidFill>
                  <a:schemeClr val="bg1"/>
                </a:solidFill>
              </a:rPr>
              <a:t>millibar</a:t>
            </a:r>
            <a:r>
              <a:rPr lang="en-IN" sz="2000" b="1" dirty="0" smtClean="0">
                <a:solidFill>
                  <a:schemeClr val="bg1"/>
                </a:solidFill>
              </a:rPr>
              <a:t>)</a:t>
            </a:r>
          </a:p>
          <a:p>
            <a:r>
              <a:rPr lang="en-IN" sz="2000" b="1" dirty="0" smtClean="0">
                <a:solidFill>
                  <a:schemeClr val="bg1"/>
                </a:solidFill>
              </a:rPr>
              <a:t>4. Relative Humidity (%)</a:t>
            </a:r>
          </a:p>
          <a:p>
            <a:r>
              <a:rPr lang="en-IN" sz="2000" b="1" dirty="0" smtClean="0">
                <a:solidFill>
                  <a:schemeClr val="bg1"/>
                </a:solidFill>
              </a:rPr>
              <a:t>5. Energy Production (MW)</a:t>
            </a:r>
          </a:p>
          <a:p>
            <a:endParaRPr lang="en-IN" sz="2000" b="1" dirty="0" smtClean="0"/>
          </a:p>
          <a:p>
            <a:r>
              <a:rPr lang="en-IN" sz="2000" b="1" dirty="0" smtClean="0">
                <a:solidFill>
                  <a:schemeClr val="bg1"/>
                </a:solidFill>
              </a:rPr>
              <a:t>Objective: </a:t>
            </a:r>
            <a:r>
              <a:rPr lang="en-IN" sz="2000" b="1" dirty="0" err="1" smtClean="0">
                <a:solidFill>
                  <a:schemeClr val="bg1"/>
                </a:solidFill>
              </a:rPr>
              <a:t>Analyze</a:t>
            </a:r>
            <a:r>
              <a:rPr lang="en-IN" sz="2000" b="1" dirty="0" smtClean="0">
                <a:solidFill>
                  <a:schemeClr val="bg1"/>
                </a:solidFill>
              </a:rPr>
              <a:t> how these variables impact energy production.</a:t>
            </a:r>
            <a:endParaRPr lang="en-IN" sz="2000" b="1" dirty="0">
              <a:solidFill>
                <a:schemeClr val="bg1"/>
              </a:solidFill>
            </a:endParaRPr>
          </a:p>
        </p:txBody>
      </p:sp>
    </p:spTree>
    <p:extLst>
      <p:ext uri="{BB962C8B-B14F-4D97-AF65-F5344CB8AC3E}">
        <p14:creationId xmlns:p14="http://schemas.microsoft.com/office/powerpoint/2010/main" val="3359679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Sample Data</a:t>
            </a:r>
            <a:endParaRPr lang="en-IN"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15839854"/>
              </p:ext>
            </p:extLst>
          </p:nvPr>
        </p:nvGraphicFramePr>
        <p:xfrm>
          <a:off x="838200" y="2546134"/>
          <a:ext cx="8211625" cy="3779592"/>
        </p:xfrm>
        <a:graphic>
          <a:graphicData uri="http://schemas.openxmlformats.org/drawingml/2006/table">
            <a:tbl>
              <a:tblPr firstRow="1" bandRow="1">
                <a:tableStyleId>{5C22544A-7EE6-4342-B048-85BDC9FD1C3A}</a:tableStyleId>
              </a:tblPr>
              <a:tblGrid>
                <a:gridCol w="1642325"/>
                <a:gridCol w="1642325"/>
                <a:gridCol w="1642325"/>
                <a:gridCol w="1642325"/>
                <a:gridCol w="1642325"/>
              </a:tblGrid>
              <a:tr h="877572">
                <a:tc>
                  <a:txBody>
                    <a:bodyPr/>
                    <a:lstStyle/>
                    <a:p>
                      <a:r>
                        <a:rPr lang="en-IN" sz="1200" b="1" dirty="0" smtClean="0"/>
                        <a:t>Temperature</a:t>
                      </a:r>
                      <a:endParaRPr lang="en-IN" sz="1200" b="1" dirty="0"/>
                    </a:p>
                  </a:txBody>
                  <a:tcPr>
                    <a:solidFill>
                      <a:schemeClr val="accent1"/>
                    </a:solidFill>
                  </a:tcPr>
                </a:tc>
                <a:tc>
                  <a:txBody>
                    <a:bodyPr/>
                    <a:lstStyle/>
                    <a:p>
                      <a:r>
                        <a:rPr lang="en-IN" smtClean="0"/>
                        <a:t>Exhaust Vacuum</a:t>
                      </a:r>
                      <a:endParaRPr lang="en-IN"/>
                    </a:p>
                  </a:txBody>
                  <a:tcPr>
                    <a:solidFill>
                      <a:schemeClr val="accent1"/>
                    </a:solidFill>
                  </a:tcPr>
                </a:tc>
                <a:tc>
                  <a:txBody>
                    <a:bodyPr/>
                    <a:lstStyle/>
                    <a:p>
                      <a:r>
                        <a:rPr lang="en-IN" dirty="0" smtClean="0"/>
                        <a:t>Ambient Pressure</a:t>
                      </a:r>
                      <a:endParaRPr lang="en-IN" dirty="0"/>
                    </a:p>
                  </a:txBody>
                  <a:tcPr>
                    <a:solidFill>
                      <a:schemeClr val="accent1"/>
                    </a:solidFill>
                  </a:tcPr>
                </a:tc>
                <a:tc>
                  <a:txBody>
                    <a:bodyPr/>
                    <a:lstStyle/>
                    <a:p>
                      <a:r>
                        <a:rPr lang="en-IN" smtClean="0"/>
                        <a:t>Relative Humidity</a:t>
                      </a:r>
                      <a:endParaRPr lang="en-IN"/>
                    </a:p>
                  </a:txBody>
                  <a:tcPr>
                    <a:solidFill>
                      <a:schemeClr val="accent1"/>
                    </a:solidFill>
                  </a:tcPr>
                </a:tc>
                <a:tc>
                  <a:txBody>
                    <a:bodyPr/>
                    <a:lstStyle/>
                    <a:p>
                      <a:r>
                        <a:rPr lang="en-IN" smtClean="0"/>
                        <a:t>Energy Production</a:t>
                      </a:r>
                      <a:endParaRPr lang="en-IN"/>
                    </a:p>
                  </a:txBody>
                  <a:tcPr>
                    <a:solidFill>
                      <a:schemeClr val="accent1"/>
                    </a:solidFill>
                  </a:tcPr>
                </a:tc>
              </a:tr>
              <a:tr h="580404">
                <a:tc>
                  <a:txBody>
                    <a:bodyPr/>
                    <a:lstStyle/>
                    <a:p>
                      <a:r>
                        <a:rPr lang="en-IN" dirty="0" smtClean="0"/>
                        <a:t>9.59</a:t>
                      </a:r>
                      <a:endParaRPr lang="en-IN" dirty="0"/>
                    </a:p>
                  </a:txBody>
                  <a:tcPr>
                    <a:solidFill>
                      <a:schemeClr val="accent1"/>
                    </a:solidFill>
                  </a:tcPr>
                </a:tc>
                <a:tc>
                  <a:txBody>
                    <a:bodyPr/>
                    <a:lstStyle/>
                    <a:p>
                      <a:r>
                        <a:rPr lang="en-IN" smtClean="0"/>
                        <a:t>38.56</a:t>
                      </a:r>
                      <a:endParaRPr lang="en-IN"/>
                    </a:p>
                  </a:txBody>
                  <a:tcPr>
                    <a:solidFill>
                      <a:schemeClr val="accent1"/>
                    </a:solidFill>
                  </a:tcPr>
                </a:tc>
                <a:tc>
                  <a:txBody>
                    <a:bodyPr/>
                    <a:lstStyle/>
                    <a:p>
                      <a:r>
                        <a:rPr lang="en-IN" smtClean="0"/>
                        <a:t>1017.01</a:t>
                      </a:r>
                      <a:endParaRPr lang="en-IN"/>
                    </a:p>
                  </a:txBody>
                  <a:tcPr>
                    <a:solidFill>
                      <a:schemeClr val="accent1"/>
                    </a:solidFill>
                  </a:tcPr>
                </a:tc>
                <a:tc>
                  <a:txBody>
                    <a:bodyPr/>
                    <a:lstStyle/>
                    <a:p>
                      <a:r>
                        <a:rPr lang="en-IN" smtClean="0"/>
                        <a:t>60.10</a:t>
                      </a:r>
                      <a:endParaRPr lang="en-IN"/>
                    </a:p>
                  </a:txBody>
                  <a:tcPr>
                    <a:solidFill>
                      <a:schemeClr val="accent1"/>
                    </a:solidFill>
                  </a:tcPr>
                </a:tc>
                <a:tc>
                  <a:txBody>
                    <a:bodyPr/>
                    <a:lstStyle/>
                    <a:p>
                      <a:r>
                        <a:rPr lang="en-IN" smtClean="0"/>
                        <a:t>481.30</a:t>
                      </a:r>
                      <a:endParaRPr lang="en-IN"/>
                    </a:p>
                  </a:txBody>
                  <a:tcPr>
                    <a:solidFill>
                      <a:schemeClr val="accent1"/>
                    </a:solidFill>
                  </a:tcPr>
                </a:tc>
              </a:tr>
              <a:tr h="580404">
                <a:tc>
                  <a:txBody>
                    <a:bodyPr/>
                    <a:lstStyle/>
                    <a:p>
                      <a:r>
                        <a:rPr lang="en-IN" dirty="0" smtClean="0"/>
                        <a:t>12.04</a:t>
                      </a:r>
                      <a:endParaRPr lang="en-IN" dirty="0"/>
                    </a:p>
                  </a:txBody>
                  <a:tcPr>
                    <a:solidFill>
                      <a:schemeClr val="accent1"/>
                    </a:solidFill>
                  </a:tcPr>
                </a:tc>
                <a:tc>
                  <a:txBody>
                    <a:bodyPr/>
                    <a:lstStyle/>
                    <a:p>
                      <a:r>
                        <a:rPr lang="en-IN" smtClean="0"/>
                        <a:t>42.34</a:t>
                      </a:r>
                      <a:endParaRPr lang="en-IN"/>
                    </a:p>
                  </a:txBody>
                  <a:tcPr>
                    <a:solidFill>
                      <a:schemeClr val="accent1"/>
                    </a:solidFill>
                  </a:tcPr>
                </a:tc>
                <a:tc>
                  <a:txBody>
                    <a:bodyPr/>
                    <a:lstStyle/>
                    <a:p>
                      <a:r>
                        <a:rPr lang="en-IN" smtClean="0"/>
                        <a:t>1019.72</a:t>
                      </a:r>
                      <a:endParaRPr lang="en-IN"/>
                    </a:p>
                  </a:txBody>
                  <a:tcPr>
                    <a:solidFill>
                      <a:schemeClr val="accent1"/>
                    </a:solidFill>
                  </a:tcPr>
                </a:tc>
                <a:tc>
                  <a:txBody>
                    <a:bodyPr/>
                    <a:lstStyle/>
                    <a:p>
                      <a:r>
                        <a:rPr lang="en-IN" smtClean="0"/>
                        <a:t>94.67</a:t>
                      </a:r>
                      <a:endParaRPr lang="en-IN"/>
                    </a:p>
                  </a:txBody>
                  <a:tcPr>
                    <a:solidFill>
                      <a:schemeClr val="accent1"/>
                    </a:solidFill>
                  </a:tcPr>
                </a:tc>
                <a:tc>
                  <a:txBody>
                    <a:bodyPr/>
                    <a:lstStyle/>
                    <a:p>
                      <a:r>
                        <a:rPr lang="en-IN" smtClean="0"/>
                        <a:t>465.36</a:t>
                      </a:r>
                      <a:endParaRPr lang="en-IN"/>
                    </a:p>
                  </a:txBody>
                  <a:tcPr>
                    <a:solidFill>
                      <a:schemeClr val="accent1"/>
                    </a:solidFill>
                  </a:tcPr>
                </a:tc>
              </a:tr>
              <a:tr h="580404">
                <a:tc>
                  <a:txBody>
                    <a:bodyPr/>
                    <a:lstStyle/>
                    <a:p>
                      <a:r>
                        <a:rPr lang="en-IN" smtClean="0"/>
                        <a:t>13.87</a:t>
                      </a:r>
                      <a:endParaRPr lang="en-IN"/>
                    </a:p>
                  </a:txBody>
                  <a:tcPr>
                    <a:solidFill>
                      <a:schemeClr val="accent1"/>
                    </a:solidFill>
                  </a:tcPr>
                </a:tc>
                <a:tc>
                  <a:txBody>
                    <a:bodyPr/>
                    <a:lstStyle/>
                    <a:p>
                      <a:r>
                        <a:rPr lang="en-IN" smtClean="0"/>
                        <a:t>45.08</a:t>
                      </a:r>
                      <a:endParaRPr lang="en-IN"/>
                    </a:p>
                  </a:txBody>
                  <a:tcPr>
                    <a:solidFill>
                      <a:schemeClr val="accent1"/>
                    </a:solidFill>
                  </a:tcPr>
                </a:tc>
                <a:tc>
                  <a:txBody>
                    <a:bodyPr/>
                    <a:lstStyle/>
                    <a:p>
                      <a:r>
                        <a:rPr lang="en-IN" smtClean="0"/>
                        <a:t>1024.42</a:t>
                      </a:r>
                      <a:endParaRPr lang="en-IN"/>
                    </a:p>
                  </a:txBody>
                  <a:tcPr>
                    <a:solidFill>
                      <a:schemeClr val="accent1"/>
                    </a:solidFill>
                  </a:tcPr>
                </a:tc>
                <a:tc>
                  <a:txBody>
                    <a:bodyPr/>
                    <a:lstStyle/>
                    <a:p>
                      <a:r>
                        <a:rPr lang="en-IN" smtClean="0"/>
                        <a:t>81.69</a:t>
                      </a:r>
                      <a:endParaRPr lang="en-IN"/>
                    </a:p>
                  </a:txBody>
                  <a:tcPr>
                    <a:solidFill>
                      <a:schemeClr val="accent1"/>
                    </a:solidFill>
                  </a:tcPr>
                </a:tc>
                <a:tc>
                  <a:txBody>
                    <a:bodyPr/>
                    <a:lstStyle/>
                    <a:p>
                      <a:r>
                        <a:rPr lang="en-IN" smtClean="0"/>
                        <a:t>465.48</a:t>
                      </a:r>
                      <a:endParaRPr lang="en-IN"/>
                    </a:p>
                  </a:txBody>
                  <a:tcPr>
                    <a:solidFill>
                      <a:schemeClr val="accent1"/>
                    </a:solidFill>
                  </a:tcPr>
                </a:tc>
              </a:tr>
              <a:tr h="580404">
                <a:tc>
                  <a:txBody>
                    <a:bodyPr/>
                    <a:lstStyle/>
                    <a:p>
                      <a:r>
                        <a:rPr lang="en-IN" smtClean="0"/>
                        <a:t>13.72</a:t>
                      </a:r>
                      <a:endParaRPr lang="en-IN"/>
                    </a:p>
                  </a:txBody>
                  <a:tcPr>
                    <a:solidFill>
                      <a:schemeClr val="accent1"/>
                    </a:solidFill>
                  </a:tcPr>
                </a:tc>
                <a:tc>
                  <a:txBody>
                    <a:bodyPr/>
                    <a:lstStyle/>
                    <a:p>
                      <a:r>
                        <a:rPr lang="en-IN" smtClean="0"/>
                        <a:t>54.30</a:t>
                      </a:r>
                      <a:endParaRPr lang="en-IN"/>
                    </a:p>
                  </a:txBody>
                  <a:tcPr>
                    <a:solidFill>
                      <a:schemeClr val="accent1"/>
                    </a:solidFill>
                  </a:tcPr>
                </a:tc>
                <a:tc>
                  <a:txBody>
                    <a:bodyPr/>
                    <a:lstStyle/>
                    <a:p>
                      <a:r>
                        <a:rPr lang="en-IN" smtClean="0"/>
                        <a:t>1017.89</a:t>
                      </a:r>
                      <a:endParaRPr lang="en-IN"/>
                    </a:p>
                  </a:txBody>
                  <a:tcPr>
                    <a:solidFill>
                      <a:schemeClr val="accent1"/>
                    </a:solidFill>
                  </a:tcPr>
                </a:tc>
                <a:tc>
                  <a:txBody>
                    <a:bodyPr/>
                    <a:lstStyle/>
                    <a:p>
                      <a:r>
                        <a:rPr lang="en-IN" smtClean="0"/>
                        <a:t>79.08</a:t>
                      </a:r>
                      <a:endParaRPr lang="en-IN"/>
                    </a:p>
                  </a:txBody>
                  <a:tcPr>
                    <a:solidFill>
                      <a:schemeClr val="accent1"/>
                    </a:solidFill>
                  </a:tcPr>
                </a:tc>
                <a:tc>
                  <a:txBody>
                    <a:bodyPr/>
                    <a:lstStyle/>
                    <a:p>
                      <a:r>
                        <a:rPr lang="en-IN" smtClean="0"/>
                        <a:t>467.05</a:t>
                      </a:r>
                      <a:endParaRPr lang="en-IN"/>
                    </a:p>
                  </a:txBody>
                  <a:tcPr>
                    <a:solidFill>
                      <a:schemeClr val="accent1"/>
                    </a:solidFill>
                  </a:tcPr>
                </a:tc>
              </a:tr>
              <a:tr h="580404">
                <a:tc>
                  <a:txBody>
                    <a:bodyPr/>
                    <a:lstStyle/>
                    <a:p>
                      <a:r>
                        <a:rPr lang="en-IN" smtClean="0"/>
                        <a:t>15.14</a:t>
                      </a:r>
                      <a:endParaRPr lang="en-IN"/>
                    </a:p>
                  </a:txBody>
                  <a:tcPr>
                    <a:solidFill>
                      <a:schemeClr val="accent1"/>
                    </a:solidFill>
                  </a:tcPr>
                </a:tc>
                <a:tc>
                  <a:txBody>
                    <a:bodyPr/>
                    <a:lstStyle/>
                    <a:p>
                      <a:r>
                        <a:rPr lang="en-IN" smtClean="0"/>
                        <a:t>49.64</a:t>
                      </a:r>
                      <a:endParaRPr lang="en-IN"/>
                    </a:p>
                  </a:txBody>
                  <a:tcPr>
                    <a:solidFill>
                      <a:schemeClr val="accent1"/>
                    </a:solidFill>
                  </a:tcPr>
                </a:tc>
                <a:tc>
                  <a:txBody>
                    <a:bodyPr/>
                    <a:lstStyle/>
                    <a:p>
                      <a:r>
                        <a:rPr lang="en-IN" smtClean="0"/>
                        <a:t>1023.78</a:t>
                      </a:r>
                      <a:endParaRPr lang="en-IN"/>
                    </a:p>
                  </a:txBody>
                  <a:tcPr>
                    <a:solidFill>
                      <a:schemeClr val="accent1"/>
                    </a:solidFill>
                  </a:tcPr>
                </a:tc>
                <a:tc>
                  <a:txBody>
                    <a:bodyPr/>
                    <a:lstStyle/>
                    <a:p>
                      <a:r>
                        <a:rPr lang="en-IN" smtClean="0"/>
                        <a:t>75.00</a:t>
                      </a:r>
                      <a:endParaRPr lang="en-IN"/>
                    </a:p>
                  </a:txBody>
                  <a:tcPr>
                    <a:solidFill>
                      <a:schemeClr val="accent1"/>
                    </a:solidFill>
                  </a:tcPr>
                </a:tc>
                <a:tc>
                  <a:txBody>
                    <a:bodyPr/>
                    <a:lstStyle/>
                    <a:p>
                      <a:r>
                        <a:rPr lang="en-IN" dirty="0" smtClean="0"/>
                        <a:t>463.58</a:t>
                      </a:r>
                      <a:endParaRPr lang="en-IN" dirty="0"/>
                    </a:p>
                  </a:txBody>
                  <a:tcPr>
                    <a:solidFill>
                      <a:schemeClr val="accent1"/>
                    </a:solidFill>
                  </a:tcPr>
                </a:tc>
              </a:tr>
            </a:tbl>
          </a:graphicData>
        </a:graphic>
      </p:graphicFrame>
      <p:sp>
        <p:nvSpPr>
          <p:cNvPr id="6" name="Rectangle 2"/>
          <p:cNvSpPr>
            <a:spLocks noGrp="1" noChangeArrowheads="1"/>
          </p:cNvSpPr>
          <p:nvPr>
            <p:ph type="body" idx="1"/>
          </p:nvPr>
        </p:nvSpPr>
        <p:spPr bwMode="auto">
          <a:xfrm>
            <a:off x="691222" y="1345805"/>
            <a:ext cx="108095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The table includes 5 key variables related to energy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Each row in the table is a sample observation, showing values for temperature, exhaust vacuum, ambient pressure, relative humidity, and the resulting energy production.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928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91" y="388592"/>
            <a:ext cx="5541504" cy="369332"/>
          </a:xfrm>
          <a:prstGeom prst="rect">
            <a:avLst/>
          </a:prstGeom>
        </p:spPr>
        <p:txBody>
          <a:bodyPr wrap="square">
            <a:spAutoFit/>
          </a:bodyPr>
          <a:lstStyle/>
          <a:p>
            <a:r>
              <a:rPr lang="en-GB" dirty="0" smtClean="0">
                <a:solidFill>
                  <a:schemeClr val="bg1"/>
                </a:solidFill>
              </a:rPr>
              <a:t>Loading Data and Missing Value Assessment</a:t>
            </a:r>
            <a:endParaRPr lang="en-IN" dirty="0">
              <a:solidFill>
                <a:schemeClr val="bg1"/>
              </a:solidFill>
            </a:endParaRPr>
          </a:p>
        </p:txBody>
      </p:sp>
      <p:sp>
        <p:nvSpPr>
          <p:cNvPr id="3" name="Rectangle 2"/>
          <p:cNvSpPr/>
          <p:nvPr/>
        </p:nvSpPr>
        <p:spPr>
          <a:xfrm>
            <a:off x="338790" y="967544"/>
            <a:ext cx="11646884" cy="6186309"/>
          </a:xfrm>
          <a:prstGeom prst="rect">
            <a:avLst/>
          </a:prstGeom>
        </p:spPr>
        <p:txBody>
          <a:bodyPr wrap="square">
            <a:spAutoFit/>
          </a:bodyPr>
          <a:lstStyle/>
          <a:p>
            <a:r>
              <a:rPr lang="en-IN" b="1" dirty="0" smtClean="0">
                <a:solidFill>
                  <a:schemeClr val="bg1"/>
                </a:solidFill>
              </a:rPr>
              <a:t>1. Loading Data</a:t>
            </a:r>
          </a:p>
          <a:p>
            <a:pPr>
              <a:buFont typeface="Arial" panose="020B0604020202020204" pitchFamily="34" charset="0"/>
              <a:buChar char="•"/>
            </a:pPr>
            <a:r>
              <a:rPr lang="en-IN" b="1" dirty="0" smtClean="0">
                <a:solidFill>
                  <a:schemeClr val="bg1"/>
                </a:solidFill>
              </a:rPr>
              <a:t>Code Snippet:</a:t>
            </a:r>
            <a:endParaRPr lang="en-IN" b="1" dirty="0">
              <a:solidFill>
                <a:schemeClr val="bg1"/>
              </a:solidFill>
            </a:endParaRPr>
          </a:p>
          <a:p>
            <a:endParaRPr lang="en-GB" dirty="0" smtClean="0"/>
          </a:p>
          <a:p>
            <a:pPr lvl="0" eaLnBrk="0" fontAlgn="base" hangingPunct="0">
              <a:spcBef>
                <a:spcPct val="0"/>
              </a:spcBef>
              <a:spcAft>
                <a:spcPct val="0"/>
              </a:spcAft>
            </a:pPr>
            <a:endParaRPr lang="en-US" b="1" dirty="0" smtClean="0">
              <a:latin typeface="Arial" panose="020B0604020202020204" pitchFamily="34" charset="0"/>
            </a:endParaRPr>
          </a:p>
          <a:p>
            <a:pPr lvl="0" eaLnBrk="0" fontAlgn="base" hangingPunct="0">
              <a:spcBef>
                <a:spcPct val="0"/>
              </a:spcBef>
              <a:spcAft>
                <a:spcPct val="0"/>
              </a:spcAft>
            </a:pPr>
            <a:endParaRPr lang="en-US" b="1" dirty="0">
              <a:latin typeface="Arial" panose="020B0604020202020204" pitchFamily="34" charset="0"/>
            </a:endParaRPr>
          </a:p>
          <a:p>
            <a:pPr lvl="0" eaLnBrk="0" fontAlgn="base" hangingPunct="0">
              <a:spcBef>
                <a:spcPct val="0"/>
              </a:spcBef>
              <a:spcAft>
                <a:spcPct val="0"/>
              </a:spcAft>
            </a:pPr>
            <a:endParaRPr lang="en-US" b="1" dirty="0" smtClean="0">
              <a:solidFill>
                <a:schemeClr val="bg1"/>
              </a:solidFill>
              <a:latin typeface="Arial" panose="020B0604020202020204" pitchFamily="34" charset="0"/>
            </a:endParaRPr>
          </a:p>
          <a:p>
            <a:pPr lvl="0" eaLnBrk="0" fontAlgn="base" hangingPunct="0">
              <a:spcBef>
                <a:spcPct val="0"/>
              </a:spcBef>
              <a:spcAft>
                <a:spcPct val="0"/>
              </a:spcAft>
            </a:pPr>
            <a:r>
              <a:rPr lang="en-US" b="1" dirty="0" smtClean="0">
                <a:solidFill>
                  <a:schemeClr val="bg1"/>
                </a:solidFill>
                <a:latin typeface="Arial" panose="020B0604020202020204" pitchFamily="34" charset="0"/>
              </a:rPr>
              <a:t>Description</a:t>
            </a:r>
            <a:r>
              <a:rPr lang="en-US" b="1" dirty="0">
                <a:solidFill>
                  <a:schemeClr val="bg1"/>
                </a:solidFill>
                <a:latin typeface="Arial" panose="020B0604020202020204" pitchFamily="34" charset="0"/>
              </a:rPr>
              <a:t>:</a:t>
            </a:r>
            <a:endParaRPr lang="en-US"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en-US" dirty="0">
                <a:solidFill>
                  <a:schemeClr val="bg1"/>
                </a:solidFill>
                <a:latin typeface="Arial" panose="020B0604020202020204" pitchFamily="34" charset="0"/>
              </a:rPr>
              <a:t>The dataset is loaded into a </a:t>
            </a:r>
            <a:r>
              <a:rPr lang="en-US" dirty="0" err="1">
                <a:solidFill>
                  <a:schemeClr val="bg1"/>
                </a:solidFill>
                <a:latin typeface="Arial" panose="020B0604020202020204" pitchFamily="34" charset="0"/>
              </a:rPr>
              <a:t>DataFrame</a:t>
            </a:r>
            <a:r>
              <a:rPr lang="en-US" dirty="0">
                <a:solidFill>
                  <a:schemeClr val="bg1"/>
                </a:solidFill>
                <a:latin typeface="Arial" panose="020B0604020202020204" pitchFamily="34" charset="0"/>
              </a:rPr>
              <a:t> using the </a:t>
            </a:r>
            <a:r>
              <a:rPr kumimoji="0" lang="en-US" sz="1000" b="0" i="0" u="none" strike="noStrike" cap="none" normalizeH="0" baseline="0" dirty="0" smtClean="0">
                <a:ln>
                  <a:noFill/>
                </a:ln>
                <a:solidFill>
                  <a:schemeClr val="bg1"/>
                </a:solidFill>
                <a:effectLst/>
                <a:latin typeface="Arial Unicode MS" panose="020B0604020202020204" pitchFamily="34" charset="-128"/>
              </a:rPr>
              <a:t>pandas</a:t>
            </a:r>
            <a:r>
              <a:rPr kumimoji="0" lang="en-US" sz="1100" b="0" i="0" u="none" strike="noStrike" cap="none" normalizeH="0" baseline="0" dirty="0" smtClean="0">
                <a:ln>
                  <a:noFill/>
                </a:ln>
                <a:solidFill>
                  <a:schemeClr val="bg1"/>
                </a:solidFill>
                <a:effectLst/>
              </a:rPr>
              <a:t> library.</a:t>
            </a:r>
            <a:endParaRPr lang="en-US"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en-US" dirty="0">
                <a:solidFill>
                  <a:schemeClr val="bg1"/>
                </a:solidFill>
                <a:latin typeface="Arial" panose="020B0604020202020204" pitchFamily="34" charset="0"/>
              </a:rPr>
              <a:t>Ensure to replace </a:t>
            </a:r>
            <a:r>
              <a:rPr kumimoji="0" lang="en-US" sz="1000" b="0" i="0" u="none" strike="noStrike" cap="none" normalizeH="0" baseline="0" dirty="0" smtClean="0">
                <a:ln>
                  <a:noFill/>
                </a:ln>
                <a:solidFill>
                  <a:schemeClr val="bg1"/>
                </a:solidFill>
                <a:effectLst/>
                <a:latin typeface="Arial Unicode MS" panose="020B0604020202020204" pitchFamily="34" charset="-128"/>
              </a:rPr>
              <a:t>"path_to_your_file.csv"</a:t>
            </a:r>
            <a:r>
              <a:rPr kumimoji="0" lang="en-US" sz="1100" b="0" i="0" u="none" strike="noStrike" cap="none" normalizeH="0" baseline="0" dirty="0" smtClean="0">
                <a:ln>
                  <a:noFill/>
                </a:ln>
                <a:solidFill>
                  <a:schemeClr val="bg1"/>
                </a:solidFill>
                <a:effectLst/>
              </a:rPr>
              <a:t> with the actual path of your CSV file</a:t>
            </a:r>
            <a:endParaRPr lang="en-US" dirty="0">
              <a:solidFill>
                <a:schemeClr val="bg1"/>
              </a:solidFill>
              <a:latin typeface="Arial" panose="020B0604020202020204" pitchFamily="34" charset="0"/>
            </a:endParaRPr>
          </a:p>
          <a:p>
            <a:pPr>
              <a:buFont typeface="Arial" panose="020B0604020202020204" pitchFamily="34" charset="0"/>
              <a:buChar char="•"/>
            </a:pPr>
            <a:endParaRPr lang="en-GB" dirty="0" smtClean="0"/>
          </a:p>
          <a:p>
            <a:r>
              <a:rPr lang="en-IN" b="1" dirty="0" smtClean="0">
                <a:solidFill>
                  <a:schemeClr val="bg1"/>
                </a:solidFill>
              </a:rPr>
              <a:t>2. Checking for Missing Values</a:t>
            </a:r>
          </a:p>
          <a:p>
            <a:endParaRPr lang="en-IN" b="1" dirty="0">
              <a:solidFill>
                <a:schemeClr val="bg1"/>
              </a:solidFill>
            </a:endParaRPr>
          </a:p>
          <a:p>
            <a:r>
              <a:rPr lang="en-IN" b="1" dirty="0" smtClean="0">
                <a:solidFill>
                  <a:schemeClr val="bg1"/>
                </a:solidFill>
              </a:rPr>
              <a:t>Code Snippet:</a:t>
            </a:r>
          </a:p>
          <a:p>
            <a:endParaRPr lang="en-GB" b="1" dirty="0">
              <a:solidFill>
                <a:schemeClr val="bg1"/>
              </a:solidFill>
            </a:endParaRPr>
          </a:p>
          <a:p>
            <a:endParaRPr lang="en-GB" b="1" dirty="0" smtClean="0">
              <a:solidFill>
                <a:schemeClr val="bg1"/>
              </a:solidFill>
            </a:endParaRPr>
          </a:p>
          <a:p>
            <a:endParaRPr lang="en-GB" b="1" dirty="0" smtClean="0">
              <a:solidFill>
                <a:schemeClr val="bg1"/>
              </a:solidFill>
            </a:endParaRPr>
          </a:p>
          <a:p>
            <a:r>
              <a:rPr lang="en-GB" b="1" dirty="0" smtClean="0">
                <a:solidFill>
                  <a:schemeClr val="bg1"/>
                </a:solidFill>
              </a:rPr>
              <a:t>Description:</a:t>
            </a:r>
            <a:endParaRPr lang="en-GB" dirty="0" smtClean="0">
              <a:solidFill>
                <a:schemeClr val="bg1"/>
              </a:solidFill>
            </a:endParaRPr>
          </a:p>
          <a:p>
            <a:r>
              <a:rPr lang="en-GB" dirty="0" smtClean="0">
                <a:solidFill>
                  <a:schemeClr val="bg1"/>
                </a:solidFill>
              </a:rPr>
              <a:t>This line of code checks for missing values in the dataset.</a:t>
            </a:r>
          </a:p>
          <a:p>
            <a:r>
              <a:rPr lang="en-GB" dirty="0" smtClean="0">
                <a:solidFill>
                  <a:schemeClr val="bg1"/>
                </a:solidFill>
              </a:rPr>
              <a:t>It calculates the total number of missing values for each column.</a:t>
            </a:r>
          </a:p>
          <a:p>
            <a:r>
              <a:rPr lang="en-GB" dirty="0" smtClean="0">
                <a:solidFill>
                  <a:schemeClr val="bg1"/>
                </a:solidFill>
              </a:rPr>
              <a:t>This assessment is crucial for understanding data quality and informing </a:t>
            </a:r>
            <a:r>
              <a:rPr lang="en-GB" dirty="0" err="1" smtClean="0">
                <a:solidFill>
                  <a:schemeClr val="bg1"/>
                </a:solidFill>
              </a:rPr>
              <a:t>preprocessing</a:t>
            </a:r>
            <a:r>
              <a:rPr lang="en-GB" dirty="0" smtClean="0">
                <a:solidFill>
                  <a:schemeClr val="bg1"/>
                </a:solidFill>
              </a:rPr>
              <a:t> steps</a:t>
            </a:r>
            <a:r>
              <a:rPr lang="en-GB" dirty="0" smtClean="0"/>
              <a:t>.</a:t>
            </a:r>
          </a:p>
          <a:p>
            <a:endParaRPr lang="en-IN" dirty="0" smtClean="0"/>
          </a:p>
          <a:p>
            <a:pPr>
              <a:buFont typeface="Arial" panose="020B0604020202020204" pitchFamily="34" charset="0"/>
              <a:buChar char="•"/>
            </a:pPr>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13000"/>
                    </a14:imgEffect>
                  </a14:imgLayer>
                </a14:imgProps>
              </a:ext>
            </a:extLst>
          </a:blip>
          <a:stretch>
            <a:fillRect/>
          </a:stretch>
        </p:blipFill>
        <p:spPr>
          <a:xfrm>
            <a:off x="338791" y="1630413"/>
            <a:ext cx="6146415" cy="897045"/>
          </a:xfrm>
          <a:prstGeom prst="rect">
            <a:avLst/>
          </a:prstGeom>
          <a:noFill/>
          <a:ln>
            <a:noFill/>
          </a:ln>
        </p:spPr>
      </p:pic>
      <p:pic>
        <p:nvPicPr>
          <p:cNvPr id="6" name="Picture 5"/>
          <p:cNvPicPr>
            <a:picLocks noChangeAspect="1"/>
          </p:cNvPicPr>
          <p:nvPr/>
        </p:nvPicPr>
        <p:blipFill>
          <a:blip r:embed="rId4"/>
          <a:stretch>
            <a:fillRect/>
          </a:stretch>
        </p:blipFill>
        <p:spPr>
          <a:xfrm>
            <a:off x="338788" y="4581736"/>
            <a:ext cx="5696189" cy="806189"/>
          </a:xfrm>
          <a:prstGeom prst="rect">
            <a:avLst/>
          </a:prstGeom>
          <a:noFill/>
          <a:ln>
            <a:noFill/>
          </a:ln>
        </p:spPr>
      </p:pic>
    </p:spTree>
    <p:extLst>
      <p:ext uri="{BB962C8B-B14F-4D97-AF65-F5344CB8AC3E}">
        <p14:creationId xmlns:p14="http://schemas.microsoft.com/office/powerpoint/2010/main" val="1135461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2868" y="1532478"/>
            <a:ext cx="8215532" cy="5220014"/>
          </a:xfrm>
          <a:prstGeom prst="rect">
            <a:avLst/>
          </a:prstGeom>
          <a:noFill/>
          <a:ln>
            <a:noFill/>
          </a:ln>
        </p:spPr>
      </p:pic>
      <p:sp>
        <p:nvSpPr>
          <p:cNvPr id="4" name="Rectangle 3"/>
          <p:cNvSpPr/>
          <p:nvPr/>
        </p:nvSpPr>
        <p:spPr>
          <a:xfrm>
            <a:off x="1064456" y="141907"/>
            <a:ext cx="6096000" cy="1200329"/>
          </a:xfrm>
          <a:prstGeom prst="rect">
            <a:avLst/>
          </a:prstGeom>
        </p:spPr>
        <p:txBody>
          <a:bodyPr>
            <a:spAutoFit/>
          </a:bodyPr>
          <a:lstStyle/>
          <a:p>
            <a:r>
              <a:rPr lang="en-GB" b="1" dirty="0" smtClean="0">
                <a:solidFill>
                  <a:schemeClr val="bg1"/>
                </a:solidFill>
              </a:rPr>
              <a:t>Exploratory Data Analysis (EDA) Visualizations</a:t>
            </a:r>
            <a:endParaRPr lang="en-GB" dirty="0" smtClean="0">
              <a:solidFill>
                <a:schemeClr val="bg1"/>
              </a:solidFill>
            </a:endParaRPr>
          </a:p>
          <a:p>
            <a:pPr>
              <a:buFont typeface="+mj-lt"/>
              <a:buAutoNum type="arabicPeriod"/>
            </a:pPr>
            <a:r>
              <a:rPr lang="en-GB" b="1" dirty="0" smtClean="0">
                <a:solidFill>
                  <a:schemeClr val="bg1"/>
                </a:solidFill>
              </a:rPr>
              <a:t>Correlation </a:t>
            </a:r>
            <a:r>
              <a:rPr lang="en-GB" b="1" dirty="0" err="1" smtClean="0">
                <a:solidFill>
                  <a:schemeClr val="bg1"/>
                </a:solidFill>
              </a:rPr>
              <a:t>Heatmap</a:t>
            </a:r>
            <a:r>
              <a:rPr lang="en-GB" dirty="0" smtClean="0">
                <a:solidFill>
                  <a:schemeClr val="bg1"/>
                </a:solidFill>
              </a:rPr>
              <a:t/>
            </a:r>
            <a:br>
              <a:rPr lang="en-GB" dirty="0" smtClean="0">
                <a:solidFill>
                  <a:schemeClr val="bg1"/>
                </a:solidFill>
              </a:rPr>
            </a:br>
            <a:r>
              <a:rPr lang="en-GB" dirty="0" smtClean="0">
                <a:solidFill>
                  <a:schemeClr val="bg1"/>
                </a:solidFill>
              </a:rPr>
              <a:t>Visualizes the strength and direction of relationships between variables.</a:t>
            </a:r>
            <a:endParaRPr lang="en-GB" dirty="0">
              <a:solidFill>
                <a:schemeClr val="bg1"/>
              </a:solidFill>
            </a:endParaRPr>
          </a:p>
        </p:txBody>
      </p:sp>
    </p:spTree>
    <p:extLst>
      <p:ext uri="{BB962C8B-B14F-4D97-AF65-F5344CB8AC3E}">
        <p14:creationId xmlns:p14="http://schemas.microsoft.com/office/powerpoint/2010/main" val="418239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169" y="449218"/>
            <a:ext cx="6096000" cy="923330"/>
          </a:xfrm>
          <a:prstGeom prst="rect">
            <a:avLst/>
          </a:prstGeom>
        </p:spPr>
        <p:txBody>
          <a:bodyPr>
            <a:spAutoFit/>
          </a:bodyPr>
          <a:lstStyle/>
          <a:p>
            <a:r>
              <a:rPr lang="en-GB" b="1" dirty="0" smtClean="0">
                <a:solidFill>
                  <a:schemeClr val="bg1"/>
                </a:solidFill>
              </a:rPr>
              <a:t>2.Distribution of Features</a:t>
            </a:r>
            <a:r>
              <a:rPr lang="en-GB" dirty="0" smtClean="0">
                <a:solidFill>
                  <a:schemeClr val="bg1"/>
                </a:solidFill>
              </a:rPr>
              <a:t/>
            </a:r>
            <a:br>
              <a:rPr lang="en-GB" dirty="0" smtClean="0">
                <a:solidFill>
                  <a:schemeClr val="bg1"/>
                </a:solidFill>
              </a:rPr>
            </a:br>
            <a:r>
              <a:rPr lang="en-GB" dirty="0" smtClean="0">
                <a:solidFill>
                  <a:schemeClr val="bg1"/>
                </a:solidFill>
              </a:rPr>
              <a:t>Visualizes the distribution of individual features to understand their characteristics.</a:t>
            </a:r>
            <a:endParaRPr lang="en-IN" dirty="0">
              <a:solidFill>
                <a:schemeClr val="bg1"/>
              </a:solidFill>
            </a:endParaRPr>
          </a:p>
        </p:txBody>
      </p:sp>
      <p:pic>
        <p:nvPicPr>
          <p:cNvPr id="3" name="Picture 2"/>
          <p:cNvPicPr>
            <a:picLocks noChangeAspect="1"/>
          </p:cNvPicPr>
          <p:nvPr/>
        </p:nvPicPr>
        <p:blipFill>
          <a:blip r:embed="rId2"/>
          <a:stretch>
            <a:fillRect/>
          </a:stretch>
        </p:blipFill>
        <p:spPr>
          <a:xfrm>
            <a:off x="1912750" y="1930916"/>
            <a:ext cx="5496692" cy="4515480"/>
          </a:xfrm>
          <a:prstGeom prst="rect">
            <a:avLst/>
          </a:prstGeom>
          <a:noFill/>
          <a:ln>
            <a:noFill/>
          </a:ln>
        </p:spPr>
      </p:pic>
    </p:spTree>
    <p:extLst>
      <p:ext uri="{BB962C8B-B14F-4D97-AF65-F5344CB8AC3E}">
        <p14:creationId xmlns:p14="http://schemas.microsoft.com/office/powerpoint/2010/main" val="586873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3845" y="1399215"/>
            <a:ext cx="5449060" cy="5353797"/>
          </a:xfrm>
          <a:prstGeom prst="rect">
            <a:avLst/>
          </a:prstGeom>
          <a:noFill/>
          <a:ln>
            <a:noFill/>
          </a:ln>
        </p:spPr>
      </p:pic>
      <p:sp>
        <p:nvSpPr>
          <p:cNvPr id="3" name="Rectangle 2"/>
          <p:cNvSpPr/>
          <p:nvPr/>
        </p:nvSpPr>
        <p:spPr>
          <a:xfrm>
            <a:off x="811237" y="308542"/>
            <a:ext cx="6096000" cy="923330"/>
          </a:xfrm>
          <a:prstGeom prst="rect">
            <a:avLst/>
          </a:prstGeom>
        </p:spPr>
        <p:txBody>
          <a:bodyPr>
            <a:spAutoFit/>
          </a:bodyPr>
          <a:lstStyle/>
          <a:p>
            <a:r>
              <a:rPr lang="en-GB" b="1" dirty="0" smtClean="0">
                <a:solidFill>
                  <a:schemeClr val="bg1"/>
                </a:solidFill>
              </a:rPr>
              <a:t>3.Pairplot</a:t>
            </a:r>
            <a:r>
              <a:rPr lang="en-GB" dirty="0" smtClean="0">
                <a:solidFill>
                  <a:schemeClr val="bg1"/>
                </a:solidFill>
              </a:rPr>
              <a:t/>
            </a:r>
            <a:br>
              <a:rPr lang="en-GB" dirty="0" smtClean="0">
                <a:solidFill>
                  <a:schemeClr val="bg1"/>
                </a:solidFill>
              </a:rPr>
            </a:br>
            <a:r>
              <a:rPr lang="en-GB" dirty="0" smtClean="0">
                <a:solidFill>
                  <a:schemeClr val="bg1"/>
                </a:solidFill>
              </a:rPr>
              <a:t>Displays pairwise relationships and distributions among multiple features.</a:t>
            </a:r>
            <a:endParaRPr lang="en-IN" dirty="0">
              <a:solidFill>
                <a:schemeClr val="bg1"/>
              </a:solidFill>
            </a:endParaRPr>
          </a:p>
        </p:txBody>
      </p:sp>
    </p:spTree>
    <p:extLst>
      <p:ext uri="{BB962C8B-B14F-4D97-AF65-F5344CB8AC3E}">
        <p14:creationId xmlns:p14="http://schemas.microsoft.com/office/powerpoint/2010/main" val="1957506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1363</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Unicode MS</vt:lpstr>
      <vt:lpstr>Arial</vt:lpstr>
      <vt:lpstr>Calibri</vt:lpstr>
      <vt:lpstr>Calibri Light</vt:lpstr>
      <vt:lpstr>Office Theme</vt:lpstr>
      <vt:lpstr>PowerPoint Presentation</vt:lpstr>
      <vt:lpstr>Objective:</vt:lpstr>
      <vt:lpstr>Challenges Faced</vt:lpstr>
      <vt:lpstr>Dataset Overview</vt:lpstr>
      <vt:lpstr>Sample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2024-10-10T06:00:53Z</dcterms:created>
  <dcterms:modified xsi:type="dcterms:W3CDTF">2024-10-10T09:22:12Z</dcterms:modified>
</cp:coreProperties>
</file>