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2" r:id="rId4"/>
    <p:sldId id="257" r:id="rId5"/>
    <p:sldId id="258" r:id="rId6"/>
    <p:sldId id="259" r:id="rId7"/>
    <p:sldId id="260" r:id="rId8"/>
    <p:sldId id="261" r:id="rId9"/>
    <p:sldId id="263" r:id="rId10"/>
    <p:sldId id="264" r:id="rId11"/>
    <p:sldId id="265" r:id="rId12"/>
    <p:sldId id="268" r:id="rId13"/>
    <p:sldId id="271" r:id="rId14"/>
    <p:sldId id="272" r:id="rId15"/>
    <p:sldId id="273" r:id="rId16"/>
    <p:sldId id="282" r:id="rId17"/>
    <p:sldId id="281" r:id="rId18"/>
    <p:sldId id="283" r:id="rId19"/>
    <p:sldId id="267" r:id="rId20"/>
    <p:sldId id="279" r:id="rId21"/>
    <p:sldId id="280" r:id="rId22"/>
    <p:sldId id="274" r:id="rId23"/>
    <p:sldId id="266" r:id="rId24"/>
    <p:sldId id="29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09B64BA-D60B-4687-86C6-AA3158CBE1B2}" type="datetimeFigureOut">
              <a:rPr lang="en-IN" smtClean="0"/>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7E5643C-155B-452A-8724-FC89A2D735CA}" type="slidenum">
              <a:rPr lang="en-IN" smtClean="0"/>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09B64BA-D60B-4687-86C6-AA3158CBE1B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5643C-155B-452A-8724-FC89A2D735C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9B64BA-D60B-4687-86C6-AA3158CBE1B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5643C-155B-452A-8724-FC89A2D735CA}" type="slidenum">
              <a:rPr lang="en-IN" smtClean="0"/>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9B64BA-D60B-4687-86C6-AA3158CBE1B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5643C-155B-452A-8724-FC89A2D735CA}" type="slidenum">
              <a:rPr lang="en-IN" smtClean="0"/>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9B64BA-D60B-4687-86C6-AA3158CBE1B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5643C-155B-452A-8724-FC89A2D735CA}"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9B64BA-D60B-4687-86C6-AA3158CBE1B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5643C-155B-452A-8724-FC89A2D735CA}" type="slidenum">
              <a:rPr lang="en-IN" smtClean="0"/>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9B64BA-D60B-4687-86C6-AA3158CBE1B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5643C-155B-452A-8724-FC89A2D735CA}" type="slidenum">
              <a:rPr lang="en-IN" smtClean="0"/>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09B64BA-D60B-4687-86C6-AA3158CBE1B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5643C-155B-452A-8724-FC89A2D735CA}"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09B64BA-D60B-4687-86C6-AA3158CBE1B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5643C-155B-452A-8724-FC89A2D735CA}" type="slidenum">
              <a:rPr lang="en-IN" smtClean="0"/>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09B64BA-D60B-4687-86C6-AA3158CBE1B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5643C-155B-452A-8724-FC89A2D735C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09B64BA-D60B-4687-86C6-AA3158CBE1B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5643C-155B-452A-8724-FC89A2D735C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9B64BA-D60B-4687-86C6-AA3158CBE1B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5643C-155B-452A-8724-FC89A2D735CA}" type="slidenum">
              <a:rPr lang="en-IN" smtClean="0"/>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09B64BA-D60B-4687-86C6-AA3158CBE1B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5643C-155B-452A-8724-FC89A2D735C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09B64BA-D60B-4687-86C6-AA3158CBE1B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E5643C-155B-452A-8724-FC89A2D735CA}" type="slidenum">
              <a:rPr lang="en-IN" smtClean="0"/>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9B64BA-D60B-4687-86C6-AA3158CBE1B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E5643C-155B-452A-8724-FC89A2D735CA}"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B64BA-D60B-4687-86C6-AA3158CBE1B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E5643C-155B-452A-8724-FC89A2D735C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09B64BA-D60B-4687-86C6-AA3158CBE1B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5643C-155B-452A-8724-FC89A2D735CA}" type="slidenum">
              <a:rPr lang="en-IN" smtClean="0"/>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09B64BA-D60B-4687-86C6-AA3158CBE1B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5643C-155B-452A-8724-FC89A2D735C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4.png"/><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9B64BA-D60B-4687-86C6-AA3158CBE1B2}" type="datetimeFigureOut">
              <a:rPr lang="en-IN" smtClean="0"/>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E5643C-155B-452A-8724-FC89A2D735C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139" y="1353313"/>
            <a:ext cx="8689976" cy="1856231"/>
          </a:xfrm>
        </p:spPr>
        <p:txBody>
          <a:bodyPr/>
          <a:lstStyle/>
          <a:p>
            <a:pPr>
              <a:lnSpc>
                <a:spcPct val="115000"/>
              </a:lnSpc>
            </a:pPr>
            <a:r>
              <a:rPr lang="en-US" altLang="en-IN" sz="3200" b="1" dirty="0">
                <a:latin typeface="Arial Rounded MT Bold" panose="020F0704030504030204" pitchFamily="34" charset="0"/>
              </a:rPr>
              <a:t>Spotify Song Recommendation System</a:t>
            </a:r>
            <a:endParaRPr lang="en-US" altLang="en-IN" sz="3200" b="1" dirty="0">
              <a:latin typeface="Arial Rounded MT Bold" panose="020F0704030504030204" pitchFamily="34" charset="0"/>
            </a:endParaRPr>
          </a:p>
        </p:txBody>
      </p:sp>
      <p:sp>
        <p:nvSpPr>
          <p:cNvPr id="3" name="Subtitle 2"/>
          <p:cNvSpPr>
            <a:spLocks noGrp="1"/>
          </p:cNvSpPr>
          <p:nvPr>
            <p:ph type="subTitle" idx="1"/>
          </p:nvPr>
        </p:nvSpPr>
        <p:spPr>
          <a:xfrm>
            <a:off x="2440305" y="3209290"/>
            <a:ext cx="7776845" cy="2089150"/>
          </a:xfrm>
        </p:spPr>
        <p:txBody>
          <a:bodyPr>
            <a:normAutofit/>
          </a:bodyPr>
          <a:lstStyle/>
          <a:p>
            <a:r>
              <a:rPr lang="en-IN" dirty="0"/>
              <a:t>                                       By:-</a:t>
            </a:r>
            <a:endParaRPr lang="en-IN" sz="2000" b="1" dirty="0">
              <a:latin typeface="Calibri" panose="020F0502020204030204" pitchFamily="34" charset="0"/>
              <a:ea typeface="Calibri" panose="020F0502020204030204" pitchFamily="34" charset="0"/>
              <a:cs typeface="Calibri" panose="020F0502020204030204" pitchFamily="34" charset="0"/>
            </a:endParaRPr>
          </a:p>
          <a:p>
            <a:r>
              <a:rPr lang="en-IN" sz="1700" dirty="0">
                <a:latin typeface="Calibri" panose="020F0502020204030204" pitchFamily="34" charset="0"/>
                <a:ea typeface="Calibri" panose="020F0502020204030204" pitchFamily="34" charset="0"/>
                <a:cs typeface="Calibri" panose="020F0502020204030204" pitchFamily="34" charset="0"/>
              </a:rPr>
              <a:t>                                                       </a:t>
            </a:r>
            <a:r>
              <a:rPr lang="en-US" altLang="en-IN" sz="1700" dirty="0">
                <a:latin typeface="Calibri" panose="020F0502020204030204" pitchFamily="34" charset="0"/>
                <a:ea typeface="Calibri" panose="020F0502020204030204" pitchFamily="34" charset="0"/>
                <a:cs typeface="Calibri" panose="020F0502020204030204" pitchFamily="34" charset="0"/>
              </a:rPr>
              <a:t>     T</a:t>
            </a:r>
            <a:r>
              <a:rPr lang="en-IN" sz="1700" b="1" dirty="0" err="1">
                <a:latin typeface="Calibri" panose="020F0502020204030204" pitchFamily="34" charset="0"/>
                <a:ea typeface="Calibri" panose="020F0502020204030204" pitchFamily="34" charset="0"/>
                <a:cs typeface="Calibri" panose="020F0502020204030204" pitchFamily="34" charset="0"/>
              </a:rPr>
              <a:t>ejas</a:t>
            </a:r>
            <a:r>
              <a:rPr lang="en-IN" sz="1700" b="1" dirty="0">
                <a:latin typeface="Calibri" panose="020F0502020204030204" pitchFamily="34" charset="0"/>
                <a:ea typeface="Calibri" panose="020F0502020204030204" pitchFamily="34" charset="0"/>
                <a:cs typeface="Calibri" panose="020F0502020204030204" pitchFamily="34" charset="0"/>
              </a:rPr>
              <a:t> Dayana</a:t>
            </a:r>
            <a:r>
              <a:rPr lang="en-US" altLang="en-IN" sz="1700" b="1" dirty="0">
                <a:latin typeface="Calibri" panose="020F0502020204030204" pitchFamily="34" charset="0"/>
                <a:ea typeface="Calibri" panose="020F0502020204030204" pitchFamily="34" charset="0"/>
                <a:cs typeface="Calibri" panose="020F0502020204030204" pitchFamily="34" charset="0"/>
              </a:rPr>
              <a:t>nd</a:t>
            </a:r>
            <a:r>
              <a:rPr lang="en-IN" sz="1700" b="1" dirty="0">
                <a:latin typeface="Calibri" panose="020F0502020204030204" pitchFamily="34" charset="0"/>
                <a:ea typeface="Calibri" panose="020F0502020204030204" pitchFamily="34" charset="0"/>
                <a:cs typeface="Calibri" panose="020F0502020204030204" pitchFamily="34" charset="0"/>
              </a:rPr>
              <a:t> </a:t>
            </a:r>
            <a:endParaRPr lang="en-IN" sz="1700" b="1" dirty="0">
              <a:latin typeface="Calibri" panose="020F0502020204030204" pitchFamily="34" charset="0"/>
              <a:ea typeface="Calibri" panose="020F0502020204030204" pitchFamily="34" charset="0"/>
              <a:cs typeface="Calibri" panose="020F0502020204030204" pitchFamily="34" charset="0"/>
            </a:endParaRPr>
          </a:p>
          <a:p>
            <a:r>
              <a:rPr lang="en-IN" sz="1700" b="1" dirty="0">
                <a:latin typeface="Calibri" panose="020F0502020204030204" pitchFamily="34" charset="0"/>
                <a:ea typeface="Calibri" panose="020F0502020204030204" pitchFamily="34" charset="0"/>
                <a:cs typeface="Calibri" panose="020F0502020204030204" pitchFamily="34" charset="0"/>
              </a:rPr>
              <a:t> </a:t>
            </a:r>
            <a:r>
              <a:rPr lang="en-US" altLang="en-IN" sz="1700" b="1" dirty="0">
                <a:latin typeface="Calibri" panose="020F0502020204030204" pitchFamily="34" charset="0"/>
                <a:ea typeface="Calibri" panose="020F0502020204030204" pitchFamily="34" charset="0"/>
                <a:cs typeface="Calibri" panose="020F0502020204030204" pitchFamily="34" charset="0"/>
              </a:rPr>
              <a:t>                                                                          Kalavathi Pannayyagaru</a:t>
            </a:r>
            <a:r>
              <a:rPr lang="en-IN" sz="1700" b="1" dirty="0">
                <a:latin typeface="Calibri" panose="020F0502020204030204" pitchFamily="34" charset="0"/>
                <a:ea typeface="Calibri" panose="020F0502020204030204" pitchFamily="34" charset="0"/>
                <a:cs typeface="Calibri" panose="020F0502020204030204" pitchFamily="34" charset="0"/>
              </a:rPr>
              <a:t>  </a:t>
            </a:r>
            <a:endParaRPr lang="en-IN" sz="1700" b="1" dirty="0">
              <a:latin typeface="Calibri" panose="020F0502020204030204" pitchFamily="34" charset="0"/>
              <a:ea typeface="Calibri" panose="020F0502020204030204" pitchFamily="34" charset="0"/>
              <a:cs typeface="Calibri" panose="020F0502020204030204" pitchFamily="34" charset="0"/>
            </a:endParaRPr>
          </a:p>
          <a:p>
            <a:r>
              <a:rPr lang="en-IN" sz="1700" b="1" dirty="0">
                <a:latin typeface="Calibri" panose="020F0502020204030204" pitchFamily="34" charset="0"/>
                <a:ea typeface="Calibri" panose="020F0502020204030204" pitchFamily="34" charset="0"/>
                <a:cs typeface="Calibri" panose="020F0502020204030204" pitchFamily="34" charset="0"/>
              </a:rPr>
              <a:t>                                                       </a:t>
            </a:r>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1255395" y="2307590"/>
            <a:ext cx="6972300" cy="3705225"/>
          </a:xfrm>
          <a:prstGeom prst="rect">
            <a:avLst/>
          </a:prstGeom>
        </p:spPr>
      </p:pic>
      <p:sp>
        <p:nvSpPr>
          <p:cNvPr id="8" name="Text Box 7"/>
          <p:cNvSpPr txBox="1"/>
          <p:nvPr/>
        </p:nvSpPr>
        <p:spPr>
          <a:xfrm>
            <a:off x="1578610" y="994410"/>
            <a:ext cx="6648450" cy="521970"/>
          </a:xfrm>
          <a:prstGeom prst="rect">
            <a:avLst/>
          </a:prstGeom>
          <a:noFill/>
        </p:spPr>
        <p:txBody>
          <a:bodyPr wrap="square" rtlCol="0">
            <a:spAutoFit/>
          </a:bodyPr>
          <a:p>
            <a:r>
              <a:rPr lang="en-US" sz="2800" b="1"/>
              <a:t>How Popularity Of Songs Are Varying</a:t>
            </a:r>
            <a:endParaRPr lang="en-US" sz="28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b="1" dirty="0"/>
          </a:p>
          <a:p>
            <a:pPr marL="0" indent="0">
              <a:buNone/>
            </a:pPr>
            <a:endParaRPr lang="en-IN" dirty="0"/>
          </a:p>
          <a:p>
            <a:pPr marL="0" indent="0">
              <a:buNone/>
            </a:pPr>
            <a:endParaRPr lang="en-IN" dirty="0"/>
          </a:p>
          <a:p>
            <a:endParaRPr lang="en-IN" dirty="0"/>
          </a:p>
        </p:txBody>
      </p:sp>
      <p:pic>
        <p:nvPicPr>
          <p:cNvPr id="9" name="Picture 8"/>
          <p:cNvPicPr>
            <a:picLocks noChangeAspect="1"/>
          </p:cNvPicPr>
          <p:nvPr/>
        </p:nvPicPr>
        <p:blipFill>
          <a:blip r:embed="rId1"/>
          <a:stretch>
            <a:fillRect/>
          </a:stretch>
        </p:blipFill>
        <p:spPr>
          <a:xfrm>
            <a:off x="1295400" y="1937385"/>
            <a:ext cx="9620250" cy="3600450"/>
          </a:xfrm>
          <a:prstGeom prst="rect">
            <a:avLst/>
          </a:prstGeom>
        </p:spPr>
      </p:pic>
      <p:sp>
        <p:nvSpPr>
          <p:cNvPr id="10" name="Text Box 9"/>
          <p:cNvSpPr txBox="1"/>
          <p:nvPr/>
        </p:nvSpPr>
        <p:spPr>
          <a:xfrm>
            <a:off x="1464310" y="857250"/>
            <a:ext cx="5686425" cy="521970"/>
          </a:xfrm>
          <a:prstGeom prst="rect">
            <a:avLst/>
          </a:prstGeom>
          <a:noFill/>
        </p:spPr>
        <p:txBody>
          <a:bodyPr wrap="square" rtlCol="0">
            <a:spAutoFit/>
          </a:bodyPr>
          <a:p>
            <a:r>
              <a:rPr lang="en-US" sz="2800" b="1"/>
              <a:t>Visualizing variety of songs</a:t>
            </a:r>
            <a:r>
              <a:rPr lang="en-US"/>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410335" y="1852295"/>
            <a:ext cx="8855710" cy="3838575"/>
          </a:xfrm>
          <a:prstGeom prst="rect">
            <a:avLst/>
          </a:prstGeom>
        </p:spPr>
      </p:pic>
      <p:sp>
        <p:nvSpPr>
          <p:cNvPr id="4" name="Text Box 3"/>
          <p:cNvSpPr txBox="1"/>
          <p:nvPr/>
        </p:nvSpPr>
        <p:spPr>
          <a:xfrm>
            <a:off x="1738630" y="925830"/>
            <a:ext cx="4064000" cy="521970"/>
          </a:xfrm>
          <a:prstGeom prst="rect">
            <a:avLst/>
          </a:prstGeom>
          <a:noFill/>
        </p:spPr>
        <p:txBody>
          <a:bodyPr wrap="square" rtlCol="0">
            <a:spAutoFit/>
          </a:bodyPr>
          <a:p>
            <a:r>
              <a:rPr lang="en-US" sz="2800" b="1"/>
              <a:t>Visualilzing Artists</a:t>
            </a:r>
            <a:endParaRPr lang="en-US" sz="28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67230" y="1168400"/>
            <a:ext cx="6051550" cy="819150"/>
          </a:xfrm>
          <a:prstGeom prst="rect">
            <a:avLst/>
          </a:prstGeom>
          <a:noFill/>
        </p:spPr>
        <p:txBody>
          <a:bodyPr wrap="square" rtlCol="0">
            <a:noAutofit/>
          </a:bodyPr>
          <a:p>
            <a:r>
              <a:rPr lang="en-US" sz="2800" b="1"/>
              <a:t>Text Cleaning &amp; Preprocessing</a:t>
            </a:r>
            <a:endParaRPr lang="en-US" sz="2800" b="1"/>
          </a:p>
        </p:txBody>
      </p:sp>
      <p:pic>
        <p:nvPicPr>
          <p:cNvPr id="4" name="Picture 3"/>
          <p:cNvPicPr>
            <a:picLocks noChangeAspect="1"/>
          </p:cNvPicPr>
          <p:nvPr/>
        </p:nvPicPr>
        <p:blipFill>
          <a:blip r:embed="rId1"/>
          <a:stretch>
            <a:fillRect/>
          </a:stretch>
        </p:blipFill>
        <p:spPr>
          <a:xfrm>
            <a:off x="1830070" y="1987550"/>
            <a:ext cx="6927215" cy="2934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498600" y="2065655"/>
            <a:ext cx="8188325" cy="1489075"/>
          </a:xfrm>
          <a:prstGeom prst="rect">
            <a:avLst/>
          </a:prstGeom>
        </p:spPr>
        <p:txBody>
          <a:bodyPr wrap="square">
            <a:spAutoFit/>
          </a:bodyPr>
          <a:p>
            <a:pPr>
              <a:spcAft>
                <a:spcPct val="60000"/>
              </a:spcAft>
            </a:pPr>
            <a:r>
              <a:rPr sz="2200" b="1"/>
              <a:t>1. Vectorization</a:t>
            </a:r>
            <a:endParaRPr sz="2200" b="1"/>
          </a:p>
          <a:p>
            <a:r>
              <a:t>Vectorization is the process of converting objects, such as words or songs, into vectors (arrays of numbers) that can be used in mathematical computations. In the context of a song recommendation system, each song can be represented as a vector of features.</a:t>
            </a:r>
          </a:p>
        </p:txBody>
      </p:sp>
      <p:sp>
        <p:nvSpPr>
          <p:cNvPr id="6" name="Text Box 5"/>
          <p:cNvSpPr txBox="1"/>
          <p:nvPr/>
        </p:nvSpPr>
        <p:spPr>
          <a:xfrm>
            <a:off x="1452880" y="3429000"/>
            <a:ext cx="8234045" cy="1765935"/>
          </a:xfrm>
          <a:prstGeom prst="rect">
            <a:avLst/>
          </a:prstGeom>
        </p:spPr>
        <p:txBody>
          <a:bodyPr wrap="square">
            <a:spAutoFit/>
          </a:bodyPr>
          <a:p>
            <a:pPr>
              <a:spcAft>
                <a:spcPct val="60000"/>
              </a:spcAft>
            </a:pPr>
            <a:r>
              <a:rPr sz="2200" b="1"/>
              <a:t>2. Cosine Similarity</a:t>
            </a:r>
            <a:endParaRPr sz="2200" b="1"/>
          </a:p>
          <a:p>
            <a:r>
              <a:t>Cosine similarity is a metric used to measure how similar two vectors are, regardless of their magnitude. It is particularly useful when comparing high-dimensional vectors, like song features, because it focuses on the direction of the vectors rather than their length.</a:t>
            </a:r>
          </a:p>
          <a:p/>
        </p:txBody>
      </p:sp>
      <p:sp>
        <p:nvSpPr>
          <p:cNvPr id="8" name="Text Box 7"/>
          <p:cNvSpPr txBox="1"/>
          <p:nvPr/>
        </p:nvSpPr>
        <p:spPr>
          <a:xfrm>
            <a:off x="1830070" y="937260"/>
            <a:ext cx="5778500" cy="521970"/>
          </a:xfrm>
          <a:prstGeom prst="rect">
            <a:avLst/>
          </a:prstGeom>
          <a:noFill/>
        </p:spPr>
        <p:txBody>
          <a:bodyPr wrap="square" rtlCol="0">
            <a:spAutoFit/>
          </a:bodyPr>
          <a:p>
            <a:r>
              <a:rPr lang="en-US" sz="2800" b="1"/>
              <a:t>Vectorization &amp; Cosing Similarity</a:t>
            </a:r>
            <a:endParaRPr lang="en-US" sz="2800" b="1"/>
          </a:p>
        </p:txBody>
      </p:sp>
      <p:pic>
        <p:nvPicPr>
          <p:cNvPr id="10" name="Picture 9"/>
          <p:cNvPicPr>
            <a:picLocks noChangeAspect="1"/>
          </p:cNvPicPr>
          <p:nvPr/>
        </p:nvPicPr>
        <p:blipFill>
          <a:blip r:embed="rId1"/>
          <a:stretch>
            <a:fillRect/>
          </a:stretch>
        </p:blipFill>
        <p:spPr>
          <a:xfrm>
            <a:off x="1312545" y="5041265"/>
            <a:ext cx="9246870" cy="953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813435" y="1816100"/>
            <a:ext cx="10599420" cy="4117340"/>
          </a:xfrm>
          <a:prstGeom prst="rect">
            <a:avLst/>
          </a:prstGeom>
        </p:spPr>
      </p:pic>
      <p:sp>
        <p:nvSpPr>
          <p:cNvPr id="3" name="Text Box 2"/>
          <p:cNvSpPr txBox="1"/>
          <p:nvPr/>
        </p:nvSpPr>
        <p:spPr>
          <a:xfrm>
            <a:off x="1772920" y="891540"/>
            <a:ext cx="8680450" cy="521970"/>
          </a:xfrm>
          <a:prstGeom prst="rect">
            <a:avLst/>
          </a:prstGeom>
          <a:noFill/>
        </p:spPr>
        <p:txBody>
          <a:bodyPr wrap="square" rtlCol="0">
            <a:spAutoFit/>
          </a:bodyPr>
          <a:p>
            <a:r>
              <a:rPr lang="en-US" sz="2800" b="1"/>
              <a:t>Recommendation Function[Content Based Filtering]</a:t>
            </a:r>
            <a:endParaRPr lang="en-US" sz="28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952500" y="1440180"/>
            <a:ext cx="9841230" cy="4686300"/>
          </a:xfrm>
          <a:prstGeom prst="rect">
            <a:avLst/>
          </a:prstGeom>
        </p:spPr>
      </p:pic>
      <p:sp>
        <p:nvSpPr>
          <p:cNvPr id="3" name="Text Box 2"/>
          <p:cNvSpPr txBox="1"/>
          <p:nvPr/>
        </p:nvSpPr>
        <p:spPr>
          <a:xfrm>
            <a:off x="1932940" y="845820"/>
            <a:ext cx="6350000" cy="521970"/>
          </a:xfrm>
          <a:prstGeom prst="rect">
            <a:avLst/>
          </a:prstGeom>
          <a:noFill/>
        </p:spPr>
        <p:txBody>
          <a:bodyPr wrap="square" rtlCol="0">
            <a:spAutoFit/>
          </a:bodyPr>
          <a:p>
            <a:r>
              <a:rPr lang="en-US" sz="2800" b="1"/>
              <a:t>Streamlit Web Application</a:t>
            </a:r>
            <a:endParaRPr lang="en-US" sz="2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061720" y="1115060"/>
            <a:ext cx="9765030" cy="47263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1211580" y="953135"/>
            <a:ext cx="9763125" cy="49542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032000" y="811530"/>
            <a:ext cx="4064000" cy="521970"/>
          </a:xfrm>
          <a:prstGeom prst="rect">
            <a:avLst/>
          </a:prstGeom>
          <a:noFill/>
        </p:spPr>
        <p:txBody>
          <a:bodyPr wrap="square" rtlCol="0">
            <a:spAutoFit/>
          </a:bodyPr>
          <a:p>
            <a:r>
              <a:rPr lang="en-US" sz="2800" b="1"/>
              <a:t>Recommendation System</a:t>
            </a:r>
            <a:endParaRPr lang="en-US" sz="2800" b="1"/>
          </a:p>
        </p:txBody>
      </p:sp>
      <p:pic>
        <p:nvPicPr>
          <p:cNvPr id="6" name="Picture 5"/>
          <p:cNvPicPr>
            <a:picLocks noChangeAspect="1"/>
          </p:cNvPicPr>
          <p:nvPr/>
        </p:nvPicPr>
        <p:blipFill>
          <a:blip r:embed="rId1"/>
          <a:stretch>
            <a:fillRect/>
          </a:stretch>
        </p:blipFill>
        <p:spPr>
          <a:xfrm>
            <a:off x="1371600" y="1579880"/>
            <a:ext cx="9237980" cy="46202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755015" y="901700"/>
            <a:ext cx="10447655" cy="51257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364615" y="1091565"/>
            <a:ext cx="9462770" cy="47097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p:nvPr>
            <p:ph type="title"/>
          </p:nvPr>
        </p:nvSpPr>
        <p:spPr/>
        <p:txBody>
          <a:bodyPr/>
          <a:p>
            <a:endParaRPr lang="en-US"/>
          </a:p>
        </p:txBody>
      </p:sp>
      <p:pic>
        <p:nvPicPr>
          <p:cNvPr id="5" name="Picture 4"/>
          <p:cNvPicPr>
            <a:picLocks noChangeAspect="1"/>
          </p:cNvPicPr>
          <p:nvPr/>
        </p:nvPicPr>
        <p:blipFill>
          <a:blip r:embed="rId1"/>
          <a:stretch>
            <a:fillRect/>
          </a:stretch>
        </p:blipFill>
        <p:spPr>
          <a:xfrm>
            <a:off x="1295400" y="1095375"/>
            <a:ext cx="9438005" cy="48501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772920" y="1097280"/>
            <a:ext cx="4064000" cy="521970"/>
          </a:xfrm>
          <a:prstGeom prst="rect">
            <a:avLst/>
          </a:prstGeom>
          <a:noFill/>
        </p:spPr>
        <p:txBody>
          <a:bodyPr wrap="square" rtlCol="0">
            <a:spAutoFit/>
          </a:bodyPr>
          <a:p>
            <a:r>
              <a:rPr lang="en-US" sz="2800" b="1"/>
              <a:t> Conclusion</a:t>
            </a:r>
            <a:endParaRPr lang="en-US" sz="2800" b="1"/>
          </a:p>
        </p:txBody>
      </p:sp>
      <p:sp>
        <p:nvSpPr>
          <p:cNvPr id="6" name="Text Box 5"/>
          <p:cNvSpPr txBox="1"/>
          <p:nvPr/>
        </p:nvSpPr>
        <p:spPr>
          <a:xfrm>
            <a:off x="1841500" y="2592705"/>
            <a:ext cx="8210550" cy="1938020"/>
          </a:xfrm>
          <a:prstGeom prst="rect">
            <a:avLst/>
          </a:prstGeom>
        </p:spPr>
        <p:txBody>
          <a:bodyPr wrap="square">
            <a:spAutoFit/>
          </a:bodyPr>
          <a:p>
            <a:r>
              <a:rPr sz="2000"/>
              <a:t>The Spotify Song Recommendation System is an excellent example of how modern technology and machine learning can be used to enhance user experience by providing personalized music suggestions. By analyzing user data and leveraging various algorithms, Spotify has developed a system that understands and predicts user preferences, making it easier for users to discover new music that aligns with their tastes.</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2694940" y="2414270"/>
            <a:ext cx="6769100" cy="29997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144" y="1250021"/>
            <a:ext cx="3249168" cy="1293028"/>
          </a:xfrm>
        </p:spPr>
        <p:txBody>
          <a:bodyPr>
            <a:normAutofit/>
          </a:bodyPr>
          <a:lstStyle/>
          <a:p>
            <a:r>
              <a:rPr lang="en-IN" sz="2800" b="1" dirty="0"/>
              <a:t>AGENDA</a:t>
            </a:r>
            <a:endParaRPr lang="en-IN" sz="2800" b="1" dirty="0"/>
          </a:p>
        </p:txBody>
      </p:sp>
      <p:sp>
        <p:nvSpPr>
          <p:cNvPr id="3" name="Content Placeholder 2"/>
          <p:cNvSpPr>
            <a:spLocks noGrp="1"/>
          </p:cNvSpPr>
          <p:nvPr>
            <p:ph idx="1"/>
          </p:nvPr>
        </p:nvSpPr>
        <p:spPr>
          <a:xfrm>
            <a:off x="1568450" y="2378075"/>
            <a:ext cx="8890635" cy="3950335"/>
          </a:xfrm>
        </p:spPr>
        <p:txBody>
          <a:bodyPr>
            <a:normAutofit/>
          </a:bodyPr>
          <a:lstStyle/>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Introduction</a:t>
            </a:r>
            <a:r>
              <a:rPr lang="en-US" altLang="en-IN" sz="2000" b="1" dirty="0">
                <a:latin typeface="Calibri" panose="020F0502020204030204" pitchFamily="34" charset="0"/>
                <a:ea typeface="Calibri" panose="020F0502020204030204" pitchFamily="34" charset="0"/>
                <a:cs typeface="Calibri" panose="020F0502020204030204" pitchFamily="34" charset="0"/>
              </a:rPr>
              <a:t>  &amp; Business Objective</a:t>
            </a:r>
            <a:endParaRPr lang="en-US" altLang="en-IN" sz="2000" b="1"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altLang="en-IN" sz="2000" b="1" dirty="0">
                <a:latin typeface="Calibri" panose="020F0502020204030204" pitchFamily="34" charset="0"/>
                <a:ea typeface="Calibri" panose="020F0502020204030204" pitchFamily="34" charset="0"/>
                <a:cs typeface="Calibri" panose="020F0502020204030204" pitchFamily="34" charset="0"/>
              </a:rPr>
              <a:t>How Spotify's Recommendation System Works</a:t>
            </a:r>
            <a:endParaRPr lang="en-US" altLang="en-IN" sz="2000" b="1"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altLang="en-IN" sz="2000" b="1" dirty="0">
                <a:latin typeface="Calibri" panose="020F0502020204030204" pitchFamily="34" charset="0"/>
                <a:ea typeface="Calibri" panose="020F0502020204030204" pitchFamily="34" charset="0"/>
                <a:cs typeface="Calibri" panose="020F0502020204030204" pitchFamily="34" charset="0"/>
              </a:rPr>
              <a:t>Key Components of a Spotify Song Recommendation System  </a:t>
            </a:r>
            <a:r>
              <a:rPr lang="en-US" altLang="en-IN" sz="1555" dirty="0">
                <a:latin typeface="Calibri" panose="020F0502020204030204" pitchFamily="34" charset="0"/>
                <a:ea typeface="Calibri" panose="020F0502020204030204" pitchFamily="34" charset="0"/>
                <a:cs typeface="Calibri" panose="020F0502020204030204" pitchFamily="34" charset="0"/>
              </a:rPr>
              <a:t>     </a:t>
            </a:r>
            <a:endParaRPr lang="en-US" altLang="en-IN" sz="1555"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altLang="en-IN" sz="2000" b="1" dirty="0">
                <a:latin typeface="Calibri" panose="020F0502020204030204" pitchFamily="34" charset="0"/>
                <a:ea typeface="Calibri" panose="020F0502020204030204" pitchFamily="34" charset="0"/>
                <a:cs typeface="Calibri" panose="020F0502020204030204" pitchFamily="34" charset="0"/>
              </a:rPr>
              <a:t>Spotify Data Analysis  </a:t>
            </a:r>
            <a:r>
              <a:rPr lang="en-US" altLang="en-IN" sz="1555" dirty="0">
                <a:latin typeface="Calibri" panose="020F0502020204030204" pitchFamily="34" charset="0"/>
                <a:ea typeface="Calibri" panose="020F0502020204030204" pitchFamily="34" charset="0"/>
                <a:cs typeface="Calibri" panose="020F0502020204030204" pitchFamily="34" charset="0"/>
              </a:rPr>
              <a:t> </a:t>
            </a:r>
            <a:endParaRPr lang="en-US" altLang="en-IN" sz="1555"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altLang="en-IN" sz="2000" b="1" dirty="0">
                <a:latin typeface="Calibri" panose="020F0502020204030204" pitchFamily="34" charset="0"/>
                <a:ea typeface="Calibri" panose="020F0502020204030204" pitchFamily="34" charset="0"/>
                <a:cs typeface="Calibri" panose="020F0502020204030204" pitchFamily="34" charset="0"/>
              </a:rPr>
              <a:t>Text Cleaning &amp; Preprocessing</a:t>
            </a:r>
            <a:endParaRPr lang="en-US" altLang="en-IN" sz="2000" b="1"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altLang="en-IN" sz="2000" b="1" dirty="0">
                <a:latin typeface="Calibri" panose="020F0502020204030204" pitchFamily="34" charset="0"/>
                <a:ea typeface="Calibri" panose="020F0502020204030204" pitchFamily="34" charset="0"/>
                <a:cs typeface="Calibri" panose="020F0502020204030204" pitchFamily="34" charset="0"/>
                <a:sym typeface="+mn-ea"/>
              </a:rPr>
              <a:t>Vectorization &amp; Cosing Similarity </a:t>
            </a:r>
            <a:endParaRPr lang="en-US" altLang="en-IN" sz="2000" b="1"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altLang="en-IN" sz="2000" b="1" dirty="0">
                <a:latin typeface="Calibri" panose="020F0502020204030204" pitchFamily="34" charset="0"/>
                <a:ea typeface="Calibri" panose="020F0502020204030204" pitchFamily="34" charset="0"/>
                <a:cs typeface="Calibri" panose="020F0502020204030204" pitchFamily="34" charset="0"/>
              </a:rPr>
              <a:t>Recommendation Algorithm And Function </a:t>
            </a:r>
            <a:r>
              <a:rPr lang="en-US" altLang="en-IN" sz="2000" dirty="0">
                <a:latin typeface="Calibri" panose="020F0502020204030204" pitchFamily="34" charset="0"/>
                <a:ea typeface="Calibri" panose="020F0502020204030204" pitchFamily="34" charset="0"/>
                <a:cs typeface="Calibri" panose="020F0502020204030204" pitchFamily="34" charset="0"/>
              </a:rPr>
              <a:t>  </a:t>
            </a:r>
            <a:r>
              <a:rPr lang="en-US" altLang="en-IN" sz="1555" dirty="0">
                <a:latin typeface="Calibri" panose="020F0502020204030204" pitchFamily="34" charset="0"/>
                <a:ea typeface="Calibri" panose="020F0502020204030204" pitchFamily="34" charset="0"/>
                <a:cs typeface="Calibri" panose="020F0502020204030204" pitchFamily="34" charset="0"/>
              </a:rPr>
              <a:t>  </a:t>
            </a:r>
            <a:endParaRPr lang="en-US" altLang="en-IN" sz="1555"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altLang="en-IN" sz="2000" b="1" dirty="0">
                <a:latin typeface="Calibri" panose="020F0502020204030204" pitchFamily="34" charset="0"/>
                <a:ea typeface="Calibri" panose="020F0502020204030204" pitchFamily="34" charset="0"/>
                <a:cs typeface="Calibri" panose="020F0502020204030204" pitchFamily="34" charset="0"/>
              </a:rPr>
              <a:t>Streamlit Application[Recommendation System]   </a:t>
            </a:r>
            <a:r>
              <a:rPr lang="en-US" altLang="en-IN" sz="1555" dirty="0">
                <a:latin typeface="Calibri" panose="020F0502020204030204" pitchFamily="34" charset="0"/>
                <a:ea typeface="Calibri" panose="020F0502020204030204" pitchFamily="34" charset="0"/>
                <a:cs typeface="Calibri" panose="020F0502020204030204" pitchFamily="34" charset="0"/>
              </a:rPr>
              <a:t>                                                   </a:t>
            </a:r>
            <a:endParaRPr lang="en-IN" sz="1555" dirty="0">
              <a:latin typeface="Calibri" panose="020F0502020204030204" pitchFamily="34" charset="0"/>
              <a:ea typeface="Calibri" panose="020F0502020204030204" pitchFamily="34" charset="0"/>
              <a:cs typeface="Calibri" panose="020F0502020204030204" pitchFamily="34" charset="0"/>
            </a:endParaRPr>
          </a:p>
          <a:p>
            <a:pPr marL="0" indent="0">
              <a:buFont typeface="Courier New" panose="02070309020205020404" pitchFamily="49" charset="0"/>
              <a:buNone/>
            </a:pPr>
            <a:endParaRPr lang="en-US" altLang="en-IN" sz="1555"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62" y="1448476"/>
            <a:ext cx="6010654" cy="1303867"/>
          </a:xfrm>
        </p:spPr>
        <p:txBody>
          <a:bodyPr>
            <a:norm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Introduction &amp; business Objective:-</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743458" y="2752343"/>
            <a:ext cx="9601196" cy="3318936"/>
          </a:xfrm>
        </p:spPr>
        <p:txBody>
          <a:bodyPr/>
          <a:lstStyle/>
          <a:p>
            <a:pPr algn="just">
              <a:lnSpc>
                <a:spcPct val="115000"/>
              </a:lnSpc>
              <a:buFont typeface="Wingdings" panose="05000000000000000000" pitchFamily="2" charset="2"/>
              <a:buChar char="q"/>
            </a:pPr>
            <a:r>
              <a:rPr lang="en-IN" sz="2000" dirty="0">
                <a:latin typeface="Times New Roman" panose="02020603050405020304" charset="0"/>
                <a:ea typeface="Calibri" panose="020F0502020204030204" pitchFamily="34" charset="0"/>
                <a:cs typeface="Times New Roman" panose="02020603050405020304" charset="0"/>
              </a:rPr>
              <a:t>A Spotify song recommendation system uses algorithms to suggest music to users based on their listening habits, preferences, and other factors.</a:t>
            </a:r>
            <a:endParaRPr lang="en-IN" sz="2000" dirty="0">
              <a:latin typeface="Times New Roman" panose="02020603050405020304" charset="0"/>
              <a:ea typeface="Calibri" panose="020F0502020204030204" pitchFamily="34" charset="0"/>
              <a:cs typeface="Times New Roman" panose="02020603050405020304" charset="0"/>
            </a:endParaRPr>
          </a:p>
          <a:p>
            <a:pPr algn="just">
              <a:lnSpc>
                <a:spcPct val="115000"/>
              </a:lnSpc>
              <a:buFont typeface="Wingdings" panose="05000000000000000000" pitchFamily="2" charset="2"/>
              <a:buChar char="q"/>
            </a:pPr>
            <a:r>
              <a:rPr lang="en-IN" sz="2000" dirty="0">
                <a:latin typeface="Times New Roman" panose="02020603050405020304" charset="0"/>
                <a:ea typeface="Calibri" panose="020F0502020204030204" pitchFamily="34" charset="0"/>
                <a:cs typeface="Times New Roman" panose="02020603050405020304" charset="0"/>
              </a:rPr>
              <a:t>The system aims to enhance the user's experience by presenting them with personalized music recommendations that match their tastes</a:t>
            </a:r>
            <a:endParaRPr lang="en-IN" sz="2000" dirty="0">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110" y="1880235"/>
            <a:ext cx="9269730" cy="1052830"/>
          </a:xfrm>
        </p:spPr>
        <p:txBody>
          <a:bodyPr>
            <a:normAutofit fontScale="90000"/>
          </a:bodyPr>
          <a:lstStyle/>
          <a:p>
            <a:r>
              <a:rPr lang="en-US" altLang="en-IN" sz="2800" dirty="0">
                <a:latin typeface="Calibri" panose="020F0502020204030204" pitchFamily="34" charset="0"/>
                <a:ea typeface="Calibri" panose="020F0502020204030204" pitchFamily="34" charset="0"/>
                <a:cs typeface="Calibri" panose="020F0502020204030204" pitchFamily="34" charset="0"/>
                <a:sym typeface="+mn-ea"/>
              </a:rPr>
              <a:t>                      </a:t>
            </a:r>
            <a:r>
              <a:rPr lang="en-US" altLang="en-IN" sz="3110" b="1" dirty="0">
                <a:latin typeface="Calibri" panose="020F0502020204030204" pitchFamily="34" charset="0"/>
                <a:ea typeface="Calibri" panose="020F0502020204030204" pitchFamily="34" charset="0"/>
                <a:cs typeface="Calibri" panose="020F0502020204030204" pitchFamily="34" charset="0"/>
                <a:sym typeface="+mn-ea"/>
              </a:rPr>
              <a:t>How Spotify's Recommendation System Works </a:t>
            </a:r>
            <a:br>
              <a:rPr lang="en-US" altLang="en-IN" sz="2800" dirty="0">
                <a:latin typeface="Calibri" panose="020F0502020204030204" pitchFamily="34" charset="0"/>
                <a:ea typeface="Calibri" panose="020F0502020204030204" pitchFamily="34" charset="0"/>
                <a:cs typeface="Calibri" panose="020F0502020204030204" pitchFamily="34" charset="0"/>
                <a:sym typeface="+mn-ea"/>
              </a:rPr>
            </a:br>
            <a:br>
              <a:rPr lang="en-US" altLang="en-IN" sz="2800" dirty="0">
                <a:latin typeface="Calibri" panose="020F0502020204030204" pitchFamily="34" charset="0"/>
                <a:ea typeface="Calibri" panose="020F0502020204030204" pitchFamily="34" charset="0"/>
                <a:cs typeface="Calibri" panose="020F0502020204030204" pitchFamily="34" charset="0"/>
                <a:sym typeface="+mn-ea"/>
              </a:rPr>
            </a:b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p:cNvSpPr>
            <a:spLocks noGrp="1" noChangeArrowheads="1"/>
          </p:cNvSpPr>
          <p:nvPr>
            <p:ph idx="1"/>
          </p:nvPr>
        </p:nvSpPr>
        <p:spPr bwMode="auto">
          <a:xfrm>
            <a:off x="828675" y="3726180"/>
            <a:ext cx="1035939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Collaborative Filtering</a:t>
            </a:r>
            <a:r>
              <a:rPr kumimoji="0" lang="en-US" altLang="en-US" sz="1800" b="0" i="0" u="none" strike="noStrike" cap="none" normalizeH="0" baseline="0" dirty="0">
                <a:ln>
                  <a:noFill/>
                </a:ln>
                <a:solidFill>
                  <a:schemeClr val="tx1"/>
                </a:solidFill>
                <a:effectLst/>
                <a:latin typeface="Arial" panose="020B0604020202020204" pitchFamily="34" charset="0"/>
              </a:rPr>
              <a:t>: This method recommends songs to a user based on the listening habits of other users with similar tastes. If two users have a similar playlist or listening history, the system may suggest songs that one user has listened to but the other hasn't.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Content-Based Filtering</a:t>
            </a:r>
            <a:r>
              <a:rPr kumimoji="0" lang="en-US" altLang="en-US" sz="1800" b="0" i="0" u="none" strike="noStrike" cap="none" normalizeH="0" baseline="0" dirty="0">
                <a:ln>
                  <a:noFill/>
                </a:ln>
                <a:solidFill>
                  <a:schemeClr val="tx1"/>
                </a:solidFill>
                <a:effectLst/>
                <a:latin typeface="Arial" panose="020B0604020202020204" pitchFamily="34" charset="0"/>
              </a:rPr>
              <a:t>: This technique recommends songs based on the characteristics of the songs the user has already liked. It uses metadata such as genre, artist, tempo, key, and even more specific features like danceability and acousticness.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Natural Language Processing (NLP)</a:t>
            </a:r>
            <a:r>
              <a:rPr kumimoji="0" lang="en-US" altLang="en-US" sz="1800" b="0" i="0" u="none" strike="noStrike" cap="none" normalizeH="0" baseline="0" dirty="0">
                <a:ln>
                  <a:noFill/>
                </a:ln>
                <a:solidFill>
                  <a:schemeClr val="tx1"/>
                </a:solidFill>
                <a:effectLst/>
                <a:latin typeface="Arial" panose="020B0604020202020204" pitchFamily="34" charset="0"/>
              </a:rPr>
              <a:t>: Spotify uses NLP to analyze text data from various sources, like blogs, articles, and reviews, to determine how songs are discussed and to identify trends or clusters.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1485265"/>
            <a:ext cx="12479655" cy="1303655"/>
          </a:xfrm>
        </p:spPr>
        <p:txBody>
          <a:bodyPr>
            <a:normAutofit/>
          </a:bodyPr>
          <a:lstStyle/>
          <a:p>
            <a:r>
              <a:rPr lang="en-US" altLang="en-IN" sz="2800" b="1" dirty="0">
                <a:latin typeface="Calibri" panose="020F0502020204030204" pitchFamily="34" charset="0"/>
                <a:ea typeface="Calibri" panose="020F0502020204030204" pitchFamily="34" charset="0"/>
                <a:cs typeface="Calibri" panose="020F0502020204030204" pitchFamily="34" charset="0"/>
                <a:sym typeface="+mn-ea"/>
              </a:rPr>
              <a:t>Key Components of a Spotify Song Recommendation System</a:t>
            </a:r>
            <a:r>
              <a:rPr lang="en-US" altLang="en-IN" sz="2800" dirty="0">
                <a:latin typeface="Calibri" panose="020F0502020204030204" pitchFamily="34" charset="0"/>
                <a:ea typeface="Calibri" panose="020F0502020204030204" pitchFamily="34" charset="0"/>
                <a:cs typeface="Calibri" panose="020F0502020204030204" pitchFamily="34" charset="0"/>
                <a:sym typeface="+mn-ea"/>
              </a:rPr>
              <a:t>  </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p:cNvSpPr>
            <a:spLocks noGrp="1" noChangeArrowheads="1"/>
          </p:cNvSpPr>
          <p:nvPr>
            <p:ph idx="1"/>
          </p:nvPr>
        </p:nvSpPr>
        <p:spPr bwMode="auto">
          <a:xfrm>
            <a:off x="1485265" y="2577465"/>
            <a:ext cx="9167495" cy="3138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User Profile</a:t>
            </a:r>
            <a:r>
              <a:rPr kumimoji="0" lang="en-US" altLang="en-US" sz="1800" b="0" i="0" u="none" strike="noStrike" cap="none" normalizeH="0" baseline="0" dirty="0">
                <a:ln>
                  <a:noFill/>
                </a:ln>
                <a:solidFill>
                  <a:schemeClr val="tx1"/>
                </a:solidFill>
                <a:effectLst/>
                <a:latin typeface="Arial" panose="020B0604020202020204" pitchFamily="34" charset="0"/>
              </a:rPr>
              <a:t>: Includes data on user preferences, such as favorite genres, frequently listened-to songs, and explicit likes or dislikes.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Item Profile</a:t>
            </a:r>
            <a:r>
              <a:rPr kumimoji="0" lang="en-US" altLang="en-US" sz="1800" b="0" i="0" u="none" strike="noStrike" cap="none" normalizeH="0" baseline="0" dirty="0">
                <a:ln>
                  <a:noFill/>
                </a:ln>
                <a:solidFill>
                  <a:schemeClr val="tx1"/>
                </a:solidFill>
                <a:effectLst/>
                <a:latin typeface="Arial" panose="020B0604020202020204" pitchFamily="34" charset="0"/>
              </a:rPr>
              <a:t>: Contains metadata and extracted audio features for each song, including genre, artist, tempo, mood, and more.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Interaction Dat</a:t>
            </a:r>
            <a:r>
              <a:rPr kumimoji="0" lang="en-US" altLang="en-US" sz="1800" b="0" i="0" u="none" strike="noStrike" cap="none" normalizeH="0" baseline="0" dirty="0">
                <a:ln>
                  <a:noFill/>
                </a:ln>
                <a:solidFill>
                  <a:schemeClr val="tx1"/>
                </a:solidFill>
                <a:effectLst/>
                <a:latin typeface="Arial" panose="020B0604020202020204" pitchFamily="34" charset="0"/>
              </a:rPr>
              <a:t>a: Captures user behavior, such as play counts, skips, likes, playlist additions, and even search queries.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Recommendation Algorithm</a:t>
            </a:r>
            <a:r>
              <a:rPr kumimoji="0" lang="en-US" altLang="en-US" sz="1800" b="0" i="0" u="none" strike="noStrike" cap="none" normalizeH="0" baseline="0" dirty="0">
                <a:ln>
                  <a:noFill/>
                </a:ln>
                <a:solidFill>
                  <a:schemeClr val="tx1"/>
                </a:solidFill>
                <a:effectLst/>
                <a:latin typeface="Arial" panose="020B0604020202020204" pitchFamily="34" charset="0"/>
              </a:rPr>
              <a:t>: The machine learning model that takes user and item profiles, along with interaction data, to generate a list of recommended songs.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6" y="1503340"/>
            <a:ext cx="9601196" cy="1303867"/>
          </a:xfrm>
        </p:spPr>
        <p:txBody>
          <a:bodyPr>
            <a:normAutofit/>
          </a:bodyPr>
          <a:lstStyle/>
          <a:p>
            <a:r>
              <a:rPr lang="en-US" altLang="en-IN" sz="2800" b="1" dirty="0">
                <a:latin typeface="Calibri" panose="020F0502020204030204" pitchFamily="34" charset="0"/>
                <a:ea typeface="Calibri" panose="020F0502020204030204" pitchFamily="34" charset="0"/>
                <a:cs typeface="Calibri" panose="020F0502020204030204" pitchFamily="34" charset="0"/>
              </a:rPr>
              <a:t>Spotify Data Analysis</a:t>
            </a:r>
            <a:endParaRPr lang="en-US" altLang="en-I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p:cNvPicPr>
            <a:picLocks noChangeAspect="1"/>
          </p:cNvPicPr>
          <p:nvPr>
            <p:ph idx="1"/>
          </p:nvPr>
        </p:nvPicPr>
        <p:blipFill>
          <a:blip r:embed="rId1"/>
          <a:stretch>
            <a:fillRect/>
          </a:stretch>
        </p:blipFill>
        <p:spPr>
          <a:xfrm>
            <a:off x="1998980" y="4080510"/>
            <a:ext cx="309880" cy="97790"/>
          </a:xfrm>
          <a:prstGeom prst="rect">
            <a:avLst/>
          </a:prstGeom>
          <a:noFill/>
          <a:ln>
            <a:noFill/>
          </a:ln>
          <a:effectLst/>
        </p:spPr>
      </p:pic>
      <p:pic>
        <p:nvPicPr>
          <p:cNvPr id="5" name="Picture 4"/>
          <p:cNvPicPr>
            <a:picLocks noChangeAspect="1"/>
          </p:cNvPicPr>
          <p:nvPr/>
        </p:nvPicPr>
        <p:blipFill>
          <a:blip r:embed="rId1"/>
          <a:stretch>
            <a:fillRect/>
          </a:stretch>
        </p:blipFill>
        <p:spPr>
          <a:xfrm>
            <a:off x="1685925" y="2886075"/>
            <a:ext cx="8820150" cy="2800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566420" y="904240"/>
            <a:ext cx="6614795" cy="4911090"/>
          </a:xfrm>
          <a:prstGeom prst="rect">
            <a:avLst/>
          </a:prstGeom>
        </p:spPr>
      </p:pic>
      <p:sp>
        <p:nvSpPr>
          <p:cNvPr id="6" name="Text Box 5"/>
          <p:cNvSpPr txBox="1"/>
          <p:nvPr/>
        </p:nvSpPr>
        <p:spPr>
          <a:xfrm>
            <a:off x="7112635" y="1543050"/>
            <a:ext cx="4383405" cy="521970"/>
          </a:xfrm>
          <a:prstGeom prst="rect">
            <a:avLst/>
          </a:prstGeom>
          <a:noFill/>
        </p:spPr>
        <p:txBody>
          <a:bodyPr wrap="square" rtlCol="0">
            <a:spAutoFit/>
          </a:bodyPr>
          <a:p>
            <a:r>
              <a:rPr lang="en-US" sz="2800" b="1"/>
              <a:t>Features Of Our Dataset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328420" y="1812290"/>
            <a:ext cx="7693660" cy="4431665"/>
          </a:xfrm>
          <a:prstGeom prst="rect">
            <a:avLst/>
          </a:prstGeom>
        </p:spPr>
      </p:pic>
      <p:sp>
        <p:nvSpPr>
          <p:cNvPr id="6" name="Text Box 5"/>
          <p:cNvSpPr txBox="1"/>
          <p:nvPr/>
        </p:nvSpPr>
        <p:spPr>
          <a:xfrm>
            <a:off x="1807210" y="788670"/>
            <a:ext cx="4064000" cy="953135"/>
          </a:xfrm>
          <a:prstGeom prst="rect">
            <a:avLst/>
          </a:prstGeom>
          <a:noFill/>
        </p:spPr>
        <p:txBody>
          <a:bodyPr wrap="square" rtlCol="0">
            <a:spAutoFit/>
          </a:bodyPr>
          <a:p>
            <a:r>
              <a:rPr lang="en-US" sz="2800" b="1"/>
              <a:t>Visualizing Features of Our Dataset</a:t>
            </a:r>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3661</Words>
  <Application>WPS Presentation</Application>
  <PresentationFormat>Widescreen</PresentationFormat>
  <Paragraphs>80</Paragraphs>
  <Slides>23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vt:i4>
      </vt:variant>
    </vt:vector>
  </HeadingPairs>
  <TitlesOfParts>
    <vt:vector size="40" baseType="lpstr">
      <vt:lpstr>Arial</vt:lpstr>
      <vt:lpstr>SimSun</vt:lpstr>
      <vt:lpstr>Wingdings</vt:lpstr>
      <vt:lpstr>Arial</vt:lpstr>
      <vt:lpstr>Arial Rounded MT Bold</vt:lpstr>
      <vt:lpstr>Calibri</vt:lpstr>
      <vt:lpstr>Courier New</vt:lpstr>
      <vt:lpstr>Garamond</vt:lpstr>
      <vt:lpstr>Microsoft YaHei</vt:lpstr>
      <vt:lpstr>Arial Unicode MS</vt:lpstr>
      <vt:lpstr>Inter</vt:lpstr>
      <vt:lpstr>Segoe Print</vt:lpstr>
      <vt:lpstr>Arial Black</vt:lpstr>
      <vt:lpstr>Arial Narrow</vt:lpstr>
      <vt:lpstr>Bahnschrift</vt:lpstr>
      <vt:lpstr>Times New Roman</vt:lpstr>
      <vt:lpstr>Organic</vt:lpstr>
      <vt:lpstr>Customer Personality Analysis</vt:lpstr>
      <vt:lpstr>PowerPoint 演示文稿</vt:lpstr>
      <vt:lpstr>AGENDA</vt:lpstr>
      <vt:lpstr>Introduction &amp; business Objective:-</vt:lpstr>
      <vt:lpstr>Data Exploration and Preprocessing:-</vt:lpstr>
      <vt:lpstr>Data Transformation and Feature Scaling:-</vt:lpstr>
      <vt:lpstr>Customer Segmentation Using K-Means Clustering:-</vt:lpstr>
      <vt:lpstr>Alternative Clustering Method: Agglomerative Clustering</vt:lpstr>
      <vt:lpstr>Modeling and Classification of Customer Segments:-</vt:lpstr>
      <vt:lpstr>Performance Metrics:-</vt:lpstr>
      <vt:lpstr>Visual Presentation </vt:lpstr>
      <vt:lpstr>PowerPoint 演示文稿</vt:lpstr>
      <vt:lpstr>PowerPoint 演示文稿</vt:lpstr>
      <vt:lpstr>PowerPoint 演示文稿</vt:lpstr>
      <vt:lpstr>PowerPoint 演示文稿</vt:lpstr>
      <vt:lpstr>PowerPoint 演示文稿</vt:lpstr>
      <vt:lpstr>PowerPoint 演示文稿</vt:lpstr>
      <vt:lpstr>Stream lit App Deployment:-</vt:lpstr>
      <vt:lpstr>Streamlit application</vt:lpstr>
      <vt:lpstr>PowerPoint 演示文稿</vt:lpstr>
      <vt:lpstr>How the Model Looks  </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Muskan Shaikh</dc:creator>
  <cp:lastModifiedBy>Admin</cp:lastModifiedBy>
  <cp:revision>10</cp:revision>
  <dcterms:created xsi:type="dcterms:W3CDTF">2024-07-17T08:52:00Z</dcterms:created>
  <dcterms:modified xsi:type="dcterms:W3CDTF">2024-08-27T10:41:36Z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C47035BBEF9E43F190CE5E0B6CE31C42_13</vt:lpwstr>
  </property>
  <property fmtid="{D5CDD505-2E9C-101B-9397-08002B2CF9AE}" pid="3" name="KSOProductBuildVer">
    <vt:lpwstr>1033-12.2.0.17562</vt:lpwstr>
  </property>
</Properties>
</file>