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pn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68" r:id="rId7"/>
    <p:sldId id="270" r:id="rId8"/>
    <p:sldId id="259" r:id="rId9"/>
    <p:sldId id="260" r:id="rId10"/>
    <p:sldId id="261" r:id="rId11"/>
    <p:sldId id="262" r:id="rId12"/>
    <p:sldId id="265" r:id="rId13"/>
    <p:sldId id="266" r:id="rId14"/>
    <p:sldId id="267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01" y="661568"/>
            <a:ext cx="1592580" cy="213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6001" y="2847707"/>
            <a:ext cx="359999" cy="482296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8201" y="661568"/>
            <a:ext cx="1592580" cy="213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76001" y="2847707"/>
            <a:ext cx="359999" cy="4822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986" y="798129"/>
            <a:ext cx="3664127" cy="238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0126" y="3351784"/>
            <a:ext cx="123634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03" y="3351784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://www.grandviewresearc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197421"/>
            <a:ext cx="4483735" cy="519430"/>
            <a:chOff x="87743" y="197421"/>
            <a:chExt cx="4483735" cy="519430"/>
          </a:xfrm>
        </p:grpSpPr>
        <p:sp>
          <p:nvSpPr>
            <p:cNvPr id="3" name="object 3"/>
            <p:cNvSpPr/>
            <p:nvPr/>
          </p:nvSpPr>
          <p:spPr>
            <a:xfrm>
              <a:off x="87743" y="19742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260690"/>
              <a:ext cx="4432935" cy="456565"/>
            </a:xfrm>
            <a:custGeom>
              <a:avLst/>
              <a:gdLst/>
              <a:ahLst/>
              <a:cxnLst/>
              <a:rect l="l" t="t" r="r" b="b"/>
              <a:pathLst>
                <a:path w="4432935" h="456565">
                  <a:moveTo>
                    <a:pt x="4432566" y="0"/>
                  </a:moveTo>
                  <a:lnTo>
                    <a:pt x="0" y="0"/>
                  </a:lnTo>
                  <a:lnTo>
                    <a:pt x="0" y="455971"/>
                  </a:lnTo>
                  <a:lnTo>
                    <a:pt x="4432566" y="45597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241853"/>
              <a:ext cx="4432935" cy="424180"/>
            </a:xfrm>
            <a:custGeom>
              <a:avLst/>
              <a:gdLst/>
              <a:ahLst/>
              <a:cxnLst/>
              <a:rect l="l" t="t" r="r" b="b"/>
              <a:pathLst>
                <a:path w="4432935" h="424180">
                  <a:moveTo>
                    <a:pt x="4432566" y="0"/>
                  </a:moveTo>
                  <a:lnTo>
                    <a:pt x="0" y="0"/>
                  </a:lnTo>
                  <a:lnTo>
                    <a:pt x="0" y="373207"/>
                  </a:lnTo>
                  <a:lnTo>
                    <a:pt x="4008" y="392932"/>
                  </a:lnTo>
                  <a:lnTo>
                    <a:pt x="14922" y="409085"/>
                  </a:lnTo>
                  <a:lnTo>
                    <a:pt x="31075" y="419999"/>
                  </a:lnTo>
                  <a:lnTo>
                    <a:pt x="50800" y="424008"/>
                  </a:lnTo>
                  <a:lnTo>
                    <a:pt x="4381765" y="424008"/>
                  </a:lnTo>
                  <a:lnTo>
                    <a:pt x="4401490" y="419999"/>
                  </a:lnTo>
                  <a:lnTo>
                    <a:pt x="4417643" y="409085"/>
                  </a:lnTo>
                  <a:lnTo>
                    <a:pt x="4428558" y="392932"/>
                  </a:lnTo>
                  <a:lnTo>
                    <a:pt x="4432566" y="3732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850" y="288869"/>
            <a:ext cx="429843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latin typeface="Trebuchet MS"/>
                <a:cs typeface="Trebuchet MS"/>
              </a:rPr>
              <a:t>F</a:t>
            </a:r>
            <a:r>
              <a:rPr sz="1700" spc="-60" dirty="0">
                <a:latin typeface="Trebuchet MS"/>
                <a:cs typeface="Trebuchet MS"/>
              </a:rPr>
              <a:t>oo</a:t>
            </a:r>
            <a:r>
              <a:rPr sz="1700" spc="-120" dirty="0">
                <a:latin typeface="Trebuchet MS"/>
                <a:cs typeface="Trebuchet MS"/>
              </a:rPr>
              <a:t>d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spc="-130" dirty="0">
                <a:latin typeface="Trebuchet MS"/>
                <a:cs typeface="Trebuchet MS"/>
              </a:rPr>
              <a:t>Grade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W</a:t>
            </a:r>
            <a:r>
              <a:rPr sz="1700" spc="-165" dirty="0">
                <a:latin typeface="Trebuchet MS"/>
                <a:cs typeface="Trebuchet MS"/>
              </a:rPr>
              <a:t>a</a:t>
            </a:r>
            <a:r>
              <a:rPr sz="1700" spc="-130" dirty="0">
                <a:latin typeface="Trebuchet MS"/>
                <a:cs typeface="Trebuchet MS"/>
              </a:rPr>
              <a:t>rehouse</a:t>
            </a:r>
            <a:r>
              <a:rPr lang="en-IN" sz="1700" spc="-130" dirty="0">
                <a:latin typeface="Trebuchet MS"/>
                <a:cs typeface="Trebuchet MS"/>
              </a:rPr>
              <a:t> Monitoring system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86" y="798129"/>
            <a:ext cx="3663315" cy="23844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100" b="1" spc="-35" dirty="0">
                <a:latin typeface="Arial"/>
                <a:cs typeface="Arial"/>
              </a:rPr>
              <a:t>By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Group: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A03</a:t>
            </a:r>
            <a:endParaRPr sz="1100">
              <a:latin typeface="Arial"/>
              <a:cs typeface="Arial"/>
            </a:endParaRPr>
          </a:p>
          <a:p>
            <a:pPr marL="12065" marR="5080" algn="ctr">
              <a:lnSpc>
                <a:spcPct val="102600"/>
              </a:lnSpc>
              <a:spcBef>
                <a:spcPts val="570"/>
              </a:spcBef>
            </a:pPr>
            <a:r>
              <a:rPr sz="1100" b="1" spc="-50" dirty="0">
                <a:latin typeface="Arial"/>
                <a:cs typeface="Arial"/>
              </a:rPr>
              <a:t>Janhavi</a:t>
            </a:r>
            <a:r>
              <a:rPr sz="1100" b="1" spc="-45" dirty="0">
                <a:latin typeface="Arial"/>
                <a:cs typeface="Arial"/>
              </a:rPr>
              <a:t> Adhau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(Roll </a:t>
            </a:r>
            <a:r>
              <a:rPr sz="1100" b="1" dirty="0">
                <a:latin typeface="Arial"/>
                <a:cs typeface="Arial"/>
              </a:rPr>
              <a:t>No.:311002) </a:t>
            </a:r>
            <a:r>
              <a:rPr sz="1100" b="1" spc="10" dirty="0">
                <a:latin typeface="Arial"/>
                <a:cs typeface="Arial"/>
              </a:rPr>
              <a:t>(G.R. </a:t>
            </a:r>
            <a:r>
              <a:rPr sz="1100" b="1" spc="-5" dirty="0">
                <a:latin typeface="Arial"/>
                <a:cs typeface="Arial"/>
              </a:rPr>
              <a:t>No.:</a:t>
            </a:r>
            <a:r>
              <a:rPr sz="1100" b="1" dirty="0">
                <a:latin typeface="Arial"/>
                <a:cs typeface="Arial"/>
              </a:rPr>
              <a:t> 22010552) 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Vaibhav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Adsare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(Roll </a:t>
            </a:r>
            <a:r>
              <a:rPr sz="1100" b="1" dirty="0">
                <a:latin typeface="Arial"/>
                <a:cs typeface="Arial"/>
              </a:rPr>
              <a:t>No.:311003) </a:t>
            </a:r>
            <a:r>
              <a:rPr sz="1100" b="1" spc="10" dirty="0">
                <a:latin typeface="Arial"/>
                <a:cs typeface="Arial"/>
              </a:rPr>
              <a:t>(G.R. </a:t>
            </a:r>
            <a:r>
              <a:rPr sz="1100" b="1" spc="-5" dirty="0">
                <a:latin typeface="Arial"/>
                <a:cs typeface="Arial"/>
              </a:rPr>
              <a:t>No.:</a:t>
            </a:r>
            <a:r>
              <a:rPr sz="1100" b="1" dirty="0">
                <a:latin typeface="Arial"/>
                <a:cs typeface="Arial"/>
              </a:rPr>
              <a:t> 22010758)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Adinath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Jadhav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(Roll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No.:311022)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(G.R.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No.:</a:t>
            </a:r>
            <a:r>
              <a:rPr sz="1100" b="1" spc="2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22010969)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Deep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Jadhav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(Roll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No.:311023)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(G.R.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No.:</a:t>
            </a:r>
            <a:r>
              <a:rPr sz="1100" b="1" spc="2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22010818)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</a:pP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S.Y.</a:t>
            </a:r>
            <a:r>
              <a:rPr sz="11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B.Tech.</a:t>
            </a:r>
            <a:r>
              <a:rPr sz="11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3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1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0000FF"/>
                </a:solidFill>
                <a:latin typeface="Arial"/>
                <a:cs typeface="Arial"/>
              </a:rPr>
              <a:t>SEM</a:t>
            </a:r>
            <a:r>
              <a:rPr sz="11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60" dirty="0">
                <a:solidFill>
                  <a:srgbClr val="0000FF"/>
                </a:solidFill>
                <a:latin typeface="Arial"/>
                <a:cs typeface="Arial"/>
              </a:rPr>
              <a:t>IV</a:t>
            </a:r>
            <a:r>
              <a:rPr sz="1100" b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0000FF"/>
                </a:solidFill>
                <a:latin typeface="Arial"/>
                <a:cs typeface="Arial"/>
              </a:rPr>
              <a:t>(Pattern</a:t>
            </a:r>
            <a:r>
              <a:rPr sz="11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2020)</a:t>
            </a:r>
            <a:r>
              <a:rPr sz="1100"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3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100"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0000FF"/>
                </a:solidFill>
                <a:latin typeface="Arial"/>
                <a:cs typeface="Arial"/>
              </a:rPr>
              <a:t>AY</a:t>
            </a:r>
            <a:r>
              <a:rPr sz="1100" b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2021-22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400" b="1" spc="10" dirty="0">
                <a:solidFill>
                  <a:srgbClr val="0000FF"/>
                </a:solidFill>
                <a:latin typeface="Arial"/>
                <a:cs typeface="Arial"/>
              </a:rPr>
              <a:t>Internet</a:t>
            </a:r>
            <a:r>
              <a:rPr sz="1400" b="1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400" b="1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0000FF"/>
                </a:solidFill>
                <a:latin typeface="Arial"/>
                <a:cs typeface="Arial"/>
              </a:rPr>
              <a:t>Things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100" b="1" spc="-30" dirty="0">
                <a:latin typeface="Arial"/>
                <a:cs typeface="Arial"/>
              </a:rPr>
              <a:t>Instructor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b="1" spc="25" dirty="0">
                <a:latin typeface="Arial"/>
                <a:cs typeface="Arial"/>
              </a:rPr>
              <a:t>Dr.</a:t>
            </a:r>
            <a:r>
              <a:rPr sz="1100" b="1" spc="21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Pravin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G.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Gawande</a:t>
            </a:r>
            <a:endParaRPr sz="1100">
              <a:latin typeface="Arial"/>
              <a:cs typeface="Arial"/>
            </a:endParaRPr>
          </a:p>
          <a:p>
            <a:pPr marL="121920" marR="114300" indent="-635" algn="ctr">
              <a:lnSpc>
                <a:spcPts val="1360"/>
              </a:lnSpc>
              <a:spcBef>
                <a:spcPts val="45"/>
              </a:spcBef>
            </a:pPr>
            <a:r>
              <a:rPr sz="1000" b="1" spc="-45" dirty="0">
                <a:solidFill>
                  <a:srgbClr val="0000FF"/>
                </a:solidFill>
                <a:latin typeface="Arial"/>
                <a:cs typeface="Arial"/>
              </a:rPr>
              <a:t>Electronics</a:t>
            </a:r>
            <a:r>
              <a:rPr sz="1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0000FF"/>
                </a:solidFill>
                <a:latin typeface="Arial"/>
                <a:cs typeface="Arial"/>
              </a:rPr>
              <a:t>Telecommunication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Department 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0000FF"/>
                </a:solidFill>
                <a:latin typeface="Arial"/>
                <a:cs typeface="Arial"/>
              </a:rPr>
              <a:t>Vishwakarma</a:t>
            </a:r>
            <a:r>
              <a:rPr sz="10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Institute</a:t>
            </a:r>
            <a:r>
              <a:rPr sz="10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000"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0000FF"/>
                </a:solidFill>
                <a:latin typeface="Arial"/>
                <a:cs typeface="Arial"/>
              </a:rPr>
              <a:t>Information</a:t>
            </a:r>
            <a:r>
              <a:rPr sz="10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0000FF"/>
                </a:solidFill>
                <a:latin typeface="Arial"/>
                <a:cs typeface="Arial"/>
              </a:rPr>
              <a:t>Technology,</a:t>
            </a:r>
            <a:r>
              <a:rPr sz="10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00FF"/>
                </a:solidFill>
                <a:latin typeface="Arial"/>
                <a:cs typeface="Arial"/>
              </a:rPr>
              <a:t>Pune-48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371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EDA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tool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BFAD7-0875-E0DB-8886-D524A62206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511175"/>
            <a:ext cx="25146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38F1D3-E475-0C1C-61DA-6D886C763DFE}"/>
              </a:ext>
            </a:extLst>
          </p:cNvPr>
          <p:cNvSpPr txBox="1"/>
          <p:nvPr/>
        </p:nvSpPr>
        <p:spPr>
          <a:xfrm>
            <a:off x="-819150" y="2644775"/>
            <a:ext cx="64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333333"/>
                </a:solidFill>
                <a:effectLst/>
                <a:latin typeface="Helvetica Neue"/>
              </a:rPr>
              <a:t>Interface DHT11 Using NodeMCU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68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Algorithm/Flowchart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E563A-62CA-E5BA-93CE-869BA7AD61D8}"/>
              </a:ext>
            </a:extLst>
          </p:cNvPr>
          <p:cNvSpPr/>
          <p:nvPr/>
        </p:nvSpPr>
        <p:spPr>
          <a:xfrm>
            <a:off x="980924" y="413434"/>
            <a:ext cx="1520898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Temperature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AA66A9-2C2D-BE50-247C-4039BFADDD6E}"/>
              </a:ext>
            </a:extLst>
          </p:cNvPr>
          <p:cNvSpPr/>
          <p:nvPr/>
        </p:nvSpPr>
        <p:spPr>
          <a:xfrm>
            <a:off x="2553741" y="406431"/>
            <a:ext cx="1419097" cy="3508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Humidity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22B735-1AFC-3711-A1F4-F726F830D132}"/>
              </a:ext>
            </a:extLst>
          </p:cNvPr>
          <p:cNvSpPr/>
          <p:nvPr/>
        </p:nvSpPr>
        <p:spPr>
          <a:xfrm>
            <a:off x="1747954" y="1047577"/>
            <a:ext cx="132399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Dht11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66EA6-94FD-6629-237B-5C01364DE13A}"/>
              </a:ext>
            </a:extLst>
          </p:cNvPr>
          <p:cNvSpPr/>
          <p:nvPr/>
        </p:nvSpPr>
        <p:spPr>
          <a:xfrm>
            <a:off x="1615692" y="1857007"/>
            <a:ext cx="1752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ESP 8266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BD37AD-501F-85B4-28F8-5F944B29F692}"/>
              </a:ext>
            </a:extLst>
          </p:cNvPr>
          <p:cNvSpPr/>
          <p:nvPr/>
        </p:nvSpPr>
        <p:spPr>
          <a:xfrm>
            <a:off x="781050" y="2720975"/>
            <a:ext cx="1323998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ThingSpeak Cloud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4B92EF-ED4D-6589-726E-844DFB334288}"/>
              </a:ext>
            </a:extLst>
          </p:cNvPr>
          <p:cNvSpPr/>
          <p:nvPr/>
        </p:nvSpPr>
        <p:spPr>
          <a:xfrm>
            <a:off x="2622118" y="2797175"/>
            <a:ext cx="978332" cy="350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Interface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4A1579-4DDC-9440-D790-8B3680D175DD}"/>
              </a:ext>
            </a:extLst>
          </p:cNvPr>
          <p:cNvSpPr/>
          <p:nvPr/>
        </p:nvSpPr>
        <p:spPr>
          <a:xfrm>
            <a:off x="570280" y="363916"/>
            <a:ext cx="3792170" cy="205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604E1B-DCEC-046D-85C6-358248CA3E67}"/>
              </a:ext>
            </a:extLst>
          </p:cNvPr>
          <p:cNvCxnSpPr>
            <a:cxnSpLocks/>
          </p:cNvCxnSpPr>
          <p:nvPr/>
        </p:nvCxnSpPr>
        <p:spPr>
          <a:xfrm>
            <a:off x="1779473" y="718234"/>
            <a:ext cx="257198" cy="3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5404A3-9F2A-A4E2-42FF-B804B86F3128}"/>
              </a:ext>
            </a:extLst>
          </p:cNvPr>
          <p:cNvCxnSpPr>
            <a:cxnSpLocks/>
          </p:cNvCxnSpPr>
          <p:nvPr/>
        </p:nvCxnSpPr>
        <p:spPr>
          <a:xfrm flipH="1">
            <a:off x="2720920" y="782652"/>
            <a:ext cx="228600" cy="28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E5DF6-EEFF-B7AA-F1E1-3A5D4ECA221A}"/>
              </a:ext>
            </a:extLst>
          </p:cNvPr>
          <p:cNvCxnSpPr>
            <a:cxnSpLocks/>
          </p:cNvCxnSpPr>
          <p:nvPr/>
        </p:nvCxnSpPr>
        <p:spPr>
          <a:xfrm>
            <a:off x="2409953" y="1556353"/>
            <a:ext cx="0" cy="32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0DD47A-7EA1-9B30-E0B4-54EAFFF9BDC6}"/>
              </a:ext>
            </a:extLst>
          </p:cNvPr>
          <p:cNvSpPr txBox="1"/>
          <p:nvPr/>
        </p:nvSpPr>
        <p:spPr>
          <a:xfrm>
            <a:off x="520815" y="2222327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Warehouse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40774D-7C86-FD36-3CA3-95B4EA1ABDC5}"/>
              </a:ext>
            </a:extLst>
          </p:cNvPr>
          <p:cNvCxnSpPr/>
          <p:nvPr/>
        </p:nvCxnSpPr>
        <p:spPr>
          <a:xfrm flipH="1">
            <a:off x="1663750" y="2337743"/>
            <a:ext cx="244322" cy="38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2E1CCD-ECE5-A691-5066-96E1DC1A38B3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 flipV="1">
            <a:off x="2105048" y="2972594"/>
            <a:ext cx="517070" cy="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1625A3-12C5-098F-0ADE-9D99FC6A7776}"/>
              </a:ext>
            </a:extLst>
          </p:cNvPr>
          <p:cNvSpPr/>
          <p:nvPr/>
        </p:nvSpPr>
        <p:spPr>
          <a:xfrm>
            <a:off x="628650" y="2492375"/>
            <a:ext cx="3276600" cy="81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B16119-11EF-4169-F81B-4E0E6980E212}"/>
              </a:ext>
            </a:extLst>
          </p:cNvPr>
          <p:cNvSpPr txBox="1"/>
          <p:nvPr/>
        </p:nvSpPr>
        <p:spPr>
          <a:xfrm>
            <a:off x="2943172" y="2475739"/>
            <a:ext cx="1119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Remote Access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642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5181E-69B4-2068-31E3-2C7143CC9343}"/>
              </a:ext>
            </a:extLst>
          </p:cNvPr>
          <p:cNvSpPr txBox="1"/>
          <p:nvPr/>
        </p:nvSpPr>
        <p:spPr>
          <a:xfrm>
            <a:off x="171450" y="892175"/>
            <a:ext cx="4267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Temperature and Humidity sensation by DHT11 sensor.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Data acquisition by using ESP8266 Node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By using 802.11(Wi-Fi) data will  be stored on the cloud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By using user interface of ThingSpeak cloud computing website data is rearranged with the 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Google Sans"/>
              </a:rPr>
              <a:t>Data and information visualization.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02124"/>
                </a:solidFill>
                <a:latin typeface="Google Sans"/>
              </a:rPr>
              <a:t>By using the statical data provided by the cloud computing website it is easy to analyse the environmental changes of food category warehouse.</a:t>
            </a:r>
            <a:endParaRPr lang="en-IN" sz="120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70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Overall</a:t>
            </a:r>
            <a:r>
              <a:rPr spc="-15" dirty="0"/>
              <a:t> </a:t>
            </a:r>
            <a:r>
              <a:rPr spc="-4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790" y="511175"/>
            <a:ext cx="4358005" cy="309571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200" spc="50" dirty="0">
                <a:cs typeface="Tahoma"/>
              </a:rPr>
              <a:t>It’s a cost-effective and dependable way to track temperature and humidity inside  warehouses without compromising stored items. The devices are simple to set up and save electricity.</a:t>
            </a:r>
          </a:p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200" spc="50" dirty="0">
                <a:cs typeface="Tahoma"/>
              </a:rPr>
              <a:t>We have successfully utilized 4 layers (sensing layer ,Network Layer, Data processing layer and application layer).</a:t>
            </a:r>
          </a:p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Ensures us to stay aware of the conditions of environmental factors.</a:t>
            </a:r>
          </a:p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333333"/>
                </a:solidFill>
                <a:effectLst/>
              </a:rPr>
              <a:t>It is crucial for certain foods and drinks to stay at specific temperatures, especially perishable foods as the </a:t>
            </a:r>
            <a:r>
              <a:rPr lang="en-US" sz="1200" b="0" i="0" u="none" strike="noStrike">
                <a:solidFill>
                  <a:srgbClr val="337AB7"/>
                </a:solidFill>
                <a:effectLst/>
              </a:rPr>
              <a:t>growth rate of potentially harmful bacteria</a:t>
            </a:r>
            <a:r>
              <a:rPr lang="en-US" sz="1200" b="0" i="0">
                <a:solidFill>
                  <a:srgbClr val="333333"/>
                </a:solidFill>
                <a:effectLst/>
              </a:rPr>
              <a:t> slows down drastically below specific temperatures. </a:t>
            </a:r>
          </a:p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200" spc="50" dirty="0">
              <a:cs typeface="Tahoma"/>
            </a:endParaRPr>
          </a:p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200" spc="50" dirty="0">
              <a:cs typeface="Tahoma"/>
            </a:endParaRPr>
          </a:p>
          <a:p>
            <a:pPr marL="184150" marR="5080" indent="-171450">
              <a:lnSpc>
                <a:spcPts val="13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200" spc="50" dirty="0">
              <a:cs typeface="Tahoma"/>
            </a:endParaRPr>
          </a:p>
          <a:p>
            <a:pPr marL="12700" marR="5080">
              <a:lnSpc>
                <a:spcPts val="1350"/>
              </a:lnSpc>
              <a:spcBef>
                <a:spcPts val="10"/>
              </a:spcBef>
            </a:pPr>
            <a:endParaRPr lang="en-US" sz="1200" spc="50" dirty="0">
              <a:cs typeface="Tahoma"/>
            </a:endParaRPr>
          </a:p>
          <a:p>
            <a:pPr marL="12700" marR="5080">
              <a:lnSpc>
                <a:spcPts val="1350"/>
              </a:lnSpc>
              <a:spcBef>
                <a:spcPts val="10"/>
              </a:spcBef>
            </a:pPr>
            <a:endParaRPr lang="en-IN" sz="1200" spc="50" dirty="0"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2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444" y="464296"/>
            <a:ext cx="4478655" cy="29610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137795">
              <a:lnSpc>
                <a:spcPts val="1350"/>
              </a:lnSpc>
              <a:spcBef>
                <a:spcPts val="215"/>
              </a:spcBef>
            </a:pPr>
            <a:r>
              <a:rPr sz="1200" spc="-30" dirty="0">
                <a:latin typeface="Tahoma"/>
                <a:cs typeface="Tahoma"/>
              </a:rPr>
              <a:t>Bartholdi,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John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J;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Hackman,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Steven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Todd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(2006).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Warehouse 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distribution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science.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Atlanta,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GA: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Supply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Chain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Logistics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Institute,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School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Industrial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Systems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Engineering,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Georgia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Institute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65" dirty="0">
                <a:latin typeface="Tahoma"/>
                <a:cs typeface="Tahoma"/>
              </a:rPr>
              <a:t>Technology.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p.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34.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OCLC </a:t>
            </a:r>
            <a:r>
              <a:rPr sz="1200" spc="-70" dirty="0">
                <a:latin typeface="Tahoma"/>
                <a:cs typeface="Tahoma"/>
              </a:rPr>
              <a:t>938330477.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Faber, </a:t>
            </a:r>
            <a:r>
              <a:rPr sz="1200" spc="-70" dirty="0">
                <a:latin typeface="Tahoma"/>
                <a:cs typeface="Tahoma"/>
              </a:rPr>
              <a:t>Nynke; </a:t>
            </a:r>
            <a:r>
              <a:rPr sz="1200" spc="-90" dirty="0">
                <a:latin typeface="Tahoma"/>
                <a:cs typeface="Tahoma"/>
              </a:rPr>
              <a:t>de 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Koster,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90" dirty="0">
                <a:latin typeface="Tahoma"/>
                <a:cs typeface="Tahoma"/>
              </a:rPr>
              <a:t>Ren´e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(Marinus)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B.M.;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Velde,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Steef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L.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(2002-01-01).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”Linking </a:t>
            </a:r>
            <a:r>
              <a:rPr sz="1200" spc="-90" dirty="0">
                <a:latin typeface="Tahoma"/>
                <a:cs typeface="Tahoma"/>
              </a:rPr>
              <a:t>warehouse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complexity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90" dirty="0">
                <a:latin typeface="Tahoma"/>
                <a:cs typeface="Tahoma"/>
              </a:rPr>
              <a:t>warehouse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planning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40" dirty="0">
                <a:latin typeface="Tahoma"/>
                <a:cs typeface="Tahoma"/>
              </a:rPr>
              <a:t>control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structure: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exploratory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study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use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warehouse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management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information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systems”.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International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Journal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Physical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Distribution 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Logistics </a:t>
            </a:r>
            <a:r>
              <a:rPr sz="1200" spc="-55" dirty="0">
                <a:latin typeface="Tahoma"/>
                <a:cs typeface="Tahoma"/>
              </a:rPr>
              <a:t>Management.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32 </a:t>
            </a:r>
            <a:r>
              <a:rPr sz="1200" spc="-50" dirty="0">
                <a:latin typeface="Tahoma"/>
                <a:cs typeface="Tahoma"/>
              </a:rPr>
              <a:t>(5):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381–382. </a:t>
            </a:r>
            <a:r>
              <a:rPr sz="1200" spc="-65" dirty="0">
                <a:latin typeface="Tahoma"/>
                <a:cs typeface="Tahoma"/>
              </a:rPr>
              <a:t> doi:10.1108/09600030210434161.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ISSN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0960-0035.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Facilities</a:t>
            </a:r>
            <a:endParaRPr sz="1200">
              <a:latin typeface="Tahoma"/>
              <a:cs typeface="Tahoma"/>
            </a:endParaRPr>
          </a:p>
          <a:p>
            <a:pPr marL="38100" marR="287655">
              <a:lnSpc>
                <a:spcPts val="1350"/>
              </a:lnSpc>
              <a:spcBef>
                <a:spcPts val="50"/>
              </a:spcBef>
            </a:pPr>
            <a:r>
              <a:rPr sz="1200" spc="-55" dirty="0">
                <a:latin typeface="Tahoma"/>
                <a:cs typeface="Tahoma"/>
              </a:rPr>
              <a:t>planning.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James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A.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Tompkins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(4th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ed.).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Hoboken,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NJ: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John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Wiley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Sons.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2010.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pp.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385–386.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ISBN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978-0-470-44404-7.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OCLC</a:t>
            </a:r>
            <a:endParaRPr sz="1200">
              <a:latin typeface="Tahoma"/>
              <a:cs typeface="Tahoma"/>
            </a:endParaRPr>
          </a:p>
          <a:p>
            <a:pPr marL="38100" marR="374650">
              <a:lnSpc>
                <a:spcPts val="1350"/>
              </a:lnSpc>
              <a:spcBef>
                <a:spcPts val="10"/>
              </a:spcBef>
            </a:pPr>
            <a:r>
              <a:rPr sz="1200" spc="-70" dirty="0">
                <a:latin typeface="Tahoma"/>
                <a:cs typeface="Tahoma"/>
              </a:rPr>
              <a:t>456838083.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”Warehouse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Management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Systems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Market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Report,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2021-2028”.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  <a:hlinkClick r:id="rId2"/>
              </a:rPr>
              <a:t>www.grandviewresearch.com.</a:t>
            </a:r>
            <a:r>
              <a:rPr sz="1200" spc="150" dirty="0">
                <a:latin typeface="Tahoma"/>
                <a:cs typeface="Tahoma"/>
                <a:hlinkClick r:id="rId2"/>
              </a:rPr>
              <a:t> </a:t>
            </a:r>
            <a:r>
              <a:rPr sz="1200" spc="-55" dirty="0">
                <a:latin typeface="Tahoma"/>
                <a:cs typeface="Tahoma"/>
              </a:rPr>
              <a:t>Retrieved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2022-03-23.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Frazelle,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Edward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(2016).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World-class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warehousing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material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handling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(2nd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ed.).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New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York.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14.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ISBN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978-0-07-184283-9.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ts val="1340"/>
              </a:lnSpc>
            </a:pPr>
            <a:r>
              <a:rPr sz="1200" spc="-235" dirty="0">
                <a:latin typeface="Tahoma"/>
                <a:cs typeface="Tahoma"/>
              </a:rPr>
              <a:t>O</a:t>
            </a:r>
            <a:r>
              <a:rPr sz="900" spc="-352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S.Y</a:t>
            </a:r>
            <a:r>
              <a:rPr sz="1200" spc="-235" dirty="0">
                <a:latin typeface="Tahoma"/>
                <a:cs typeface="Tahoma"/>
              </a:rPr>
              <a:t>C</a:t>
            </a:r>
            <a:r>
              <a:rPr sz="900" spc="-352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900" spc="82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307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200" spc="-204" dirty="0">
                <a:latin typeface="Tahoma"/>
                <a:cs typeface="Tahoma"/>
              </a:rPr>
              <a:t>L</a:t>
            </a:r>
            <a:r>
              <a:rPr sz="900" spc="-307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.T</a:t>
            </a:r>
            <a:r>
              <a:rPr sz="1200" spc="-204" dirty="0">
                <a:latin typeface="Tahoma"/>
                <a:cs typeface="Tahoma"/>
              </a:rPr>
              <a:t>C</a:t>
            </a:r>
            <a:r>
              <a:rPr sz="900" spc="-307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ech</a:t>
            </a:r>
            <a:r>
              <a:rPr sz="1200" spc="-204" dirty="0">
                <a:latin typeface="Tahoma"/>
                <a:cs typeface="Tahoma"/>
              </a:rPr>
              <a:t>9</a:t>
            </a:r>
            <a:r>
              <a:rPr sz="900" spc="-307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900" spc="202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359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200" spc="-240" dirty="0">
                <a:latin typeface="Tahoma"/>
                <a:cs typeface="Tahoma"/>
              </a:rPr>
              <a:t>5</a:t>
            </a:r>
            <a:r>
              <a:rPr sz="900" spc="-359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200" spc="-240" dirty="0">
                <a:latin typeface="Tahoma"/>
                <a:cs typeface="Tahoma"/>
              </a:rPr>
              <a:t>1</a:t>
            </a:r>
            <a:r>
              <a:rPr sz="900" spc="-359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EM</a:t>
            </a:r>
            <a:r>
              <a:rPr sz="1200" spc="-240" dirty="0">
                <a:latin typeface="Tahoma"/>
                <a:cs typeface="Tahoma"/>
              </a:rPr>
              <a:t>42</a:t>
            </a:r>
            <a:r>
              <a:rPr sz="900" spc="-359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IV</a:t>
            </a:r>
            <a:r>
              <a:rPr sz="1200" spc="-240" dirty="0">
                <a:latin typeface="Tahoma"/>
                <a:cs typeface="Tahoma"/>
              </a:rPr>
              <a:t>9</a:t>
            </a:r>
            <a:r>
              <a:rPr sz="900" spc="-359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200" spc="-240" dirty="0">
                <a:latin typeface="Tahoma"/>
                <a:cs typeface="Tahoma"/>
              </a:rPr>
              <a:t>3</a:t>
            </a:r>
            <a:r>
              <a:rPr sz="900" spc="-359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900" spc="-142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130" dirty="0">
                <a:latin typeface="Tahoma"/>
                <a:cs typeface="Tahoma"/>
              </a:rPr>
              <a:t>2</a:t>
            </a:r>
            <a:r>
              <a:rPr sz="900" spc="-195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20</a:t>
            </a:r>
            <a:r>
              <a:rPr sz="1200" spc="-130" dirty="0">
                <a:latin typeface="Tahoma"/>
                <a:cs typeface="Tahoma"/>
              </a:rPr>
              <a:t>5</a:t>
            </a:r>
            <a:r>
              <a:rPr sz="900" spc="-195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21</a:t>
            </a:r>
            <a:r>
              <a:rPr sz="1200" spc="-130" dirty="0">
                <a:latin typeface="Tahoma"/>
                <a:cs typeface="Tahoma"/>
              </a:rPr>
              <a:t>.</a:t>
            </a:r>
            <a:r>
              <a:rPr sz="900" spc="-195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-22</a:t>
            </a:r>
            <a:r>
              <a:rPr sz="1200" spc="-130" dirty="0">
                <a:latin typeface="Tahoma"/>
                <a:cs typeface="Tahoma"/>
              </a:rPr>
              <a:t>Ghiani,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0" dirty="0">
                <a:latin typeface="Tahoma"/>
                <a:cs typeface="Tahoma"/>
              </a:rPr>
              <a:t>Gia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In</a:t>
            </a:r>
            <a:r>
              <a:rPr sz="1200" spc="-150" dirty="0">
                <a:latin typeface="Tahoma"/>
                <a:cs typeface="Tahoma"/>
              </a:rPr>
              <a:t>n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te</a:t>
            </a:r>
            <a:r>
              <a:rPr sz="1200" spc="-150" dirty="0">
                <a:latin typeface="Tahoma"/>
                <a:cs typeface="Tahoma"/>
              </a:rPr>
              <a:t>p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rn</a:t>
            </a:r>
            <a:r>
              <a:rPr sz="1200" spc="-150" dirty="0">
                <a:latin typeface="Tahoma"/>
                <a:cs typeface="Tahoma"/>
              </a:rPr>
              <a:t>a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et</a:t>
            </a:r>
            <a:r>
              <a:rPr sz="1200" spc="-150" dirty="0">
                <a:latin typeface="Tahoma"/>
                <a:cs typeface="Tahoma"/>
              </a:rPr>
              <a:t>o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o</a:t>
            </a:r>
            <a:r>
              <a:rPr sz="1200" spc="-150" dirty="0">
                <a:latin typeface="Tahoma"/>
                <a:cs typeface="Tahoma"/>
              </a:rPr>
              <a:t>l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f</a:t>
            </a:r>
            <a:r>
              <a:rPr sz="1200" spc="-150" dirty="0">
                <a:latin typeface="Tahoma"/>
                <a:cs typeface="Tahoma"/>
              </a:rPr>
              <a:t>o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Thi</a:t>
            </a:r>
            <a:r>
              <a:rPr sz="1200" spc="-150" dirty="0">
                <a:latin typeface="Tahoma"/>
                <a:cs typeface="Tahoma"/>
              </a:rPr>
              <a:t>(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ng</a:t>
            </a:r>
            <a:r>
              <a:rPr sz="1200" spc="-150" dirty="0">
                <a:latin typeface="Tahoma"/>
                <a:cs typeface="Tahoma"/>
              </a:rPr>
              <a:t>2</a:t>
            </a:r>
            <a:r>
              <a:rPr sz="900" spc="-225" baseline="-27777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</a:t>
            </a:r>
            <a:r>
              <a:rPr sz="1200" spc="-150" dirty="0">
                <a:latin typeface="Tahoma"/>
                <a:cs typeface="Tahoma"/>
              </a:rPr>
              <a:t>004).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Introduction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logisti</a:t>
            </a:r>
            <a:r>
              <a:rPr sz="900" spc="-165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200" spc="-110" dirty="0">
                <a:latin typeface="Tahoma"/>
                <a:cs typeface="Tahoma"/>
              </a:rPr>
              <a:t>c</a:t>
            </a:r>
            <a:r>
              <a:rPr sz="900" spc="-165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-142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20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1200" spc="-80" dirty="0">
                <a:latin typeface="Tahoma"/>
                <a:cs typeface="Tahoma"/>
              </a:rPr>
              <a:t>s</a:t>
            </a:r>
            <a:r>
              <a:rPr sz="900" spc="-120" baseline="-27777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900" baseline="-2777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612720"/>
            <a:ext cx="114214" cy="1142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524" y="59978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480482"/>
            <a:ext cx="3792854" cy="2682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03985">
              <a:lnSpc>
                <a:spcPct val="124500"/>
              </a:lnSpc>
              <a:spcBef>
                <a:spcPts val="90"/>
              </a:spcBef>
            </a:pPr>
            <a:r>
              <a:rPr sz="1400" spc="-35" dirty="0">
                <a:latin typeface="Tahoma"/>
                <a:cs typeface="Tahoma"/>
              </a:rPr>
              <a:t>Selection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95" dirty="0">
                <a:latin typeface="Tahoma"/>
                <a:cs typeface="Tahoma"/>
              </a:rPr>
              <a:t>PBL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objectives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Block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diagram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working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24500"/>
              </a:lnSpc>
              <a:spcBef>
                <a:spcPts val="5"/>
              </a:spcBef>
            </a:pPr>
            <a:r>
              <a:rPr sz="1400" spc="-35" dirty="0">
                <a:latin typeface="Tahoma"/>
                <a:cs typeface="Tahoma"/>
              </a:rPr>
              <a:t>Selection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microcontroller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other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components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Circuit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diagram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using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EDA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tool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20" dirty="0">
                <a:latin typeface="Tahoma"/>
                <a:cs typeface="Tahoma"/>
              </a:rPr>
              <a:t>Algorithm</a:t>
            </a:r>
            <a:endParaRPr sz="1400">
              <a:latin typeface="Tahoma"/>
              <a:cs typeface="Tahoma"/>
            </a:endParaRPr>
          </a:p>
          <a:p>
            <a:pPr marL="12700" marR="868044">
              <a:lnSpc>
                <a:spcPct val="124500"/>
              </a:lnSpc>
            </a:pPr>
            <a:r>
              <a:rPr sz="1400" spc="-25" dirty="0">
                <a:latin typeface="Tahoma"/>
                <a:cs typeface="Tahoma"/>
              </a:rPr>
              <a:t>Simulation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using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EDA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tool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Results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Hardware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implementation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40" dirty="0">
                <a:latin typeface="Tahoma"/>
                <a:cs typeface="Tahoma"/>
              </a:rPr>
              <a:t>Working</a:t>
            </a:r>
            <a:endParaRPr sz="1400">
              <a:latin typeface="Tahoma"/>
              <a:cs typeface="Tahoma"/>
            </a:endParaRPr>
          </a:p>
          <a:p>
            <a:pPr marL="12700" marR="2392680">
              <a:lnSpc>
                <a:spcPct val="124500"/>
              </a:lnSpc>
              <a:spcBef>
                <a:spcPts val="5"/>
              </a:spcBef>
            </a:pPr>
            <a:r>
              <a:rPr sz="1400" spc="-30" dirty="0">
                <a:latin typeface="Tahoma"/>
                <a:cs typeface="Tahoma"/>
              </a:rPr>
              <a:t>Overall </a:t>
            </a:r>
            <a:r>
              <a:rPr sz="1400" spc="-40" dirty="0">
                <a:latin typeface="Tahoma"/>
                <a:cs typeface="Tahoma"/>
              </a:rPr>
              <a:t>Conclusion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References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878417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2524" y="86549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1144127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2524" y="113119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1409836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2524" y="13969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1675533"/>
            <a:ext cx="114214" cy="1142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2524" y="16626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1941242"/>
            <a:ext cx="114214" cy="11421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2524" y="192830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2206939"/>
            <a:ext cx="114214" cy="11421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32524" y="219401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2472648"/>
            <a:ext cx="114214" cy="1142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32524" y="245971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2738345"/>
            <a:ext cx="114214" cy="1142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2524" y="272542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80" y="3004054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12356" y="2991121"/>
            <a:ext cx="1066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93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10" dirty="0"/>
              <a:t> </a:t>
            </a:r>
            <a:r>
              <a:rPr spc="-40" dirty="0"/>
              <a:t>of</a:t>
            </a:r>
            <a:r>
              <a:rPr spc="15" dirty="0"/>
              <a:t> </a:t>
            </a:r>
            <a:r>
              <a:rPr spc="95" dirty="0"/>
              <a:t>PBL</a:t>
            </a:r>
            <a:r>
              <a:rPr spc="15" dirty="0"/>
              <a:t> </a:t>
            </a:r>
            <a:r>
              <a:rPr spc="-60" dirty="0"/>
              <a:t>and</a:t>
            </a:r>
            <a:r>
              <a:rPr spc="10" dirty="0"/>
              <a:t> </a:t>
            </a:r>
            <a:r>
              <a:rPr spc="-5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53233"/>
            <a:ext cx="4319905" cy="222817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337AB7"/>
                </a:solidFill>
                <a:effectLst/>
              </a:rPr>
              <a:t>Food Warehousing</a:t>
            </a:r>
            <a:r>
              <a:rPr lang="en-US" sz="1100" b="0" i="0" dirty="0">
                <a:solidFill>
                  <a:srgbClr val="333333"/>
                </a:solidFill>
                <a:effectLst/>
              </a:rPr>
              <a:t> needs to be regulated at all times to keep products in safe conditions for consumption.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b="0" i="0" dirty="0">
                <a:solidFill>
                  <a:srgbClr val="333333"/>
                </a:solidFill>
                <a:effectLst/>
              </a:rPr>
              <a:t>If the environment factors in a warehouse become too extreme, food and beverages can be compromised which can lead to making consumers very sick.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b="0" i="0" dirty="0">
                <a:solidFill>
                  <a:srgbClr val="333333"/>
                </a:solidFill>
                <a:effectLst/>
              </a:rPr>
              <a:t>Environment monitoring allows warehouses to stay aware of the conditions of environmental factors.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b="0" i="0" dirty="0">
                <a:solidFill>
                  <a:srgbClr val="333333"/>
                </a:solidFill>
                <a:effectLst/>
              </a:rPr>
              <a:t>Environment monitoring with Room Alert takes the safety and urgency of food warehousing a step further by allowing users to receive immediate notifications when changes in the environment occur. 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b="0" i="0" dirty="0">
                <a:solidFill>
                  <a:srgbClr val="333333"/>
                </a:solidFill>
                <a:effectLst/>
              </a:rPr>
              <a:t>It is crucial for certain foods and drinks to stay at specific temperatures, especially perishable foods as the </a:t>
            </a:r>
            <a:r>
              <a:rPr lang="en-US" sz="1100" b="0" i="0" u="none" strike="noStrike" dirty="0">
                <a:solidFill>
                  <a:srgbClr val="337AB7"/>
                </a:solidFill>
                <a:effectLst/>
              </a:rPr>
              <a:t>growth rate of potentially harmful bacteria</a:t>
            </a:r>
            <a:r>
              <a:rPr lang="en-US" sz="1100" b="0" i="0" dirty="0">
                <a:solidFill>
                  <a:srgbClr val="333333"/>
                </a:solidFill>
                <a:effectLst/>
              </a:rPr>
              <a:t> slows down drastically below specific temperatures.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yers of IoT Architecture">
            <a:extLst>
              <a:ext uri="{FF2B5EF4-FFF2-40B4-BE49-F238E27FC236}">
                <a16:creationId xmlns:a16="http://schemas.microsoft.com/office/drawing/2014/main" id="{CBD65E3A-C7EC-9648-EFC6-C26EC5083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358774"/>
            <a:ext cx="38862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582552-F4E7-E653-600D-D45BF3B89913}"/>
              </a:ext>
            </a:extLst>
          </p:cNvPr>
          <p:cNvSpPr txBox="1"/>
          <p:nvPr/>
        </p:nvSpPr>
        <p:spPr>
          <a:xfrm>
            <a:off x="323849" y="1328"/>
            <a:ext cx="35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of IOT Layers</a:t>
            </a:r>
          </a:p>
        </p:txBody>
      </p:sp>
    </p:spTree>
    <p:extLst>
      <p:ext uri="{BB962C8B-B14F-4D97-AF65-F5344CB8AC3E}">
        <p14:creationId xmlns:p14="http://schemas.microsoft.com/office/powerpoint/2010/main" val="232433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E273A-9F79-7AA0-6D05-65D0E9699DCD}"/>
              </a:ext>
            </a:extLst>
          </p:cNvPr>
          <p:cNvSpPr txBox="1"/>
          <p:nvPr/>
        </p:nvSpPr>
        <p:spPr>
          <a:xfrm>
            <a:off x="460664" y="0"/>
            <a:ext cx="413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of Sensor in device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3686368-41D6-BB95-2878-67977857F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650" y="1577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D6BABA-85E4-7AE4-FD6A-594BB9F7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57" y="1882775"/>
            <a:ext cx="1154257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4AB9B-E698-DF86-D973-52AEF98A673E}"/>
              </a:ext>
            </a:extLst>
          </p:cNvPr>
          <p:cNvSpPr txBox="1"/>
          <p:nvPr/>
        </p:nvSpPr>
        <p:spPr>
          <a:xfrm>
            <a:off x="15586" y="369332"/>
            <a:ext cx="413385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DHT11 sensor consists of a capacitive sensing element and a thermistor.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The humidity sensing capacitor has two electrodes with a moisture holding substrate as a dielectric between them.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For measuring temperature this sensor uses a Negative Temperature coefficient thermistor, which causes a decrease in its resistance value with increase in temperature. To get larger resistance value even for the smallest change in temperature.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Temperature range from 0 to 50 degree Celsius with a 2-degree accuracy.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Humidity range from 20 to 80% with 5% accuracy.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operating voltage from 3 to 5 volts.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The maximum current used while measuring is 2.5mA.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5726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96C13-094F-F6F8-789D-A4EFCA72E411}"/>
              </a:ext>
            </a:extLst>
          </p:cNvPr>
          <p:cNvSpPr txBox="1"/>
          <p:nvPr/>
        </p:nvSpPr>
        <p:spPr>
          <a:xfrm>
            <a:off x="95250" y="0"/>
            <a:ext cx="336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of ThingSpeak cloud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5EEC-2230-B699-9C2C-7255C951A853}"/>
              </a:ext>
            </a:extLst>
          </p:cNvPr>
          <p:cNvSpPr txBox="1"/>
          <p:nvPr/>
        </p:nvSpPr>
        <p:spPr>
          <a:xfrm>
            <a:off x="-57150" y="434975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Cloud computing enables companies to store, manage and process data over cloud-enabled platforms providing flexibility, scalability and connectivity.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ThingSpeak allows us to aggregate, visualize and analyze live data streams in the cloud.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Prototype and build IoT systems without setting up servers or developing web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Some of the key features of cloud platform are: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IN" sz="1100" dirty="0"/>
              <a:t>Easily configure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IN" sz="1100" dirty="0"/>
              <a:t>Visualization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IN" sz="1100" dirty="0"/>
              <a:t>Data Aggregation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2986C-FD18-37C9-01A4-24450245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60" y="2035175"/>
            <a:ext cx="2331565" cy="1395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4A2CC-F7B4-55C1-2086-1C59174FD1D8}"/>
              </a:ext>
            </a:extLst>
          </p:cNvPr>
          <p:cNvSpPr txBox="1"/>
          <p:nvPr/>
        </p:nvSpPr>
        <p:spPr>
          <a:xfrm>
            <a:off x="95250" y="-6927"/>
            <a:ext cx="336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of ThingSpeak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328693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12D5-0B17-D6BD-3FBE-1B9A073F2A8A}"/>
              </a:ext>
            </a:extLst>
          </p:cNvPr>
          <p:cNvSpPr txBox="1"/>
          <p:nvPr/>
        </p:nvSpPr>
        <p:spPr>
          <a:xfrm>
            <a:off x="95250" y="-12527"/>
            <a:ext cx="336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of ThingSpeak cloud platform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D43EF01-F734-F0FD-6E50-5AB7145E4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650" y="157797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CB62E-29F3-6D02-A359-440B835C6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9716"/>
            <a:ext cx="4472516" cy="22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95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D36D3-7976-07D5-D46B-893A7D387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8" t="7740" r="11764" b="11047"/>
          <a:stretch/>
        </p:blipFill>
        <p:spPr>
          <a:xfrm>
            <a:off x="666799" y="419100"/>
            <a:ext cx="3329479" cy="28250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76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10" dirty="0"/>
              <a:t> </a:t>
            </a:r>
            <a:r>
              <a:rPr spc="-40" dirty="0"/>
              <a:t>of</a:t>
            </a:r>
            <a:r>
              <a:rPr spc="10" dirty="0"/>
              <a:t> IOT</a:t>
            </a:r>
            <a:r>
              <a:rPr spc="15" dirty="0"/>
              <a:t> </a:t>
            </a:r>
            <a:r>
              <a:rPr spc="-65" dirty="0"/>
              <a:t>devices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77582"/>
            <a:ext cx="4244340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ESP8266:-</a:t>
            </a:r>
            <a:endParaRPr lang="en-IN" sz="1100" spc="-3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IN" sz="1100" dirty="0">
                <a:latin typeface="Tahoma"/>
                <a:cs typeface="Tahoma"/>
              </a:rPr>
              <a:t>Enables microcontrollers to connect 2.4 GHz Wi-fi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100" spc="-50" dirty="0">
                <a:latin typeface="Tahoma"/>
                <a:cs typeface="Tahoma"/>
              </a:rPr>
              <a:t>provide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10" dirty="0">
                <a:latin typeface="Tahoma"/>
                <a:cs typeface="Tahoma"/>
              </a:rPr>
              <a:t>Wi-Fi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connectivity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15" dirty="0">
                <a:latin typeface="Tahoma"/>
                <a:cs typeface="Tahoma"/>
              </a:rPr>
              <a:t>to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external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host</a:t>
            </a:r>
            <a:r>
              <a:rPr lang="en-US" sz="1100" spc="20" dirty="0">
                <a:latin typeface="Tahoma"/>
                <a:cs typeface="Tahoma"/>
              </a:rPr>
              <a:t> MCUs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100" spc="20" dirty="0">
                <a:latin typeface="Tahoma"/>
                <a:cs typeface="Tahoma"/>
              </a:rPr>
              <a:t>RISK type architecture with 3.3 V operating voltage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ahoma"/>
                <a:cs typeface="Tahoma"/>
              </a:rPr>
              <a:t>DHT11:-</a:t>
            </a:r>
            <a:endParaRPr lang="en-IN" sz="1100" spc="-1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calibrated digital signal output.</a:t>
            </a: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high reliability and excellent long-term stability</a:t>
            </a:r>
            <a:endParaRPr lang="en-IN" sz="1200" dirty="0"/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connects to a high performance 8-bit microcontroller</a:t>
            </a:r>
            <a:endParaRPr lang="en-IN" sz="1200" dirty="0"/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fast response, anti-interference ability and cost-effectiveness</a:t>
            </a:r>
            <a:r>
              <a:rPr lang="en-US" sz="1400" dirty="0"/>
              <a:t>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S.Y.</a:t>
            </a:r>
            <a:r>
              <a:rPr spc="40" dirty="0"/>
              <a:t> </a:t>
            </a:r>
            <a:r>
              <a:rPr spc="-5" dirty="0"/>
              <a:t>B.Tech.</a:t>
            </a:r>
            <a:r>
              <a:rPr spc="110" dirty="0"/>
              <a:t> </a:t>
            </a:r>
            <a:r>
              <a:rPr spc="10" dirty="0"/>
              <a:t>-</a:t>
            </a:r>
            <a:r>
              <a:rPr spc="45" dirty="0"/>
              <a:t> </a:t>
            </a:r>
            <a:r>
              <a:rPr spc="-5" dirty="0"/>
              <a:t>SEM</a:t>
            </a:r>
            <a:r>
              <a:rPr spc="45" dirty="0"/>
              <a:t> </a:t>
            </a:r>
            <a:r>
              <a:rPr spc="15" dirty="0"/>
              <a:t>IV</a:t>
            </a:r>
            <a:r>
              <a:rPr spc="45" dirty="0"/>
              <a:t> </a:t>
            </a:r>
            <a:r>
              <a:rPr spc="-5" dirty="0"/>
              <a:t>AY</a:t>
            </a:r>
            <a:r>
              <a:rPr spc="40" dirty="0"/>
              <a:t> </a:t>
            </a:r>
            <a:r>
              <a:rPr spc="-15" dirty="0"/>
              <a:t>2021-22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5848" y="3351784"/>
            <a:ext cx="63627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Internet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Things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1124</Words>
  <Application>Microsoft Office PowerPoint</Application>
  <PresentationFormat>Custom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Calibri</vt:lpstr>
      <vt:lpstr>Google Sans</vt:lpstr>
      <vt:lpstr>Helvetica Neue</vt:lpstr>
      <vt:lpstr>Microsoft Sans Serif</vt:lpstr>
      <vt:lpstr>Tahoma</vt:lpstr>
      <vt:lpstr>Trebuchet MS</vt:lpstr>
      <vt:lpstr>Wingdings</vt:lpstr>
      <vt:lpstr>Office Theme</vt:lpstr>
      <vt:lpstr>Food Grade Warehouse Monitoring system</vt:lpstr>
      <vt:lpstr>Outline</vt:lpstr>
      <vt:lpstr>Selection of PBL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of IOT devices</vt:lpstr>
      <vt:lpstr>PowerPoint Presentation</vt:lpstr>
      <vt:lpstr>PowerPoint Presentation</vt:lpstr>
      <vt:lpstr>PowerPoint Presentation</vt:lpstr>
      <vt:lpstr>Overall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Grade Warehouse</dc:title>
  <dc:creator>By Group: A03 .2cm Janhavi Adhau (Roll No.:311002) (G.R. No.: 22010552)  Vaibhav Adsare (Roll No.:311003) (G.R. No.: 22010758)  Adinath Jadhav (Roll No.:311022) (G.R. No.: 22010969)  Deep Jadhav (Roll No.:311023) (G.R. No.: 22010818)  .5cm blueS.Y. B.Tech. - SEM IV (Pattern 2020) - AY 2021-22  .2cm blue Internet of Things .2cm Instructor Dr. Pravin G. Gawande blue Electronics and Telecommunication Department blue Vishwakarma Institute of Information Technology, Pune-48</dc:creator>
  <cp:lastModifiedBy>Vaibhav Adsare</cp:lastModifiedBy>
  <cp:revision>2</cp:revision>
  <dcterms:created xsi:type="dcterms:W3CDTF">2022-12-02T17:42:58Z</dcterms:created>
  <dcterms:modified xsi:type="dcterms:W3CDTF">2022-12-05T13:03:04Z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2022-12-02T00:00:00Z</vt:filetime>
  </property>
</Properties>
</file>