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F51"/>
    <a:srgbClr val="CCD5AE"/>
    <a:srgbClr val="FAEDCD"/>
    <a:srgbClr val="FFD166"/>
    <a:srgbClr val="06D6A0"/>
    <a:srgbClr val="264653"/>
    <a:srgbClr val="073B4C"/>
    <a:srgbClr val="EF4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D1D37-8A01-4168-9B3B-4388B459FD80}" type="datetimeFigureOut">
              <a:rPr lang="en-IN" smtClean="0"/>
              <a:t>28-04-2021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662AC-6D8A-4309-8A7B-719F67AF4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4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6515-0BEE-4344-8260-27665E43B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17F8B-24AC-43EC-90D2-3A69E8D6B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374A-A4DB-494B-A00F-DB3F35C6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60E2-203B-4631-803C-D642DF6C9D8D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6CDE-8566-44B4-BA6B-8BE33B8F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D8A7-9D6E-43DB-B611-A8557A84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9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2F9-0386-4262-B7D3-45424434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5857B-DA20-49A6-B56A-E48512092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5F23-0BAE-4DC6-BA10-BFCD5D88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FF8-5ACB-4E7A-8614-A2266042D297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0DB3-514D-4916-8116-AE3E5A9A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8CE1-1920-4475-914E-CEC41A14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86D1C-2B1E-46AF-BE92-D39D50FB6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087DD-8015-40CB-B840-22EF28CD8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F680-1755-4740-B430-0F3345BE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9139-448C-45C0-9D24-E8CAB00D9380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C5B2-A464-4D02-88A4-4A22796D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7FF6-6D8F-492A-941B-7B7900CF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6B08-6B08-4BD8-958B-456721BB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E633-5843-4909-88DF-0D2BE7F1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1741E-CF6D-419F-815B-0F2A0337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0B1-494B-47A1-88C1-B99E086056C7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0B640-8253-4700-977F-16091CC6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2C35-B617-4270-B5AB-84F8DCBF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9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1F96-990E-4132-8F9D-97DBFE6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84D0-2D00-4FFE-A92F-ECDB2AC0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9249-784C-4D54-B054-0ECD5D85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6ED6-445D-44B5-B1CD-0C7F68023259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45B08-5981-4F2B-ACF2-B54510D8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9041-1076-4614-9849-5FC696B2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DF26-1A9F-45FD-A1F0-6912B597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3E37-483A-4ECA-919C-D96EC3AAD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F7707-0E03-468C-9756-D6B2E7EF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2A786-1B83-44D8-BC6B-C5D72C04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F52-5BD4-4543-B613-AD10FB79545E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CB38-508D-45E7-8771-95D88D8D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03B53-91D7-439E-AB75-40BC4872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9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8523-D3B4-4C67-AB02-E5326F00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28CEF-2EF0-45F7-9333-40008FF5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4A25C-E135-455D-978B-23FBC565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90E50-DE6D-46BE-9679-298E7AC5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7B243-ED67-4EB6-8774-6B56F4807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54655-49C8-4A2C-B407-86AC5D34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0A4E-F903-40FD-9A66-8DE5941998E6}" type="datetime1">
              <a:rPr lang="en-IN" smtClean="0"/>
              <a:t>28-04-2021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0BA55-57E4-4FF9-BECE-66A26FA7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5C3EE-0066-4B6D-89FA-321D6962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1420-9801-4E19-ACDB-62351E76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147F5-D5F7-4A37-B92C-17CDA635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3EFF-150C-48F5-862A-027AD931CB5E}" type="datetime1">
              <a:rPr lang="en-IN" smtClean="0"/>
              <a:t>28-04-2021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F362-448D-487F-8766-221A5972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5B786-E5DA-4F66-B879-14917649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6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F9FD3-93A3-48C7-81D6-F98F2A5D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AF8D-E906-4376-B42C-7ABFBB4AA79C}" type="datetime1">
              <a:rPr lang="en-IN" smtClean="0"/>
              <a:t>28-04-2021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A97E8-9C5F-4BAE-8678-3D80E131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78B73-8A0D-44C2-9247-9167CC15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D809-FA9B-4508-937E-645C27FC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978B-AF2E-47BC-9286-89E407652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E3A62-D348-41D6-BDC7-141AD0073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50CCF-787B-4E3B-8EF3-9A7E889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608F-7CE4-44ED-8EC8-61420E3EB022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5EC6B-03A6-4BDA-8393-B3E249FE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2234-FCC2-443C-A5B6-9102387B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7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6829-FB87-4627-9C86-C9897905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68A0-DAA4-448F-B42C-89290637C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C90FC-4FD1-4FA8-89B7-39758281B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87EED-807D-411E-A837-F0EB748D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621-B007-491D-BF83-C4BA75233EB8}" type="datetime1">
              <a:rPr lang="en-IN" smtClean="0"/>
              <a:t>28-04-2021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E751-9C57-48EA-AC76-6D2BDC06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26184-A856-4844-97CE-D678E54C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38DB4-314F-46C7-80EE-54140272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08FC0-505B-4CC6-B98D-C94B1441E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7BBE1-082D-4B89-BA17-5C42DCDC0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54E95-2CEC-43FD-8FB5-E6F837721E40}" type="datetime1">
              <a:rPr lang="en-IN" smtClean="0"/>
              <a:t>28-04-2021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5943F-9B66-4251-9F4C-B053A8CBE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931A1-951B-47A9-8176-9AC5A81C6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AC9C-AA3B-4D01-8D3C-AA6D4B58D7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90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2CC78A3-3397-45A6-B59A-F4E7D73DA141}"/>
              </a:ext>
            </a:extLst>
          </p:cNvPr>
          <p:cNvGrpSpPr/>
          <p:nvPr/>
        </p:nvGrpSpPr>
        <p:grpSpPr>
          <a:xfrm>
            <a:off x="140825" y="131939"/>
            <a:ext cx="11910349" cy="6726061"/>
            <a:chOff x="12560" y="-117954"/>
            <a:chExt cx="12074098" cy="6943536"/>
          </a:xfrm>
          <a:blipFill>
            <a:blip r:embed="rId2"/>
            <a:stretch>
              <a:fillRect/>
            </a:stretch>
          </a:blipFill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B6E8F66-2315-472B-BD59-1A98767A371F}"/>
                </a:ext>
              </a:extLst>
            </p:cNvPr>
            <p:cNvSpPr/>
            <p:nvPr/>
          </p:nvSpPr>
          <p:spPr>
            <a:xfrm>
              <a:off x="411361" y="2775706"/>
              <a:ext cx="3900559" cy="4049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D04112-87D0-495B-9E02-BA435D3E30CA}"/>
                </a:ext>
              </a:extLst>
            </p:cNvPr>
            <p:cNvSpPr/>
            <p:nvPr/>
          </p:nvSpPr>
          <p:spPr>
            <a:xfrm>
              <a:off x="3194613" y="1592803"/>
              <a:ext cx="5301205" cy="51154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FAC440-B119-4164-BC92-971188217B2D}"/>
                </a:ext>
              </a:extLst>
            </p:cNvPr>
            <p:cNvSpPr/>
            <p:nvPr/>
          </p:nvSpPr>
          <p:spPr>
            <a:xfrm>
              <a:off x="7378513" y="2461575"/>
              <a:ext cx="4708145" cy="43301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EB6CE3-53A7-48DA-A684-A5303BB09D5B}"/>
                </a:ext>
              </a:extLst>
            </p:cNvPr>
            <p:cNvSpPr/>
            <p:nvPr/>
          </p:nvSpPr>
          <p:spPr>
            <a:xfrm>
              <a:off x="12560" y="-117954"/>
              <a:ext cx="4758214" cy="40498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861C0C-5217-4AED-881B-A52922615A20}"/>
                </a:ext>
              </a:extLst>
            </p:cNvPr>
            <p:cNvSpPr/>
            <p:nvPr/>
          </p:nvSpPr>
          <p:spPr>
            <a:xfrm>
              <a:off x="3194612" y="208866"/>
              <a:ext cx="5301205" cy="42649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34B1EAD-D569-4064-8ED9-0FC5ADF81DEE}"/>
                </a:ext>
              </a:extLst>
            </p:cNvPr>
            <p:cNvSpPr/>
            <p:nvPr/>
          </p:nvSpPr>
          <p:spPr>
            <a:xfrm>
              <a:off x="6785453" y="-117954"/>
              <a:ext cx="5301205" cy="4613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D9C7B7-9CFB-4471-99EA-413CD231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987" y="1967894"/>
            <a:ext cx="9816525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0"/>
              </a:rPr>
              <a:t>Rainfall Prediction System</a:t>
            </a:r>
            <a:endParaRPr lang="en-IN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7F15DE-B77B-4DD2-BC96-41582927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7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A6FC-9EA3-471C-8C01-5AC3D6B5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4320"/>
            <a:ext cx="10515600" cy="4143736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CCD5AE"/>
                </a:solidFill>
                <a:latin typeface="Copperplate Gothic Bold" panose="020E0705020206020404" pitchFamily="34" charset="0"/>
              </a:rPr>
              <a:t>Result’s </a:t>
            </a:r>
            <a:endParaRPr lang="en-IN" sz="8000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1E4FD-9C77-4CC6-A65E-BC0A4207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25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09ED-4BA3-4297-BC10-7F03894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CD5AE"/>
                </a:solidFill>
                <a:latin typeface="Copperplate Gothic Bold" panose="020E0705020206020404" pitchFamily="34" charset="0"/>
              </a:rPr>
              <a:t>Kerala Annual Rainfall from year 1901 to 2015</a:t>
            </a:r>
            <a:endParaRPr lang="en-IN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A2CDEC-4218-4933-8991-57D51802B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92241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D181-7E99-4C2F-B645-EE98D8EB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581A-9A50-4146-A8AC-A4D7457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dirty="0">
                <a:solidFill>
                  <a:srgbClr val="CCD5AE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Conclusions</a:t>
            </a:r>
            <a:endParaRPr lang="en-IN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C443-C479-4555-966B-D1E388E4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522"/>
            <a:ext cx="10515600" cy="4351338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visualizations of data are observed which helps in implementing the approaches for prediction.</a:t>
            </a: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amount of rainfall for both the types of dataset.</a:t>
            </a: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indicates machine learning models won’t work well for prediction of rainfall due to fluctuations in rainfall. </a:t>
            </a:r>
            <a:b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6790E-60AE-4CED-A653-5485EF5D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74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C844-BCAB-494E-8CFF-BC38FEFD8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849" y="77807"/>
            <a:ext cx="10714300" cy="247441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b="1" dirty="0">
                <a:solidFill>
                  <a:srgbClr val="CCD5AE"/>
                </a:solidFill>
                <a:latin typeface="Copperplate Gothic Bold" panose="020E0705020206020404" pitchFamily="34" charset="0"/>
              </a:rPr>
              <a:t>Guided By: </a:t>
            </a:r>
            <a:br>
              <a:rPr lang="en-US" dirty="0">
                <a:solidFill>
                  <a:srgbClr val="CCD5AE"/>
                </a:solidFill>
                <a:latin typeface="Copperplate Gothic Bold" panose="020E0705020206020404" pitchFamily="34" charset="0"/>
              </a:rPr>
            </a:br>
            <a:br>
              <a:rPr lang="en-US" dirty="0">
                <a:solidFill>
                  <a:srgbClr val="CCD5AE"/>
                </a:solidFill>
                <a:latin typeface="Copperplate Gothic Bold" panose="020E0705020206020404" pitchFamily="34" charset="0"/>
              </a:rPr>
            </a:br>
            <a:r>
              <a:rPr lang="en-US" sz="3600" dirty="0">
                <a:solidFill>
                  <a:srgbClr val="CCD5AE"/>
                </a:solidFill>
                <a:latin typeface="Copperplate Gothic Bold" panose="020E0705020206020404" pitchFamily="34" charset="0"/>
              </a:rPr>
              <a:t>Dr. Vivek N. Waghmare</a:t>
            </a:r>
            <a:endParaRPr lang="en-IN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FECBA-14CC-4353-A128-A45F09A3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861" y="3819645"/>
            <a:ext cx="11671139" cy="247441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5200" b="1" dirty="0">
                <a:solidFill>
                  <a:srgbClr val="CCD5AE"/>
                </a:solidFill>
                <a:latin typeface="Copperplate Gothic Bold" panose="020E0705020206020404" pitchFamily="34" charset="0"/>
                <a:ea typeface="+mj-ea"/>
                <a:cs typeface="+mj-cs"/>
              </a:rPr>
              <a:t>Presented By: </a:t>
            </a:r>
          </a:p>
          <a:p>
            <a:r>
              <a:rPr lang="en-US" sz="38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 Jadhav (B150614248)</a:t>
            </a:r>
          </a:p>
          <a:p>
            <a:r>
              <a:rPr lang="en-US" sz="38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Sharmil Adroja (B150614201)</a:t>
            </a:r>
          </a:p>
          <a:p>
            <a:r>
              <a:rPr lang="en-US" sz="38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Avhad (B150614208)</a:t>
            </a:r>
            <a:endParaRPr lang="en-IN" sz="38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9CD5E3-65B7-4929-8940-6E2C67F6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085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A272-1C6D-4BD9-BD1E-BC1FF393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r>
              <a:rPr lang="en-US" sz="6000" b="1" dirty="0">
                <a:solidFill>
                  <a:srgbClr val="CCD5AE"/>
                </a:solidFill>
                <a:latin typeface="Copperplate Gothic Bold" panose="020E0705020206020404" pitchFamily="34" charset="0"/>
              </a:rPr>
              <a:t>Outline</a:t>
            </a:r>
            <a:endParaRPr lang="en-IN" sz="6000" b="1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58BF-F0E3-46F1-9DFD-FD772FF50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5"/>
            <a:ext cx="10515600" cy="4336587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2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Sets Used</a:t>
            </a:r>
          </a:p>
          <a:p>
            <a:r>
              <a:rPr lang="en-US" sz="32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rainfall prediction</a:t>
            </a:r>
          </a:p>
          <a:p>
            <a:r>
              <a:rPr lang="en-IN" sz="32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 used</a:t>
            </a:r>
            <a:endParaRPr lang="en-US" sz="32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32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88198-571E-4108-AF7D-DA45DBD5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9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9A6D-3F63-45FD-A1BB-5344E53A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64"/>
            <a:ext cx="10296646" cy="108171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CCD5AE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37C7-9B18-4801-91A8-2E6DB1F2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74"/>
            <a:ext cx="10515600" cy="5123907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55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Monsoon prediction is clearly of great importance for India.</a:t>
            </a:r>
          </a:p>
          <a:p>
            <a:pPr marL="0" indent="0">
              <a:buNone/>
            </a:pPr>
            <a:endParaRPr lang="en-US" altLang="en-US" sz="55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meteorological department provides forecasting data required for project. </a:t>
            </a:r>
          </a:p>
          <a:p>
            <a:pPr marL="0" indent="0">
              <a:buNone/>
            </a:pPr>
            <a:endParaRPr lang="en-US" sz="55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have worked on long term predictions of rainfall.</a:t>
            </a:r>
          </a:p>
          <a:p>
            <a:endParaRPr lang="en-US" sz="55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motive of the project is to predict the amount of rainfall in a particular division or state well in advance. </a:t>
            </a:r>
          </a:p>
          <a:p>
            <a:pPr marL="0" indent="0">
              <a:buNone/>
            </a:pPr>
            <a:endParaRPr lang="en-US" sz="55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predict the amount of rainfall using past data.</a:t>
            </a:r>
            <a:r>
              <a:rPr lang="en-US" sz="55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93A33-272D-4D89-9970-3C62EFAC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32121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8BAE-EF26-4213-835D-CFD2E8A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2321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CCD5AE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Data Sets Used</a:t>
            </a:r>
            <a:br>
              <a:rPr lang="en-US" sz="44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29820-9F81-448C-B3A1-048E8720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0"/>
            <a:ext cx="10515600" cy="5359079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Dataset1(Fig.1) This dataset has average rainfall from 1951-2015 for each district, for every month. </a:t>
            </a: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Dataset2(Fig.2) This dataset has average rainfall for every year from 1901-2015 for each state. </a:t>
            </a:r>
          </a:p>
          <a:p>
            <a:br>
              <a:rPr lang="en-US" sz="1400" dirty="0"/>
            </a:br>
            <a:br>
              <a:rPr lang="en-US" sz="2000" dirty="0"/>
            </a:br>
            <a:endParaRPr lang="en-IN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51A0D-6C2E-45E1-8C26-FF588F2E48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62" r="5253" b="70970"/>
          <a:stretch/>
        </p:blipFill>
        <p:spPr>
          <a:xfrm>
            <a:off x="1152646" y="2478241"/>
            <a:ext cx="10201154" cy="1088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F371F-3F8F-4BCC-8EDA-49E8F834EA93}"/>
              </a:ext>
            </a:extLst>
          </p:cNvPr>
          <p:cNvSpPr txBox="1"/>
          <p:nvPr/>
        </p:nvSpPr>
        <p:spPr>
          <a:xfrm>
            <a:off x="5366313" y="360987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</a:t>
            </a:r>
            <a:endParaRPr lang="en-IN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06171-5287-47F1-8D0E-17734934D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4" r="16329" b="68439"/>
          <a:stretch/>
        </p:blipFill>
        <p:spPr>
          <a:xfrm>
            <a:off x="1152646" y="4944662"/>
            <a:ext cx="10201154" cy="1232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22F38-29A5-47BA-BCC4-7AB93062C8C7}"/>
              </a:ext>
            </a:extLst>
          </p:cNvPr>
          <p:cNvSpPr txBox="1"/>
          <p:nvPr/>
        </p:nvSpPr>
        <p:spPr>
          <a:xfrm>
            <a:off x="5366313" y="630821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FIG.2</a:t>
            </a:r>
            <a:endParaRPr lang="en-IN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D58C57-47C7-4CD1-84D5-E87BC228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7998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D90-0F9A-44AB-BAEA-F20F452B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600" dirty="0">
                <a:solidFill>
                  <a:srgbClr val="CCD5AE"/>
                </a:solidFill>
                <a:latin typeface="Copperplate Gothic Bold" panose="020E0705020206020404" pitchFamily="34" charset="0"/>
              </a:rPr>
              <a:t>Predicting total monsoon rainfall (1901 - 2015)</a:t>
            </a:r>
            <a:endParaRPr lang="en-IN" sz="3600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39F7-25CD-4DF3-8A56-9E68E04B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397"/>
            <a:ext cx="10515600" cy="42555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by using its correlation with observed parameters value. </a:t>
            </a:r>
          </a:p>
          <a:p>
            <a:pPr>
              <a:lnSpc>
                <a:spcPct val="90000"/>
              </a:lnSpc>
            </a:pPr>
            <a:endParaRPr lang="en-US" alt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predictions keep changing with time if new data is been updated.</a:t>
            </a:r>
          </a:p>
          <a:p>
            <a:pPr>
              <a:lnSpc>
                <a:spcPct val="90000"/>
              </a:lnSpc>
            </a:pPr>
            <a:endParaRPr lang="en-US" alt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based model is used to simple analyze and visualize the overall rainfall.</a:t>
            </a:r>
          </a:p>
          <a:p>
            <a:endParaRPr lang="en-IN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3710A-9D43-4B07-81BA-E2576FA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0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88B6-9782-42A9-B9A0-119D9398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CCD5AE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Types of rainfall prediction</a:t>
            </a:r>
            <a:br>
              <a:rPr lang="en-US" sz="44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AF98-2639-4626-9F6B-B79860880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521"/>
            <a:ext cx="10515600" cy="4351338"/>
          </a:xfrm>
        </p:spPr>
        <p:txBody>
          <a:bodyPr/>
          <a:lstStyle/>
          <a:p>
            <a:r>
              <a:rPr lang="en-US" alt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would like to make: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term prediction: Long term prediction means to predict total monsoon rainfall a few weeks or months in advance.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 term prediction: Short term prediction means to predict rainfall over different locations a few days in advance.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FA4D0-19CE-40F7-96EC-309E65B3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95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6219-587C-42F1-975E-7297E415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CD5AE"/>
                </a:solidFill>
                <a:latin typeface="Copperplate Gothic Bold" panose="020E0705020206020404" pitchFamily="34" charset="0"/>
              </a:rPr>
              <a:t>Types of graph used</a:t>
            </a:r>
            <a:br>
              <a:rPr lang="en-US" dirty="0">
                <a:solidFill>
                  <a:srgbClr val="CCD5AE"/>
                </a:solidFill>
                <a:latin typeface="Copperplate Gothic Bold" panose="020E0705020206020404" pitchFamily="34" charset="0"/>
              </a:rPr>
            </a:br>
            <a:endParaRPr lang="en-IN" dirty="0">
              <a:solidFill>
                <a:srgbClr val="CCD5AE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0A09D-95E6-4C78-A1F9-C3D3801F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graphs showing distribution of amount of rainfall.</a:t>
            </a: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amount of rainfall yearly, monthly, groups of months.</a:t>
            </a: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rainfall in subdivisions, districts form each month, groups of months.</a:t>
            </a:r>
          </a:p>
          <a:p>
            <a:pPr marL="0" indent="0">
              <a:buNone/>
            </a:pPr>
            <a:b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DD11-C520-41C2-8382-B5F02CEC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21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4043-5F65-4361-BC2B-6AD26379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194"/>
            <a:ext cx="10515600" cy="12616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CCD5AE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Methodology</a:t>
            </a:r>
            <a:br>
              <a:rPr lang="en-US" sz="44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0DB4-17A9-48D6-B2C2-A890C0BB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1446835"/>
            <a:ext cx="11308466" cy="54111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data in to the correct format to conduct experiments.</a:t>
            </a:r>
          </a:p>
          <a:p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good analysis of data and observe variation in the patterns of rainfall.</a:t>
            </a:r>
          </a:p>
          <a:p>
            <a:pPr marL="0" indent="0">
              <a:buNone/>
            </a:pPr>
            <a:endParaRPr lang="en-US" sz="3000" dirty="0">
              <a:solidFill>
                <a:srgbClr val="E76F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rgbClr val="E76F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using various approaches we try to find where the rain will appear most.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ACB5C-7FB3-465C-ADF4-C63133A3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AC9C-AA3B-4D01-8D3C-AA6D4B58D74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8788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423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Copperplate Gothic Bold</vt:lpstr>
      <vt:lpstr>Times New Roman</vt:lpstr>
      <vt:lpstr>Wingdings</vt:lpstr>
      <vt:lpstr>Office Theme</vt:lpstr>
      <vt:lpstr>Rainfall Prediction System</vt:lpstr>
      <vt:lpstr>Guided By:   Dr. Vivek N. Waghmare</vt:lpstr>
      <vt:lpstr>Outline</vt:lpstr>
      <vt:lpstr>Introduction</vt:lpstr>
      <vt:lpstr>Data Sets Used </vt:lpstr>
      <vt:lpstr>Predicting total monsoon rainfall (1901 - 2015)</vt:lpstr>
      <vt:lpstr>Types of rainfall prediction </vt:lpstr>
      <vt:lpstr>Types of graph used </vt:lpstr>
      <vt:lpstr>Methodology </vt:lpstr>
      <vt:lpstr>Result’s </vt:lpstr>
      <vt:lpstr>Kerala Annual Rainfall from year 1901 to 2015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Jadhav</dc:creator>
  <cp:lastModifiedBy>Jay Jadhav</cp:lastModifiedBy>
  <cp:revision>127</cp:revision>
  <dcterms:created xsi:type="dcterms:W3CDTF">2021-04-27T11:42:32Z</dcterms:created>
  <dcterms:modified xsi:type="dcterms:W3CDTF">2021-04-28T06:18:20Z</dcterms:modified>
</cp:coreProperties>
</file>