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5" r:id="rId4"/>
    <p:sldId id="268" r:id="rId5"/>
    <p:sldId id="270" r:id="rId6"/>
    <p:sldId id="271" r:id="rId7"/>
    <p:sldId id="272" r:id="rId8"/>
    <p:sldId id="262" r:id="rId9"/>
    <p:sldId id="261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4674" autoAdjust="0"/>
  </p:normalViewPr>
  <p:slideViewPr>
    <p:cSldViewPr snapToObjects="1">
      <p:cViewPr varScale="1">
        <p:scale>
          <a:sx n="66" d="100"/>
          <a:sy n="66" d="100"/>
        </p:scale>
        <p:origin x="15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41D32-CB2F-E34A-A6B5-A5A54067C94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D93D9-B43C-4542-AF51-17B4054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D93D9-B43C-4542-AF51-17B405499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_BKGrou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61025" y="5650934"/>
            <a:ext cx="3025775" cy="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 userDrawn="1"/>
        </p:nvSpPr>
        <p:spPr>
          <a:xfrm>
            <a:off x="457200" y="3276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Utopia"/>
                <a:cs typeface="Utopia"/>
              </a:rPr>
              <a:t>Name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Utopia"/>
                <a:cs typeface="Utopia"/>
              </a:rPr>
              <a:t>University of North Carolina at Charlotte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1752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Utopia"/>
                <a:cs typeface="Utopia"/>
              </a:rPr>
              <a:t>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_BKGrou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61025" y="5650934"/>
            <a:ext cx="3025775" cy="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9575-3230-174B-88F1-8EF77BCF929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archive.ics.uci.edu/ml/dataset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978" y="1967399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latin typeface="Century Gothic" panose="020B0502020202020204" pitchFamily="34" charset="0"/>
              </a:rPr>
              <a:t>ITCS / DSBA 6162</a:t>
            </a:r>
          </a:p>
          <a:p>
            <a:pPr algn="ctr"/>
            <a:r>
              <a:rPr lang="en-US" sz="3200" b="1" dirty="0">
                <a:solidFill>
                  <a:srgbClr val="00703C"/>
                </a:solidFill>
                <a:latin typeface="Century Gothic" panose="020B0502020202020204" pitchFamily="34" charset="0"/>
              </a:rPr>
              <a:t>Action Rules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978" y="3586201"/>
            <a:ext cx="7772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3C"/>
                </a:solidFill>
                <a:latin typeface="Century Gothic" panose="020B0502020202020204" pitchFamily="34" charset="0"/>
              </a:rPr>
              <a:t>Nikhil Jadhav</a:t>
            </a:r>
          </a:p>
          <a:p>
            <a:pPr algn="ctr"/>
            <a:r>
              <a:rPr lang="en-US" sz="2400" dirty="0">
                <a:solidFill>
                  <a:srgbClr val="00703C"/>
                </a:solidFill>
                <a:latin typeface="Century Gothic" panose="020B0502020202020204" pitchFamily="34" charset="0"/>
              </a:rPr>
              <a:t>Phyllis Jones</a:t>
            </a:r>
          </a:p>
          <a:p>
            <a:pPr algn="ctr"/>
            <a:r>
              <a:rPr lang="en-US" sz="2400" dirty="0">
                <a:solidFill>
                  <a:srgbClr val="00703C"/>
                </a:solidFill>
                <a:latin typeface="Century Gothic" panose="020B0502020202020204" pitchFamily="34" charset="0"/>
              </a:rPr>
              <a:t>Saketh Kumar Kappala</a:t>
            </a:r>
          </a:p>
          <a:p>
            <a:pPr algn="ctr"/>
            <a:r>
              <a:rPr lang="en-US" sz="2400" dirty="0">
                <a:solidFill>
                  <a:srgbClr val="00703C"/>
                </a:solidFill>
                <a:latin typeface="Century Gothic" panose="020B0502020202020204" pitchFamily="34" charset="0"/>
              </a:rPr>
              <a:t>Bala Guna Teja Karlapudi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Utopia"/>
                <a:cs typeface="Utopia"/>
              </a:rPr>
              <a:t>at Charlotte</a:t>
            </a:r>
          </a:p>
          <a:p>
            <a:pPr algn="ctr"/>
            <a:endParaRPr lang="en-US" sz="4400" dirty="0">
              <a:latin typeface="Utopia"/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02302"/>
            <a:ext cx="4662620" cy="481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Analysis/Results File #2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0210" y="1697969"/>
            <a:ext cx="71483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Input dataset: </a:t>
            </a:r>
            <a:r>
              <a:rPr lang="en-US" sz="1400" dirty="0" err="1">
                <a:latin typeface="Century Gothic" panose="020B0502020202020204" pitchFamily="34" charset="0"/>
              </a:rPr>
              <a:t>Mammographic_data</a:t>
            </a:r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Attributes: </a:t>
            </a:r>
            <a:r>
              <a:rPr lang="en-US" sz="1400" dirty="0">
                <a:latin typeface="Century Gothic" panose="020B0502020202020204" pitchFamily="34" charset="0"/>
              </a:rPr>
              <a:t>BI-RADS, Age, Shape, Margin, Density, Severity</a:t>
            </a: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Support and confidence threshold: </a:t>
            </a:r>
            <a:r>
              <a:rPr lang="en-US" sz="1400" dirty="0">
                <a:latin typeface="Century Gothic" panose="020B0502020202020204" pitchFamily="34" charset="0"/>
              </a:rPr>
              <a:t>3 support and 75% confidence</a:t>
            </a:r>
          </a:p>
          <a:p>
            <a:endParaRPr lang="en-IN" sz="1400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Decision attribute: </a:t>
            </a:r>
            <a:r>
              <a:rPr lang="en-US" sz="1400" dirty="0">
                <a:latin typeface="Century Gothic" panose="020B0502020202020204" pitchFamily="34" charset="0"/>
              </a:rPr>
              <a:t>Age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400" b="1" dirty="0">
                <a:latin typeface="Century Gothic" panose="020B0502020202020204" pitchFamily="34" charset="0"/>
              </a:rPr>
              <a:t>D</a:t>
            </a:r>
            <a:r>
              <a:rPr lang="en-US" sz="1400" b="1" dirty="0" err="1">
                <a:latin typeface="Century Gothic" panose="020B0502020202020204" pitchFamily="34" charset="0"/>
              </a:rPr>
              <a:t>ecision</a:t>
            </a:r>
            <a:r>
              <a:rPr lang="en-US" sz="1400" b="1" dirty="0">
                <a:latin typeface="Century Gothic" panose="020B0502020202020204" pitchFamily="34" charset="0"/>
              </a:rPr>
              <a:t> Value From: </a:t>
            </a:r>
            <a:r>
              <a:rPr lang="en-US" sz="1400" dirty="0">
                <a:latin typeface="Century Gothic" panose="020B0502020202020204" pitchFamily="34" charset="0"/>
              </a:rPr>
              <a:t>30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400" b="1" dirty="0">
                <a:latin typeface="Century Gothic" panose="020B0502020202020204" pitchFamily="34" charset="0"/>
              </a:rPr>
              <a:t>D</a:t>
            </a:r>
            <a:r>
              <a:rPr lang="en-US" sz="1400" b="1" dirty="0" err="1">
                <a:latin typeface="Century Gothic" panose="020B0502020202020204" pitchFamily="34" charset="0"/>
              </a:rPr>
              <a:t>ecision</a:t>
            </a:r>
            <a:r>
              <a:rPr lang="en-US" sz="1400" b="1" dirty="0">
                <a:latin typeface="Century Gothic" panose="020B0502020202020204" pitchFamily="34" charset="0"/>
              </a:rPr>
              <a:t> Value To: </a:t>
            </a:r>
            <a:r>
              <a:rPr lang="en-US" sz="1400" dirty="0">
                <a:latin typeface="Century Gothic" panose="020B0502020202020204" pitchFamily="34" charset="0"/>
              </a:rPr>
              <a:t>60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400" b="1" dirty="0">
                <a:latin typeface="Century Gothic" panose="020B0502020202020204" pitchFamily="34" charset="0"/>
              </a:rPr>
              <a:t>I</a:t>
            </a:r>
            <a:r>
              <a:rPr lang="en-US" sz="1400" b="1" dirty="0" err="1">
                <a:latin typeface="Century Gothic" panose="020B0502020202020204" pitchFamily="34" charset="0"/>
              </a:rPr>
              <a:t>ndex</a:t>
            </a:r>
            <a:r>
              <a:rPr lang="en-US" sz="1400" b="1" dirty="0">
                <a:latin typeface="Century Gothic" panose="020B0502020202020204" pitchFamily="34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</a:rPr>
              <a:t>Density</a:t>
            </a:r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Run time: </a:t>
            </a:r>
            <a:r>
              <a:rPr lang="en-US" sz="1400" dirty="0">
                <a:latin typeface="Century Gothic" panose="020B0502020202020204" pitchFamily="34" charset="0"/>
              </a:rPr>
              <a:t>26 seconds (approx.)</a:t>
            </a:r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Rules: </a:t>
            </a:r>
            <a:r>
              <a:rPr lang="en-US" sz="1400" dirty="0">
                <a:latin typeface="Century Gothic" panose="020B0502020202020204" pitchFamily="34" charset="0"/>
              </a:rPr>
              <a:t>Can be found in the Output_2.txt file in the zip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189297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2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Resources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324" y="147289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>
                <a:latin typeface="Century Gothic" charset="0"/>
              </a:rPr>
              <a:t>M. Fayyad, Usama &amp; </a:t>
            </a:r>
            <a:r>
              <a:rPr lang="en-US" sz="1600" dirty="0" err="1">
                <a:latin typeface="Century Gothic" charset="0"/>
              </a:rPr>
              <a:t>Piatetsky</a:t>
            </a:r>
            <a:r>
              <a:rPr lang="en-US" sz="1600" dirty="0">
                <a:latin typeface="Century Gothic" charset="0"/>
              </a:rPr>
              <a:t>-Shapiro, Gregory &amp; Smyth, </a:t>
            </a:r>
            <a:r>
              <a:rPr lang="en-US" sz="1600" dirty="0" err="1">
                <a:latin typeface="Century Gothic" charset="0"/>
              </a:rPr>
              <a:t>Padhraic</a:t>
            </a:r>
            <a:r>
              <a:rPr lang="en-US" sz="1600" dirty="0">
                <a:latin typeface="Century Gothic" charset="0"/>
              </a:rPr>
              <a:t>. (1996). From Data Mining to Knowledge Discovery in Databases. AI Magazine. 17. 37-54. 10.1609/aimag.v17i3.1230.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entury Gothic" charset="0"/>
              </a:rPr>
              <a:t>Liu, B., Hsu, W., Chen, S. (1997). Using general impressions to analyze discovered    classification rules, Proceedings of KDD97 Conference, Newport Beach, CA, AAAI Press.</a:t>
            </a:r>
          </a:p>
          <a:p>
            <a:pPr marL="342900" indent="-342900" algn="just">
              <a:buAutoNum type="arabicPeriod"/>
            </a:pPr>
            <a:r>
              <a:rPr lang="en-US" sz="1600" dirty="0" err="1">
                <a:latin typeface="Century Gothic" charset="0"/>
              </a:rPr>
              <a:t>Ras</a:t>
            </a:r>
            <a:r>
              <a:rPr lang="en-US" sz="1600" dirty="0">
                <a:latin typeface="Century Gothic" charset="0"/>
              </a:rPr>
              <a:t>, </a:t>
            </a:r>
            <a:r>
              <a:rPr lang="en-US" sz="1600" dirty="0" err="1">
                <a:latin typeface="Century Gothic" charset="0"/>
              </a:rPr>
              <a:t>Zbigniew</a:t>
            </a:r>
            <a:r>
              <a:rPr lang="en-US" sz="1600" dirty="0">
                <a:latin typeface="Century Gothic" charset="0"/>
              </a:rPr>
              <a:t> &amp; </a:t>
            </a:r>
            <a:r>
              <a:rPr lang="en-US" sz="1600" dirty="0" err="1">
                <a:latin typeface="Century Gothic" charset="0"/>
              </a:rPr>
              <a:t>Wyrzykowska</a:t>
            </a:r>
            <a:r>
              <a:rPr lang="en-US" sz="1600" dirty="0">
                <a:latin typeface="Century Gothic" charset="0"/>
              </a:rPr>
              <a:t>, </a:t>
            </a:r>
            <a:r>
              <a:rPr lang="en-US" sz="1600" dirty="0" err="1">
                <a:latin typeface="Century Gothic" charset="0"/>
              </a:rPr>
              <a:t>Elzbieta</a:t>
            </a:r>
            <a:r>
              <a:rPr lang="en-US" sz="1600" dirty="0">
                <a:latin typeface="Century Gothic" charset="0"/>
              </a:rPr>
              <a:t> &amp; </a:t>
            </a:r>
            <a:r>
              <a:rPr lang="en-US" sz="1600" dirty="0" err="1">
                <a:latin typeface="Century Gothic" charset="0"/>
              </a:rPr>
              <a:t>Wasyluk</a:t>
            </a:r>
            <a:r>
              <a:rPr lang="en-US" sz="1600" dirty="0">
                <a:latin typeface="Century Gothic" charset="0"/>
              </a:rPr>
              <a:t>, Hanna. (2007). ARAS: Action Rules Discovery Based on Agglomerative Strategy. 4944. 196-208. 10.1007/978-3-540-68416-9_16.</a:t>
            </a:r>
          </a:p>
        </p:txBody>
      </p:sp>
    </p:spTree>
    <p:extLst>
      <p:ext uri="{BB962C8B-B14F-4D97-AF65-F5344CB8AC3E}">
        <p14:creationId xmlns:p14="http://schemas.microsoft.com/office/powerpoint/2010/main" val="7086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  <a:cs typeface="Utopia"/>
              </a:rP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99542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109FF"/>
              </a:buClr>
              <a:buFont typeface="Arial" charset="0"/>
              <a:buChar char="•"/>
            </a:pPr>
            <a:r>
              <a:rPr lang="en-US" dirty="0">
                <a:latin typeface="Century Gothic" charset="0"/>
              </a:rPr>
              <a:t>Definitions</a:t>
            </a:r>
          </a:p>
          <a:p>
            <a:pPr marL="457200" indent="-457200">
              <a:lnSpc>
                <a:spcPct val="150000"/>
              </a:lnSpc>
              <a:buClr>
                <a:srgbClr val="0109FF"/>
              </a:buClr>
              <a:buFont typeface="Arial" charset="0"/>
              <a:buChar char="•"/>
            </a:pPr>
            <a:r>
              <a:rPr lang="en-US" dirty="0">
                <a:latin typeface="Century Gothic" charset="0"/>
              </a:rPr>
              <a:t>Example</a:t>
            </a:r>
          </a:p>
          <a:p>
            <a:pPr marL="457200" indent="-457200">
              <a:lnSpc>
                <a:spcPct val="150000"/>
              </a:lnSpc>
              <a:buClr>
                <a:srgbClr val="0109FF"/>
              </a:buClr>
              <a:buFont typeface="Arial" charset="0"/>
              <a:buChar char="•"/>
            </a:pPr>
            <a:r>
              <a:rPr lang="en-US" dirty="0">
                <a:latin typeface="Century Gothic" charset="0"/>
              </a:rPr>
              <a:t>Our Approach </a:t>
            </a:r>
          </a:p>
          <a:p>
            <a:pPr marL="457200" indent="-457200">
              <a:lnSpc>
                <a:spcPct val="150000"/>
              </a:lnSpc>
              <a:buClr>
                <a:srgbClr val="0109FF"/>
              </a:buClr>
              <a:buFont typeface="Arial" charset="0"/>
              <a:buChar char="•"/>
            </a:pPr>
            <a:r>
              <a:rPr lang="en-US" dirty="0">
                <a:latin typeface="Century Gothic" charset="0"/>
              </a:rPr>
              <a:t>Analysis/Results</a:t>
            </a:r>
          </a:p>
          <a:p>
            <a:pPr marL="457200" indent="-457200">
              <a:lnSpc>
                <a:spcPct val="150000"/>
              </a:lnSpc>
              <a:buClr>
                <a:srgbClr val="0109FF"/>
              </a:buClr>
              <a:buFont typeface="Arial" charset="0"/>
              <a:buChar char="•"/>
            </a:pPr>
            <a:r>
              <a:rPr lang="en-US" dirty="0">
                <a:latin typeface="Century Gothic" charset="0"/>
              </a:rPr>
              <a:t>Resources</a:t>
            </a:r>
          </a:p>
          <a:p>
            <a:pPr algn="ctr"/>
            <a:endParaRPr lang="en-US" sz="4400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Definitions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324" y="1725826"/>
            <a:ext cx="7772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tx1"/>
              </a:buClr>
              <a:buFont typeface="Arial" charset="0"/>
              <a:buChar char="•"/>
            </a:pPr>
            <a:r>
              <a:rPr lang="en-US" sz="1500" b="1" dirty="0">
                <a:latin typeface="Century Gothic" charset="0"/>
              </a:rPr>
              <a:t>Knowledge Discovery in Databases (KDD)-</a:t>
            </a:r>
            <a:r>
              <a:rPr lang="en-US" sz="1500" dirty="0">
                <a:latin typeface="Century Gothic" charset="0"/>
              </a:rPr>
              <a:t> The nontrivial process of identifying valid, novel, potentially useful, and ultimately understandable patterns in data. 1</a:t>
            </a:r>
          </a:p>
          <a:p>
            <a:pPr marL="457200" indent="-457200" algn="just">
              <a:buClr>
                <a:srgbClr val="0109FF"/>
              </a:buClr>
              <a:buFont typeface="Arial" charset="0"/>
              <a:buChar char="•"/>
            </a:pPr>
            <a:endParaRPr lang="en-US" sz="1500" dirty="0">
              <a:latin typeface="Century Gothic" charset="0"/>
            </a:endParaRPr>
          </a:p>
          <a:p>
            <a:pPr marL="457200" indent="-457200" algn="just">
              <a:buClr>
                <a:schemeClr val="tx1"/>
              </a:buClr>
              <a:buFont typeface="Arial" charset="0"/>
              <a:buChar char="•"/>
            </a:pPr>
            <a:r>
              <a:rPr lang="en-US" sz="1500" b="1" dirty="0">
                <a:latin typeface="Century Gothic" charset="0"/>
              </a:rPr>
              <a:t>Action Rules </a:t>
            </a:r>
            <a:r>
              <a:rPr lang="en-US" sz="1500" dirty="0">
                <a:latin typeface="Century Gothic" charset="0"/>
              </a:rPr>
              <a:t>- logical terms describing knowledge about possible actions associated with objects which is hidden in a decision system.  A rule can be defined as:</a:t>
            </a:r>
          </a:p>
          <a:p>
            <a:endParaRPr lang="en-US" altLang="en-US" dirty="0">
              <a:latin typeface="Century Gothic" charset="0"/>
              <a:sym typeface="Lucida Grande" charset="0"/>
            </a:endParaRPr>
          </a:p>
          <a:p>
            <a:pPr lvl="1"/>
            <a:r>
              <a:rPr lang="en-US" altLang="en-US" sz="1500" dirty="0">
                <a:latin typeface="Century Gothic" charset="0"/>
                <a:sym typeface="Lucida Grande" charset="0"/>
              </a:rPr>
              <a:t>r = [a1,1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 a2,1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 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...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 ap,1 ]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 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[b1,1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 b2,1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 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... </a:t>
            </a:r>
            <a:r>
              <a:rPr lang="en-US" altLang="en-US" sz="1500" dirty="0">
                <a:latin typeface="Century Gothic" charset="0"/>
                <a:sym typeface="Symbol" charset="2"/>
              </a:rPr>
              <a:t>∧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 bq,1] </a:t>
            </a:r>
            <a:r>
              <a:rPr lang="en-US" altLang="en-US" sz="1500" dirty="0">
                <a:latin typeface="Century Gothic" charset="0"/>
                <a:sym typeface="Symbol" charset="2"/>
              </a:rPr>
              <a:t>→ </a:t>
            </a:r>
            <a:r>
              <a:rPr lang="en-US" altLang="en-US" sz="1500" dirty="0">
                <a:latin typeface="Century Gothic" charset="0"/>
                <a:sym typeface="Lucida Grande" charset="0"/>
              </a:rPr>
              <a:t>d1</a:t>
            </a:r>
          </a:p>
          <a:p>
            <a:pPr lvl="1"/>
            <a:r>
              <a:rPr lang="en-US" altLang="en-US" sz="1500" dirty="0">
                <a:latin typeface="Century Gothic" charset="0"/>
                <a:sym typeface="Lucida Grande" charset="0"/>
              </a:rPr>
              <a:t>              stable part                     flexible part</a:t>
            </a:r>
          </a:p>
          <a:p>
            <a:pPr lvl="1"/>
            <a:endParaRPr lang="en-US" altLang="en-US" sz="1500" dirty="0">
              <a:latin typeface="Century Gothic" charset="0"/>
              <a:sym typeface="Lucida Grande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en-US" sz="1500" dirty="0">
                <a:latin typeface="Century Gothic" charset="0"/>
                <a:sym typeface="Lucida Grande" charset="0"/>
              </a:rPr>
              <a:t>A rule is </a:t>
            </a:r>
            <a:r>
              <a:rPr lang="en-US" sz="1500" b="1" dirty="0">
                <a:latin typeface="Century Gothic" charset="0"/>
              </a:rPr>
              <a:t>actionable</a:t>
            </a:r>
            <a:r>
              <a:rPr lang="en-US" sz="1500" dirty="0">
                <a:latin typeface="Century Gothic" charset="0"/>
              </a:rPr>
              <a:t> if user can do an action to his/her advantage based on this rule.</a:t>
            </a:r>
            <a:r>
              <a:rPr lang="en-US" sz="1500" baseline="-25000" dirty="0">
                <a:latin typeface="Century Gothic" charset="0"/>
              </a:rPr>
              <a:t>2</a:t>
            </a:r>
          </a:p>
          <a:p>
            <a:pPr marL="342900" indent="-342900">
              <a:buFont typeface="Arial" charset="0"/>
              <a:buChar char="•"/>
            </a:pPr>
            <a:endParaRPr lang="en-US" sz="1500" dirty="0">
              <a:latin typeface="Century Gothic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500" b="1" dirty="0">
                <a:latin typeface="Century Gothic" charset="0"/>
              </a:rPr>
              <a:t>Stable attributes </a:t>
            </a:r>
            <a:r>
              <a:rPr lang="mr-IN" sz="1500" dirty="0">
                <a:latin typeface="Century Gothic" charset="0"/>
              </a:rPr>
              <a:t>–</a:t>
            </a:r>
            <a:r>
              <a:rPr lang="en-US" sz="1500" dirty="0">
                <a:latin typeface="Century Gothic" charset="0"/>
              </a:rPr>
              <a:t> attribute’s value does not change</a:t>
            </a:r>
          </a:p>
          <a:p>
            <a:pPr marL="342900" indent="-342900">
              <a:buFont typeface="Arial" charset="0"/>
              <a:buChar char="•"/>
            </a:pPr>
            <a:endParaRPr lang="en-US" sz="1500" dirty="0">
              <a:latin typeface="Century Gothic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500" b="1" dirty="0">
                <a:latin typeface="Century Gothic" charset="0"/>
              </a:rPr>
              <a:t>Flexible attributes </a:t>
            </a:r>
            <a:r>
              <a:rPr lang="mr-IN" sz="1500" dirty="0">
                <a:latin typeface="Century Gothic" charset="0"/>
              </a:rPr>
              <a:t>–</a:t>
            </a:r>
            <a:r>
              <a:rPr lang="en-US" sz="1500" dirty="0">
                <a:latin typeface="Century Gothic" charset="0"/>
              </a:rPr>
              <a:t> attribute’s value can change</a:t>
            </a:r>
          </a:p>
          <a:p>
            <a:pPr lvl="1"/>
            <a:endParaRPr lang="en-US" altLang="en-US" sz="1500" dirty="0">
              <a:latin typeface="Century Gothic" charset="0"/>
              <a:sym typeface="Lucida Grande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599410"/>
                <a:ext cx="7772400" cy="3175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en-US" sz="1500" dirty="0">
                  <a:latin typeface="Century Gothic" charset="0"/>
                  <a:ea typeface="Century Gothic" charset="0"/>
                  <a:cs typeface="Century Gothic" charset="0"/>
                  <a:sym typeface="Lucida Grande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Let us assume we have a decision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S</m:t>
                    </m:r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U</m:t>
                        </m:r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i="1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500" b="0" i="0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0" dirty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 ∪ </m:t>
                        </m:r>
                        <m:sSub>
                          <m:sSubPr>
                            <m:ctrlPr>
                              <a:rPr lang="en-US" sz="1500" i="1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500" b="0" i="0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0" dirty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 ∪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500" i="1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500" b="0" i="0" dirty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d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such that:</a:t>
                </a:r>
                <a:endParaRPr lang="en-US" sz="1500" strike="sngStrike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d</m:t>
                    </m:r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 ∉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1</m:t>
                        </m:r>
                      </m:sub>
                    </m:sSub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∪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d</m:t>
                    </m:r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is decision attribute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is set of stable attributes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∈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i</m:t>
                        </m:r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j</m:t>
                        </m:r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denotes value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500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2</m:t>
                        </m:r>
                      </m:sub>
                    </m:sSub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 ∪{</m:t>
                    </m:r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d</m:t>
                    </m:r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}</m:t>
                    </m:r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is set of flexible attributes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500" b="0" i="0">
                                <a:latin typeface="Cambria Math" panose="02040503050406030204" pitchFamily="18" charset="0"/>
                                <a:ea typeface="Century Gothic" charset="0"/>
                                <a:cs typeface="Century Gothic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∈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A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b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i</m:t>
                        </m:r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j</m:t>
                        </m:r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denotes value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500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lvl="2"/>
                <a:endParaRPr lang="en-US" sz="1500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Also,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d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1</m:t>
                        </m:r>
                      </m:sub>
                    </m:sSub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∈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x</m:t>
                    </m:r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U</m:t>
                    </m:r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x</m:t>
                    </m:r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d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’s object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d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x</m:t>
                        </m:r>
                      </m:e>
                    </m:d>
                    <m:r>
                      <a:rPr lang="en-US" sz="1500" b="0" i="0">
                        <a:latin typeface="Cambria Math" panose="02040503050406030204" pitchFamily="18" charset="0"/>
                        <a:ea typeface="Century Gothic" charset="0"/>
                        <a:cs typeface="Century Gothic" charset="0"/>
                      </a:rPr>
                      <m:t>=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d</m:t>
                        </m:r>
                      </m:e>
                      <m:sub>
                        <m:r>
                          <a:rPr lang="en-US" sz="1500" b="0" i="0">
                            <a:latin typeface="Cambria Math" panose="02040503050406030204" pitchFamily="18" charset="0"/>
                            <a:ea typeface="Century Gothic" charset="0"/>
                            <a:cs typeface="Century Gothic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Century Gothic" charset="0"/>
                    <a:ea typeface="Century Gothic" charset="0"/>
                    <a:cs typeface="Century Gothic" charset="0"/>
                  </a:rPr>
                  <a:t>We then have the following classification rule extracted from decision system S using LERS algorithm:</a:t>
                </a:r>
              </a:p>
              <a:p>
                <a:endParaRPr lang="en-US" sz="1500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>
                          <a:latin typeface="Cambria Math" panose="02040503050406030204" pitchFamily="18" charset="0"/>
                          <a:ea typeface="Century Gothic" charset="0"/>
                          <a:cs typeface="Century Gothic" charset="0"/>
                        </a:rPr>
                        <m:t>r</m:t>
                      </m:r>
                      <m:r>
                        <a:rPr lang="en-US" sz="1500" b="0" i="0">
                          <a:latin typeface="Cambria Math" panose="02040503050406030204" pitchFamily="18" charset="0"/>
                          <a:ea typeface="Century Gothic" charset="0"/>
                          <a:cs typeface="Century Gothic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  <m:t>a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1,1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500" b="0" i="0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  <m:t>a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2,1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500" b="0" i="0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  <m:t>a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p</m:t>
                                  </m:r>
                                  <m: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500" b="0" i="0">
                          <a:latin typeface="Cambria Math" panose="02040503050406030204" pitchFamily="18" charset="0"/>
                          <a:ea typeface="Century Gothic" charset="0"/>
                          <a:cs typeface="Century Gothic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  <m:t>b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1,1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500" b="0" i="0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  <m:t>b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2,1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500" b="0" i="0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>
                                  <a:latin typeface="Cambria Math" panose="02040503050406030204" pitchFamily="18" charset="0"/>
                                  <a:ea typeface="Century Gothic" charset="0"/>
                                  <a:cs typeface="Century Gothic" charset="0"/>
                                </a:rPr>
                                <m:t>b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q</m:t>
                                  </m:r>
                                  <m:r>
                                    <a:rPr lang="en-US" sz="1500" b="0" i="0">
                                      <a:latin typeface="Cambria Math" panose="02040503050406030204" pitchFamily="18" charset="0"/>
                                      <a:ea typeface="Century Gothic" charset="0"/>
                                      <a:cs typeface="Century Gothic" charset="0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500" b="0" i="0">
                          <a:latin typeface="Cambria Math" panose="02040503050406030204" pitchFamily="18" charset="0"/>
                          <a:ea typeface="Century Gothic" charset="0"/>
                          <a:cs typeface="Century Gothic" charset="0"/>
                        </a:rPr>
                        <m:t>→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b="0" i="0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  <m:t>d</m:t>
                          </m:r>
                        </m:e>
                        <m:sub>
                          <m:r>
                            <a:rPr lang="en-US" sz="1500" b="0" i="0">
                              <a:latin typeface="Cambria Math" panose="02040503050406030204" pitchFamily="18" charset="0"/>
                              <a:ea typeface="Century Gothic" charset="0"/>
                              <a:cs typeface="Century Gothic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0">
                          <a:latin typeface="Cambria Math" panose="02040503050406030204" pitchFamily="18" charset="0"/>
                          <a:ea typeface="Century Gothic" charset="0"/>
                          <a:cs typeface="Century Gothic" charset="0"/>
                        </a:rPr>
                        <m:t>]</m:t>
                      </m:r>
                    </m:oMath>
                  </m:oMathPara>
                </a14:m>
                <a:endParaRPr lang="en-US" sz="1500" dirty="0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99410"/>
                <a:ext cx="7772400" cy="3175293"/>
              </a:xfrm>
              <a:prstGeom prst="rect">
                <a:avLst/>
              </a:prstGeom>
              <a:blipFill>
                <a:blip r:embed="rId2"/>
                <a:stretch>
                  <a:fillRect l="-163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B7B742C1-9056-4441-BE94-4424166812C6}"/>
              </a:ext>
            </a:extLst>
          </p:cNvPr>
          <p:cNvSpPr/>
          <p:nvPr/>
        </p:nvSpPr>
        <p:spPr>
          <a:xfrm rot="5400000">
            <a:off x="7609772" y="2534718"/>
            <a:ext cx="1206703" cy="1491048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324" y="751582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Example of ARAS algorithm for discovering action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324" y="1920641"/>
            <a:ext cx="7772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charset="0"/>
              </a:rPr>
              <a:t>Consider the following decision system, 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D7543A6-9CE8-3A4D-A5EF-1EFAE8F7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5677"/>
                  </p:ext>
                </p:extLst>
              </p:nvPr>
            </p:nvGraphicFramePr>
            <p:xfrm>
              <a:off x="762000" y="2428472"/>
              <a:ext cx="6502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481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781134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577142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350738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2111458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3571690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9570077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30943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189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53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684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7037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631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018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4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67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0115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7543A6-9CE8-3A4D-A5EF-1EFAE8F7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5677"/>
                  </p:ext>
                </p:extLst>
              </p:nvPr>
            </p:nvGraphicFramePr>
            <p:xfrm>
              <a:off x="762000" y="2428472"/>
              <a:ext cx="6502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481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781134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577142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350738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2111458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3571690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9570077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0943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03189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108197" r="-705263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108197" r="-600000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108197" r="-504511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8197" r="-400746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108197" r="-303759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108197" r="-203759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108197" r="-102239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108197" r="-3008" b="-7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8453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208197" r="-70526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208197" r="-600000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208197" r="-504511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8197" r="-400746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208197" r="-303759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208197" r="-203759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208197" r="-102239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208197" r="-3008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32684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308197" r="-70526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308197" r="-600000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308197" r="-504511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8197" r="-400746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308197" r="-303759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308197" r="-203759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308197" r="-102239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308197" r="-3008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87037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415000" r="-70526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415000" r="-6000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415000" r="-50451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415000" r="-40074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415000" r="-30375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415000" r="-20375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415000" r="-10223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415000" r="-3008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0631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506557" r="-705263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506557" r="-6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506557" r="-504511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506557" r="-40074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506557" r="-30375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506557" r="-20375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506557" r="-10223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506557" r="-3008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93018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606557" r="-705263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606557" r="-6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606557" r="-50451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606557" r="-40074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606557" r="-30375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606557" r="-20375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606557" r="-10223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606557" r="-3008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604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706557" r="-70526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706557" r="-6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706557" r="-50451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706557" r="-400746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706557" r="-303759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706557" r="-203759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706557" r="-102239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706557" r="-3008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6967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4" t="-806557" r="-70526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746" t="-806557" r="-6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56" t="-806557" r="-50451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806557" r="-40074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3008" t="-806557" r="-3037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008" t="-806557" r="-2037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8507" t="-806557" r="-10223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3759" t="-806557" r="-3008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40115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7CF40526-D570-EF4A-997A-5E2ABFA0EB5B}"/>
              </a:ext>
            </a:extLst>
          </p:cNvPr>
          <p:cNvSpPr/>
          <p:nvPr/>
        </p:nvSpPr>
        <p:spPr>
          <a:xfrm rot="16200000">
            <a:off x="2715348" y="4663339"/>
            <a:ext cx="190968" cy="2396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B3AB14-0218-E34A-9DE5-2FF14660B5E3}"/>
              </a:ext>
            </a:extLst>
          </p:cNvPr>
          <p:cNvSpPr/>
          <p:nvPr/>
        </p:nvSpPr>
        <p:spPr>
          <a:xfrm rot="16200000">
            <a:off x="5111703" y="4663338"/>
            <a:ext cx="190968" cy="2396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B7CB64-A769-0749-8CBC-99036C749E93}"/>
              </a:ext>
            </a:extLst>
          </p:cNvPr>
          <p:cNvSpPr/>
          <p:nvPr/>
        </p:nvSpPr>
        <p:spPr>
          <a:xfrm rot="16200000">
            <a:off x="6736976" y="5433766"/>
            <a:ext cx="191622" cy="854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FF6C8-47F6-994E-AFD0-BBD915548D22}"/>
                  </a:ext>
                </a:extLst>
              </p:cNvPr>
              <p:cNvSpPr txBox="1"/>
              <p:nvPr/>
            </p:nvSpPr>
            <p:spPr>
              <a:xfrm>
                <a:off x="7501759" y="2821029"/>
                <a:ext cx="14568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We have to re-classify objects in given decision system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2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CFF6C8-47F6-994E-AFD0-BBD91554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759" y="2821029"/>
                <a:ext cx="1456889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418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54CCE67-A2DC-B34C-8C92-8E8B264FCB98}"/>
              </a:ext>
            </a:extLst>
          </p:cNvPr>
          <p:cNvSpPr txBox="1"/>
          <p:nvPr/>
        </p:nvSpPr>
        <p:spPr>
          <a:xfrm>
            <a:off x="1612654" y="5892992"/>
            <a:ext cx="23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Stable 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A3918-8B2E-7B42-B959-746FA4F2882C}"/>
              </a:ext>
            </a:extLst>
          </p:cNvPr>
          <p:cNvSpPr txBox="1"/>
          <p:nvPr/>
        </p:nvSpPr>
        <p:spPr>
          <a:xfrm>
            <a:off x="4052720" y="5892992"/>
            <a:ext cx="23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Flexible attributes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A3846-E6F3-6F42-AE43-DC395C81A63F}"/>
              </a:ext>
            </a:extLst>
          </p:cNvPr>
          <p:cNvSpPr txBox="1"/>
          <p:nvPr/>
        </p:nvSpPr>
        <p:spPr>
          <a:xfrm>
            <a:off x="5678320" y="5892991"/>
            <a:ext cx="23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attribute</a:t>
            </a:r>
          </a:p>
        </p:txBody>
      </p:sp>
    </p:spTree>
    <p:extLst>
      <p:ext uri="{BB962C8B-B14F-4D97-AF65-F5344CB8AC3E}">
        <p14:creationId xmlns:p14="http://schemas.microsoft.com/office/powerpoint/2010/main" val="132209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Example of ARAS algorithm for discovering action rules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5800" y="2207013"/>
                <a:ext cx="7772400" cy="3650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b="1" dirty="0">
                    <a:latin typeface="Century Gothic" charset="0"/>
                  </a:rPr>
                  <a:t>Step 1: </a:t>
                </a:r>
                <a:r>
                  <a:rPr lang="en-US" sz="1600" dirty="0">
                    <a:latin typeface="Century Gothic" charset="0"/>
                  </a:rPr>
                  <a:t>Using LERS algorithm find all possible rules implying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entury Gothic" charset="0"/>
                  </a:rPr>
                  <a:t>on right hand side. (If we are re-classifying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we’ll get rules implying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on right hand side).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1=[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]→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entury Gothic" charset="0"/>
                </a:endParaRPr>
              </a:p>
              <a:p>
                <a:pPr algn="just"/>
                <a:r>
                  <a:rPr lang="en-US" sz="1600" b="1" dirty="0">
                    <a:latin typeface="Century Gothic" charset="0"/>
                  </a:rPr>
                  <a:t>Step 2: </a:t>
                </a:r>
                <a:r>
                  <a:rPr lang="en-US" sz="1600" dirty="0">
                    <a:latin typeface="Century Gothic" charset="0"/>
                  </a:rPr>
                  <a:t>For each rule action rule schema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and reclassification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entury Gothic" charset="0"/>
                  </a:rPr>
                  <a:t> are: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Century Gothic" charset="0"/>
                  </a:rPr>
                  <a:t> </a:t>
                </a:r>
              </a:p>
              <a:p>
                <a:pPr lvl="2" algn="just"/>
                <a:r>
                  <a:rPr lang="en-US" sz="1600" dirty="0">
                    <a:latin typeface="Century Gothic" charset="0"/>
                  </a:rPr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- stable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- flexible hence, represented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Century Gothic" charset="0"/>
                  </a:rPr>
                  <a:t> which means change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from anything.</a:t>
                </a:r>
              </a:p>
              <a:p>
                <a:pPr algn="just"/>
                <a:r>
                  <a:rPr lang="en-US" sz="1600" b="1" dirty="0">
                    <a:latin typeface="Century Gothic" charset="0"/>
                  </a:rPr>
                  <a:t>Step 3: </a:t>
                </a:r>
                <a:r>
                  <a:rPr lang="en-US" sz="1600" dirty="0">
                    <a:latin typeface="Century Gothic" charset="0"/>
                  </a:rPr>
                  <a:t>Check support which is shown as,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𝑆𝑢𝑝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Century Gothic" charset="0"/>
                </a:endParaRPr>
              </a:p>
              <a:p>
                <a:pPr algn="just"/>
                <a:r>
                  <a:rPr lang="en-US" sz="1600" b="1" dirty="0">
                    <a:latin typeface="Century Gothic" charset="0"/>
                  </a:rPr>
                  <a:t>Step 4: </a:t>
                </a:r>
                <a:r>
                  <a:rPr lang="en-US" sz="1600" dirty="0">
                    <a:latin typeface="Century Gothic" charset="0"/>
                  </a:rPr>
                  <a:t>Take stable header values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entury Gothic" charset="0"/>
                  </a:rPr>
                  <a:t>and combine it with remaining attribute values. And check if they are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sz="1600" dirty="0">
                    <a:latin typeface="Century Gothic" charset="0"/>
                  </a:rPr>
                  <a:t> If yes, mark them.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07013"/>
                <a:ext cx="7772400" cy="3650551"/>
              </a:xfrm>
              <a:prstGeom prst="rect">
                <a:avLst/>
              </a:prstGeom>
              <a:blipFill>
                <a:blip r:embed="rId4"/>
                <a:stretch>
                  <a:fillRect l="-326" t="-347" r="-32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Example of ARAS algorithm for discovering action rules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5800" y="2207013"/>
                <a:ext cx="7772400" cy="319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}⊈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      - Not Marked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}⊆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- Marked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      - Marked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       - Marked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3,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600" dirty="0">
                    <a:latin typeface="Century Gothic" charset="0"/>
                  </a:rPr>
                  <a:t>  - Marked </a:t>
                </a:r>
              </a:p>
              <a:p>
                <a:pPr lvl="1"/>
                <a:endParaRPr lang="en-US" sz="1600" dirty="0">
                  <a:latin typeface="Century Gothic" charset="0"/>
                </a:endParaRPr>
              </a:p>
              <a:p>
                <a:r>
                  <a:rPr lang="en-US" sz="1600" dirty="0">
                    <a:latin typeface="Century Gothic" charset="0"/>
                  </a:rPr>
                  <a:t>Using these Marked values we generate action rules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1600" dirty="0">
                  <a:latin typeface="Century Gothic" charset="0"/>
                </a:endParaRPr>
              </a:p>
              <a:p>
                <a:pPr lvl="2"/>
                <a:endParaRPr lang="en-US" sz="1600" dirty="0">
                  <a:latin typeface="Century Gothic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Century Gothic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Century Gothic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Century Gothic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   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Century Gothic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07013"/>
                <a:ext cx="7772400" cy="3199787"/>
              </a:xfrm>
              <a:prstGeom prst="rect">
                <a:avLst/>
              </a:prstGeom>
              <a:blipFill>
                <a:blip r:embed="rId4"/>
                <a:stretch>
                  <a:fillRect l="-326" t="-791" b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4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Our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99542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3C"/>
                </a:solidFill>
                <a:latin typeface="Utopia"/>
                <a:cs typeface="Utopia"/>
              </a:rPr>
              <a:t>Place text here.</a:t>
            </a:r>
          </a:p>
          <a:p>
            <a:pPr algn="ctr"/>
            <a:endParaRPr lang="en-US" sz="4400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  <p:sp>
        <p:nvSpPr>
          <p:cNvPr id="11" name="Document 4"/>
          <p:cNvSpPr/>
          <p:nvPr/>
        </p:nvSpPr>
        <p:spPr>
          <a:xfrm>
            <a:off x="381000" y="1734064"/>
            <a:ext cx="2376488" cy="1755775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.data flat file from </a:t>
            </a:r>
            <a:r>
              <a:rPr lang="en-US" altLang="en-US" sz="1600" u="sng" dirty="0">
                <a:hlinkClick r:id="rId4"/>
              </a:rPr>
              <a:t>http://archive.ics.uci.edu/ml/datasets.html</a:t>
            </a:r>
            <a:r>
              <a:rPr lang="en-US" altLang="en-US" sz="1600" u="sng" dirty="0"/>
              <a:t> </a:t>
            </a:r>
            <a:r>
              <a:rPr lang="en-US" altLang="en-US" sz="16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in comma or tab delimited format </a:t>
            </a: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12" name="Document 4"/>
          <p:cNvSpPr/>
          <p:nvPr/>
        </p:nvSpPr>
        <p:spPr>
          <a:xfrm>
            <a:off x="6348412" y="1734064"/>
            <a:ext cx="2376488" cy="1755775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.data flat file from </a:t>
            </a:r>
            <a:r>
              <a:rPr lang="en-US" altLang="en-US" sz="1600" u="sng" dirty="0">
                <a:hlinkClick r:id="rId4"/>
              </a:rPr>
              <a:t>http://archive.ics.uci.edu/ml/datasets.html</a:t>
            </a:r>
            <a:r>
              <a:rPr lang="en-US" altLang="en-US" sz="1600" u="sng" dirty="0"/>
              <a:t> </a:t>
            </a:r>
            <a:r>
              <a:rPr lang="en-US" altLang="en-US" sz="16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in comma or tab delimited format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13" name="Document 8"/>
          <p:cNvSpPr/>
          <p:nvPr/>
        </p:nvSpPr>
        <p:spPr>
          <a:xfrm>
            <a:off x="2757620" y="4297362"/>
            <a:ext cx="4114799" cy="172243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Generate output file of unique action rules based on user specified support and confidence thresholds, stable and flexible attributes, decision attribute, and desired class</a:t>
            </a:r>
            <a:r>
              <a:rPr lang="en-US" sz="1600" dirty="0">
                <a:solidFill>
                  <a:srgbClr val="0109FF"/>
                </a:solidFill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5" name="Straight Arrow Connector 14"/>
          <p:cNvCxnSpPr>
            <a:stCxn id="11" idx="2"/>
            <a:endCxn id="13" idx="0"/>
          </p:cNvCxnSpPr>
          <p:nvPr/>
        </p:nvCxnSpPr>
        <p:spPr>
          <a:xfrm>
            <a:off x="1569244" y="3373763"/>
            <a:ext cx="3245776" cy="9235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flipH="1">
            <a:off x="4815020" y="3373763"/>
            <a:ext cx="2721636" cy="9235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324" y="911799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latin typeface="Century Gothic" panose="020B0502020202020204" pitchFamily="34" charset="0"/>
              </a:rPr>
              <a:t>Analysis/Results File #1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0" y="146222"/>
            <a:ext cx="4662620" cy="528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3427"/>
            <a:ext cx="4662620" cy="4812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000" y="1723983"/>
            <a:ext cx="7772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Input dataset: </a:t>
            </a:r>
            <a:r>
              <a:rPr lang="en-US" sz="1400" dirty="0">
                <a:latin typeface="Century Gothic" panose="020B0502020202020204" pitchFamily="34" charset="0"/>
              </a:rPr>
              <a:t>LERS Exercise data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Attributes: </a:t>
            </a:r>
            <a:r>
              <a:rPr lang="en-US" sz="1400" dirty="0">
                <a:latin typeface="Century Gothic" panose="020B0502020202020204" pitchFamily="34" charset="0"/>
              </a:rPr>
              <a:t>A, F, G, C</a:t>
            </a: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Support and confidence threshold: </a:t>
            </a:r>
            <a:r>
              <a:rPr lang="en-US" sz="1400" dirty="0">
                <a:latin typeface="Century Gothic" panose="020B0502020202020204" pitchFamily="34" charset="0"/>
              </a:rPr>
              <a:t>3 support and 75% confidence</a:t>
            </a:r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Decision attribute: </a:t>
            </a:r>
            <a:r>
              <a:rPr lang="en-US" sz="1400" dirty="0">
                <a:latin typeface="Century Gothic" panose="020B0502020202020204" pitchFamily="34" charset="0"/>
              </a:rPr>
              <a:t>C</a:t>
            </a:r>
          </a:p>
          <a:p>
            <a:endParaRPr lang="en-IN" sz="1400" dirty="0">
              <a:latin typeface="Century Gothic" panose="020B0502020202020204" pitchFamily="34" charset="0"/>
            </a:endParaRPr>
          </a:p>
          <a:p>
            <a:r>
              <a:rPr lang="en-IN" sz="1400" b="1" dirty="0">
                <a:latin typeface="Century Gothic" panose="020B0502020202020204" pitchFamily="34" charset="0"/>
              </a:rPr>
              <a:t>D</a:t>
            </a:r>
            <a:r>
              <a:rPr lang="en-US" sz="1400" b="1" dirty="0" err="1">
                <a:latin typeface="Century Gothic" panose="020B0502020202020204" pitchFamily="34" charset="0"/>
              </a:rPr>
              <a:t>ecision</a:t>
            </a:r>
            <a:r>
              <a:rPr lang="en-US" sz="1400" b="1" dirty="0">
                <a:latin typeface="Century Gothic" panose="020B0502020202020204" pitchFamily="34" charset="0"/>
              </a:rPr>
              <a:t> Value From: </a:t>
            </a:r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400" b="1" dirty="0">
                <a:latin typeface="Century Gothic" panose="020B0502020202020204" pitchFamily="34" charset="0"/>
              </a:rPr>
              <a:t>D</a:t>
            </a:r>
            <a:r>
              <a:rPr lang="en-US" sz="1400" b="1" dirty="0" err="1">
                <a:latin typeface="Century Gothic" panose="020B0502020202020204" pitchFamily="34" charset="0"/>
              </a:rPr>
              <a:t>ecision</a:t>
            </a:r>
            <a:r>
              <a:rPr lang="en-US" sz="1400" b="1" dirty="0">
                <a:latin typeface="Century Gothic" panose="020B0502020202020204" pitchFamily="34" charset="0"/>
              </a:rPr>
              <a:t> Value To: </a:t>
            </a:r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400" b="1" dirty="0">
                <a:latin typeface="Century Gothic" panose="020B0502020202020204" pitchFamily="34" charset="0"/>
              </a:rPr>
              <a:t>I</a:t>
            </a:r>
            <a:r>
              <a:rPr lang="en-US" sz="1400" b="1" dirty="0" err="1">
                <a:latin typeface="Century Gothic" panose="020B0502020202020204" pitchFamily="34" charset="0"/>
              </a:rPr>
              <a:t>ndex</a:t>
            </a:r>
            <a:r>
              <a:rPr lang="en-US" sz="1400" b="1" dirty="0">
                <a:latin typeface="Century Gothic" panose="020B0502020202020204" pitchFamily="34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</a:rPr>
              <a:t>G</a:t>
            </a: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Run time: </a:t>
            </a:r>
            <a:r>
              <a:rPr lang="en-US" sz="1400" dirty="0">
                <a:latin typeface="Century Gothic" panose="020B0502020202020204" pitchFamily="34" charset="0"/>
              </a:rPr>
              <a:t>Less than 1 second (approx.)</a:t>
            </a: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Rules: </a:t>
            </a:r>
            <a:r>
              <a:rPr lang="en-US" sz="1400" dirty="0">
                <a:latin typeface="Century Gothic" panose="020B0502020202020204" pitchFamily="34" charset="0"/>
              </a:rPr>
              <a:t>Can be found in the Output_1.txt file in the zip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949</Words>
  <Application>Microsoft Office PowerPoint</Application>
  <PresentationFormat>On-screen Show (4:3)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Lucida Grande</vt:lpstr>
      <vt:lpstr>Mangal</vt:lpstr>
      <vt:lpstr>Symbol</vt:lpstr>
      <vt:lpstr>Utopia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Classroom Support</dc:creator>
  <cp:lastModifiedBy>Karlapudi, Bala Guna Teja</cp:lastModifiedBy>
  <cp:revision>52</cp:revision>
  <dcterms:created xsi:type="dcterms:W3CDTF">2009-04-24T13:15:38Z</dcterms:created>
  <dcterms:modified xsi:type="dcterms:W3CDTF">2018-10-31T02:53:24Z</dcterms:modified>
</cp:coreProperties>
</file>