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2" r:id="rId18"/>
    <p:sldId id="274" r:id="rId19"/>
    <p:sldId id="275" r:id="rId20"/>
    <p:sldId id="276" r:id="rId21"/>
    <p:sldId id="277" r:id="rId22"/>
    <p:sldId id="278" r:id="rId23"/>
    <p:sldId id="280" r:id="rId24"/>
    <p:sldId id="281" r:id="rId25"/>
    <p:sldId id="283" r:id="rId26"/>
    <p:sldId id="284" r:id="rId27"/>
    <p:sldId id="285" r:id="rId28"/>
    <p:sldId id="286" r:id="rId29"/>
    <p:sldId id="287" r:id="rId30"/>
    <p:sldId id="288" r:id="rId31"/>
    <p:sldId id="290"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6"/>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2FEADB3-28F2-45C1-B5A9-1F0D69439F4A}"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A8DD7A02-67E8-4925-BC16-4CC6795C12C0}">
      <dgm:prSet/>
      <dgm:spPr/>
      <dgm:t>
        <a:bodyPr/>
        <a:lstStyle/>
        <a:p>
          <a:r>
            <a:rPr lang="en-US" dirty="0"/>
            <a:t>Information Retrieval is finding materials(documents) of an unstructured nature(text) that satisfies an information need from within large collections(in computers).</a:t>
          </a:r>
        </a:p>
      </dgm:t>
    </dgm:pt>
    <dgm:pt modelId="{9B2ECA06-58DF-4203-951D-2B3814549BC1}" type="parTrans" cxnId="{FBE036F4-AF6D-4E0C-9287-1B7DFBAEC468}">
      <dgm:prSet/>
      <dgm:spPr/>
      <dgm:t>
        <a:bodyPr/>
        <a:lstStyle/>
        <a:p>
          <a:endParaRPr lang="en-US"/>
        </a:p>
      </dgm:t>
    </dgm:pt>
    <dgm:pt modelId="{5643CAF9-9ACB-4A79-94C2-0E65A094A023}" type="sibTrans" cxnId="{FBE036F4-AF6D-4E0C-9287-1B7DFBAEC468}">
      <dgm:prSet/>
      <dgm:spPr/>
      <dgm:t>
        <a:bodyPr/>
        <a:lstStyle/>
        <a:p>
          <a:endParaRPr lang="en-US"/>
        </a:p>
      </dgm:t>
    </dgm:pt>
    <dgm:pt modelId="{39514697-FA4D-41FD-B741-2674351D58F5}">
      <dgm:prSet/>
      <dgm:spPr/>
      <dgm:t>
        <a:bodyPr/>
        <a:lstStyle/>
        <a:p>
          <a:r>
            <a:rPr lang="en-US"/>
            <a:t>The simplest form of retrieving a document is through linear scanning: grepping. But it is not an effective solution. Why?</a:t>
          </a:r>
        </a:p>
      </dgm:t>
    </dgm:pt>
    <dgm:pt modelId="{34371D99-3F13-4CFC-A6CF-8F6EAE6CC76C}" type="parTrans" cxnId="{7CBC24CD-47D5-46CE-B7E7-9DDE63FF2A99}">
      <dgm:prSet/>
      <dgm:spPr/>
      <dgm:t>
        <a:bodyPr/>
        <a:lstStyle/>
        <a:p>
          <a:endParaRPr lang="en-US"/>
        </a:p>
      </dgm:t>
    </dgm:pt>
    <dgm:pt modelId="{B6FBB3B7-1E00-4B17-AA3A-F56CB6C386CC}" type="sibTrans" cxnId="{7CBC24CD-47D5-46CE-B7E7-9DDE63FF2A99}">
      <dgm:prSet/>
      <dgm:spPr/>
      <dgm:t>
        <a:bodyPr/>
        <a:lstStyle/>
        <a:p>
          <a:endParaRPr lang="en-US"/>
        </a:p>
      </dgm:t>
    </dgm:pt>
    <dgm:pt modelId="{4B9FD289-6C46-4349-94A7-D06855556256}">
      <dgm:prSet/>
      <dgm:spPr/>
      <dgm:t>
        <a:bodyPr/>
        <a:lstStyle/>
        <a:p>
          <a:r>
            <a:rPr lang="en-US" dirty="0"/>
            <a:t>1. Slow for large amount of data.</a:t>
          </a:r>
        </a:p>
      </dgm:t>
    </dgm:pt>
    <dgm:pt modelId="{166A5995-9ED5-4C8C-9E36-204A980FF05D}" type="parTrans" cxnId="{4D471EA8-6A54-4D4E-A41C-D20B0D297008}">
      <dgm:prSet/>
      <dgm:spPr/>
      <dgm:t>
        <a:bodyPr/>
        <a:lstStyle/>
        <a:p>
          <a:endParaRPr lang="en-US"/>
        </a:p>
      </dgm:t>
    </dgm:pt>
    <dgm:pt modelId="{549FDC83-91F9-48B5-A438-185B6B6AC166}" type="sibTrans" cxnId="{4D471EA8-6A54-4D4E-A41C-D20B0D297008}">
      <dgm:prSet/>
      <dgm:spPr/>
      <dgm:t>
        <a:bodyPr/>
        <a:lstStyle/>
        <a:p>
          <a:endParaRPr lang="en-US"/>
        </a:p>
      </dgm:t>
    </dgm:pt>
    <dgm:pt modelId="{9B389CC8-89A6-4C33-A4F9-38E0AA5353C9}">
      <dgm:prSet/>
      <dgm:spPr/>
      <dgm:t>
        <a:bodyPr/>
        <a:lstStyle/>
        <a:p>
          <a:r>
            <a:rPr lang="en-US"/>
            <a:t>2. Grep is line-oriented , IR is document- oriented</a:t>
          </a:r>
        </a:p>
      </dgm:t>
    </dgm:pt>
    <dgm:pt modelId="{102D03D7-8F94-46FF-864C-69FB9EBADC7B}" type="parTrans" cxnId="{5E1A0974-E171-4092-8D20-26DD7C63601D}">
      <dgm:prSet/>
      <dgm:spPr/>
      <dgm:t>
        <a:bodyPr/>
        <a:lstStyle/>
        <a:p>
          <a:endParaRPr lang="en-US"/>
        </a:p>
      </dgm:t>
    </dgm:pt>
    <dgm:pt modelId="{4CB3F91B-F07C-4D77-B06F-29DC921A8FED}" type="sibTrans" cxnId="{5E1A0974-E171-4092-8D20-26DD7C63601D}">
      <dgm:prSet/>
      <dgm:spPr/>
      <dgm:t>
        <a:bodyPr/>
        <a:lstStyle/>
        <a:p>
          <a:endParaRPr lang="en-US"/>
        </a:p>
      </dgm:t>
    </dgm:pt>
    <dgm:pt modelId="{494E1FE9-1CEC-4090-81B0-13FEE1724BDB}">
      <dgm:prSet/>
      <dgm:spPr/>
      <dgm:t>
        <a:bodyPr/>
        <a:lstStyle/>
        <a:p>
          <a:r>
            <a:rPr lang="en-US"/>
            <a:t>3. Need more flexible matching operations. </a:t>
          </a:r>
        </a:p>
      </dgm:t>
    </dgm:pt>
    <dgm:pt modelId="{E9F3DD02-EA78-409A-BA53-045EB16F1146}" type="parTrans" cxnId="{21C0E214-9DAE-4690-9D68-B4F4D219C3FA}">
      <dgm:prSet/>
      <dgm:spPr/>
      <dgm:t>
        <a:bodyPr/>
        <a:lstStyle/>
        <a:p>
          <a:endParaRPr lang="en-US"/>
        </a:p>
      </dgm:t>
    </dgm:pt>
    <dgm:pt modelId="{5524C088-98E1-473A-A322-0F2F9AFF44A4}" type="sibTrans" cxnId="{21C0E214-9DAE-4690-9D68-B4F4D219C3FA}">
      <dgm:prSet/>
      <dgm:spPr/>
      <dgm:t>
        <a:bodyPr/>
        <a:lstStyle/>
        <a:p>
          <a:endParaRPr lang="en-US"/>
        </a:p>
      </dgm:t>
    </dgm:pt>
    <dgm:pt modelId="{C282DDCD-F1EA-4D09-89BF-3AC0975A3ABD}">
      <dgm:prSet/>
      <dgm:spPr/>
      <dgm:t>
        <a:bodyPr/>
        <a:lstStyle/>
        <a:p>
          <a:r>
            <a:rPr lang="en-US" dirty="0"/>
            <a:t>To avoid linear scan, documents should be indexed in advance.</a:t>
          </a:r>
        </a:p>
      </dgm:t>
    </dgm:pt>
    <dgm:pt modelId="{5F1E703C-F0D1-4E1B-8FF5-AE7EE8F5B24B}" type="parTrans" cxnId="{0F17127A-B408-4F9A-9BED-B413DA70D885}">
      <dgm:prSet/>
      <dgm:spPr/>
      <dgm:t>
        <a:bodyPr/>
        <a:lstStyle/>
        <a:p>
          <a:endParaRPr lang="en-US"/>
        </a:p>
      </dgm:t>
    </dgm:pt>
    <dgm:pt modelId="{24CE5CC9-7784-448D-B713-76F7D0A71819}" type="sibTrans" cxnId="{0F17127A-B408-4F9A-9BED-B413DA70D885}">
      <dgm:prSet/>
      <dgm:spPr/>
      <dgm:t>
        <a:bodyPr/>
        <a:lstStyle/>
        <a:p>
          <a:endParaRPr lang="en-US"/>
        </a:p>
      </dgm:t>
    </dgm:pt>
    <dgm:pt modelId="{69247DCB-E695-4954-8695-6029E77EC856}">
      <dgm:prSet/>
      <dgm:spPr/>
      <dgm:t>
        <a:bodyPr/>
        <a:lstStyle/>
        <a:p>
          <a:r>
            <a:rPr lang="en-US" b="1"/>
            <a:t>Inverted Matrix</a:t>
          </a:r>
          <a:r>
            <a:rPr lang="en-US"/>
            <a:t>: A Dictionary of terms. Each term is a list of documents it occurs in.</a:t>
          </a:r>
        </a:p>
      </dgm:t>
    </dgm:pt>
    <dgm:pt modelId="{FBB7D1D7-267E-4D8D-A397-66826DC69EF2}" type="parTrans" cxnId="{1C0723B7-36DB-4375-A14D-8F45FAE7D420}">
      <dgm:prSet/>
      <dgm:spPr/>
      <dgm:t>
        <a:bodyPr/>
        <a:lstStyle/>
        <a:p>
          <a:endParaRPr lang="en-US"/>
        </a:p>
      </dgm:t>
    </dgm:pt>
    <dgm:pt modelId="{9B174EE0-EE68-4BCC-A4E3-A51198A7A5F4}" type="sibTrans" cxnId="{1C0723B7-36DB-4375-A14D-8F45FAE7D420}">
      <dgm:prSet/>
      <dgm:spPr/>
      <dgm:t>
        <a:bodyPr/>
        <a:lstStyle/>
        <a:p>
          <a:endParaRPr lang="en-US"/>
        </a:p>
      </dgm:t>
    </dgm:pt>
    <dgm:pt modelId="{2C60EA4E-4446-4C7F-B519-ED94E9B87668}" type="pres">
      <dgm:prSet presAssocID="{52FEADB3-28F2-45C1-B5A9-1F0D69439F4A}" presName="root" presStyleCnt="0">
        <dgm:presLayoutVars>
          <dgm:dir/>
          <dgm:resizeHandles val="exact"/>
        </dgm:presLayoutVars>
      </dgm:prSet>
      <dgm:spPr/>
    </dgm:pt>
    <dgm:pt modelId="{CD238398-8B3E-49BB-B99E-AC538EF98ABF}" type="pres">
      <dgm:prSet presAssocID="{A8DD7A02-67E8-4925-BC16-4CC6795C12C0}" presName="compNode" presStyleCnt="0"/>
      <dgm:spPr/>
    </dgm:pt>
    <dgm:pt modelId="{320999E7-408C-4276-8BA8-9641DF913ED0}" type="pres">
      <dgm:prSet presAssocID="{A8DD7A02-67E8-4925-BC16-4CC6795C12C0}" presName="bgRect" presStyleLbl="bgShp" presStyleIdx="0" presStyleCnt="4"/>
      <dgm:spPr/>
    </dgm:pt>
    <dgm:pt modelId="{ECD5B910-CB5E-477D-88DA-DF41E1320E1F}" type="pres">
      <dgm:prSet presAssocID="{A8DD7A02-67E8-4925-BC16-4CC6795C12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00DD3AE-97F2-430B-9925-ACCB9D0365A5}" type="pres">
      <dgm:prSet presAssocID="{A8DD7A02-67E8-4925-BC16-4CC6795C12C0}" presName="spaceRect" presStyleCnt="0"/>
      <dgm:spPr/>
    </dgm:pt>
    <dgm:pt modelId="{A3FA0377-C1A9-4836-9C26-F9438B495779}" type="pres">
      <dgm:prSet presAssocID="{A8DD7A02-67E8-4925-BC16-4CC6795C12C0}" presName="parTx" presStyleLbl="revTx" presStyleIdx="0" presStyleCnt="5">
        <dgm:presLayoutVars>
          <dgm:chMax val="0"/>
          <dgm:chPref val="0"/>
        </dgm:presLayoutVars>
      </dgm:prSet>
      <dgm:spPr/>
    </dgm:pt>
    <dgm:pt modelId="{5170C9FD-745B-4DA2-9F87-B233CD7AA2AB}" type="pres">
      <dgm:prSet presAssocID="{5643CAF9-9ACB-4A79-94C2-0E65A094A023}" presName="sibTrans" presStyleCnt="0"/>
      <dgm:spPr/>
    </dgm:pt>
    <dgm:pt modelId="{95E9A2C3-D7DD-4B39-AABB-7236050085DE}" type="pres">
      <dgm:prSet presAssocID="{39514697-FA4D-41FD-B741-2674351D58F5}" presName="compNode" presStyleCnt="0"/>
      <dgm:spPr/>
    </dgm:pt>
    <dgm:pt modelId="{ABA2749A-BD33-4415-94FA-A0B88D9C9EBE}" type="pres">
      <dgm:prSet presAssocID="{39514697-FA4D-41FD-B741-2674351D58F5}" presName="bgRect" presStyleLbl="bgShp" presStyleIdx="1" presStyleCnt="4"/>
      <dgm:spPr/>
    </dgm:pt>
    <dgm:pt modelId="{D3659E56-CBB4-4CB1-99F8-FF3965D3847B}" type="pres">
      <dgm:prSet presAssocID="{39514697-FA4D-41FD-B741-2674351D58F5}" presName="iconRect" presStyleLbl="node1" presStyleIdx="1"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a:ext>
      </dgm:extLst>
    </dgm:pt>
    <dgm:pt modelId="{F00A0D33-B41D-44AC-9377-5F178B64BF95}" type="pres">
      <dgm:prSet presAssocID="{39514697-FA4D-41FD-B741-2674351D58F5}" presName="spaceRect" presStyleCnt="0"/>
      <dgm:spPr/>
    </dgm:pt>
    <dgm:pt modelId="{1C87BAD4-1456-4D03-8EF3-E7EB6699C592}" type="pres">
      <dgm:prSet presAssocID="{39514697-FA4D-41FD-B741-2674351D58F5}" presName="parTx" presStyleLbl="revTx" presStyleIdx="1" presStyleCnt="5">
        <dgm:presLayoutVars>
          <dgm:chMax val="0"/>
          <dgm:chPref val="0"/>
        </dgm:presLayoutVars>
      </dgm:prSet>
      <dgm:spPr/>
    </dgm:pt>
    <dgm:pt modelId="{8AAE6C2D-3C91-4F46-8BEA-AB2B7E8BBD8A}" type="pres">
      <dgm:prSet presAssocID="{39514697-FA4D-41FD-B741-2674351D58F5}" presName="desTx" presStyleLbl="revTx" presStyleIdx="2" presStyleCnt="5">
        <dgm:presLayoutVars/>
      </dgm:prSet>
      <dgm:spPr/>
    </dgm:pt>
    <dgm:pt modelId="{0FC3D882-1D86-42BA-8CF3-E0F6701D68D2}" type="pres">
      <dgm:prSet presAssocID="{B6FBB3B7-1E00-4B17-AA3A-F56CB6C386CC}" presName="sibTrans" presStyleCnt="0"/>
      <dgm:spPr/>
    </dgm:pt>
    <dgm:pt modelId="{3DEB9DA3-97DF-4679-B269-63763365226D}" type="pres">
      <dgm:prSet presAssocID="{C282DDCD-F1EA-4D09-89BF-3AC0975A3ABD}" presName="compNode" presStyleCnt="0"/>
      <dgm:spPr/>
    </dgm:pt>
    <dgm:pt modelId="{A111EE08-FFD0-49B4-87F4-762CFE255349}" type="pres">
      <dgm:prSet presAssocID="{C282DDCD-F1EA-4D09-89BF-3AC0975A3ABD}" presName="bgRect" presStyleLbl="bgShp" presStyleIdx="2" presStyleCnt="4"/>
      <dgm:spPr/>
    </dgm:pt>
    <dgm:pt modelId="{886908F4-543E-43BE-8546-F5A5196DE2C5}" type="pres">
      <dgm:prSet presAssocID="{C282DDCD-F1EA-4D09-89BF-3AC0975A3ABD}" presName="iconRect" presStyleLbl="node1" presStyleIdx="2"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dgm:pt>
    <dgm:pt modelId="{F4DF256A-7D0C-4B64-AF5A-DBD681050EC9}" type="pres">
      <dgm:prSet presAssocID="{C282DDCD-F1EA-4D09-89BF-3AC0975A3ABD}" presName="spaceRect" presStyleCnt="0"/>
      <dgm:spPr/>
    </dgm:pt>
    <dgm:pt modelId="{2A5273FF-E1EC-47C1-A042-3302814222E1}" type="pres">
      <dgm:prSet presAssocID="{C282DDCD-F1EA-4D09-89BF-3AC0975A3ABD}" presName="parTx" presStyleLbl="revTx" presStyleIdx="3" presStyleCnt="5">
        <dgm:presLayoutVars>
          <dgm:chMax val="0"/>
          <dgm:chPref val="0"/>
        </dgm:presLayoutVars>
      </dgm:prSet>
      <dgm:spPr/>
    </dgm:pt>
    <dgm:pt modelId="{757D204D-655E-45A6-B779-BFFCA37FFB48}" type="pres">
      <dgm:prSet presAssocID="{24CE5CC9-7784-448D-B713-76F7D0A71819}" presName="sibTrans" presStyleCnt="0"/>
      <dgm:spPr/>
    </dgm:pt>
    <dgm:pt modelId="{57B975A2-C5C6-4C94-8E91-51919A274527}" type="pres">
      <dgm:prSet presAssocID="{69247DCB-E695-4954-8695-6029E77EC856}" presName="compNode" presStyleCnt="0"/>
      <dgm:spPr/>
    </dgm:pt>
    <dgm:pt modelId="{56BBB167-F8EB-4D47-9447-7C37032EDECE}" type="pres">
      <dgm:prSet presAssocID="{69247DCB-E695-4954-8695-6029E77EC856}" presName="bgRect" presStyleLbl="bgShp" presStyleIdx="3" presStyleCnt="4"/>
      <dgm:spPr/>
    </dgm:pt>
    <dgm:pt modelId="{F851B0A1-DBB6-4FFF-9F7C-4C7E8B374732}" type="pres">
      <dgm:prSet presAssocID="{69247DCB-E695-4954-8695-6029E77EC856}"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pwatch"/>
        </a:ext>
      </dgm:extLst>
    </dgm:pt>
    <dgm:pt modelId="{51747B8D-6A61-4061-9EB7-1671E6666D87}" type="pres">
      <dgm:prSet presAssocID="{69247DCB-E695-4954-8695-6029E77EC856}" presName="spaceRect" presStyleCnt="0"/>
      <dgm:spPr/>
    </dgm:pt>
    <dgm:pt modelId="{003AD776-B556-411C-85C0-14D9C89C09A9}" type="pres">
      <dgm:prSet presAssocID="{69247DCB-E695-4954-8695-6029E77EC856}" presName="parTx" presStyleLbl="revTx" presStyleIdx="4" presStyleCnt="5">
        <dgm:presLayoutVars>
          <dgm:chMax val="0"/>
          <dgm:chPref val="0"/>
        </dgm:presLayoutVars>
      </dgm:prSet>
      <dgm:spPr/>
    </dgm:pt>
  </dgm:ptLst>
  <dgm:cxnLst>
    <dgm:cxn modelId="{21C0E214-9DAE-4690-9D68-B4F4D219C3FA}" srcId="{39514697-FA4D-41FD-B741-2674351D58F5}" destId="{494E1FE9-1CEC-4090-81B0-13FEE1724BDB}" srcOrd="2" destOrd="0" parTransId="{E9F3DD02-EA78-409A-BA53-045EB16F1146}" sibTransId="{5524C088-98E1-473A-A322-0F2F9AFF44A4}"/>
    <dgm:cxn modelId="{7E321033-88FE-4E86-9461-E4B4407B126A}" type="presOf" srcId="{A8DD7A02-67E8-4925-BC16-4CC6795C12C0}" destId="{A3FA0377-C1A9-4836-9C26-F9438B495779}" srcOrd="0" destOrd="0" presId="urn:microsoft.com/office/officeart/2018/2/layout/IconVerticalSolidList"/>
    <dgm:cxn modelId="{E1BB0150-BDBA-42A5-8B64-A64B9B16D6EB}" type="presOf" srcId="{4B9FD289-6C46-4349-94A7-D06855556256}" destId="{8AAE6C2D-3C91-4F46-8BEA-AB2B7E8BBD8A}" srcOrd="0" destOrd="0" presId="urn:microsoft.com/office/officeart/2018/2/layout/IconVerticalSolidList"/>
    <dgm:cxn modelId="{CD9E9F52-516A-4482-B953-98333B0D3857}" type="presOf" srcId="{C282DDCD-F1EA-4D09-89BF-3AC0975A3ABD}" destId="{2A5273FF-E1EC-47C1-A042-3302814222E1}" srcOrd="0" destOrd="0" presId="urn:microsoft.com/office/officeart/2018/2/layout/IconVerticalSolidList"/>
    <dgm:cxn modelId="{AD4EA66B-CD1C-4BB9-824B-B4CEDB06B682}" type="presOf" srcId="{39514697-FA4D-41FD-B741-2674351D58F5}" destId="{1C87BAD4-1456-4D03-8EF3-E7EB6699C592}" srcOrd="0" destOrd="0" presId="urn:microsoft.com/office/officeart/2018/2/layout/IconVerticalSolidList"/>
    <dgm:cxn modelId="{5E1A0974-E171-4092-8D20-26DD7C63601D}" srcId="{39514697-FA4D-41FD-B741-2674351D58F5}" destId="{9B389CC8-89A6-4C33-A4F9-38E0AA5353C9}" srcOrd="1" destOrd="0" parTransId="{102D03D7-8F94-46FF-864C-69FB9EBADC7B}" sibTransId="{4CB3F91B-F07C-4D77-B06F-29DC921A8FED}"/>
    <dgm:cxn modelId="{0F17127A-B408-4F9A-9BED-B413DA70D885}" srcId="{52FEADB3-28F2-45C1-B5A9-1F0D69439F4A}" destId="{C282DDCD-F1EA-4D09-89BF-3AC0975A3ABD}" srcOrd="2" destOrd="0" parTransId="{5F1E703C-F0D1-4E1B-8FF5-AE7EE8F5B24B}" sibTransId="{24CE5CC9-7784-448D-B713-76F7D0A71819}"/>
    <dgm:cxn modelId="{011FE780-0712-4129-9672-3E0DF130A171}" type="presOf" srcId="{494E1FE9-1CEC-4090-81B0-13FEE1724BDB}" destId="{8AAE6C2D-3C91-4F46-8BEA-AB2B7E8BBD8A}" srcOrd="0" destOrd="2" presId="urn:microsoft.com/office/officeart/2018/2/layout/IconVerticalSolidList"/>
    <dgm:cxn modelId="{2F146582-F731-48AD-A8C9-A38DB232A81B}" type="presOf" srcId="{9B389CC8-89A6-4C33-A4F9-38E0AA5353C9}" destId="{8AAE6C2D-3C91-4F46-8BEA-AB2B7E8BBD8A}" srcOrd="0" destOrd="1" presId="urn:microsoft.com/office/officeart/2018/2/layout/IconVerticalSolidList"/>
    <dgm:cxn modelId="{4D471EA8-6A54-4D4E-A41C-D20B0D297008}" srcId="{39514697-FA4D-41FD-B741-2674351D58F5}" destId="{4B9FD289-6C46-4349-94A7-D06855556256}" srcOrd="0" destOrd="0" parTransId="{166A5995-9ED5-4C8C-9E36-204A980FF05D}" sibTransId="{549FDC83-91F9-48B5-A438-185B6B6AC166}"/>
    <dgm:cxn modelId="{86F1D5B3-CA6B-413A-8358-4FA1F49CE8BE}" type="presOf" srcId="{52FEADB3-28F2-45C1-B5A9-1F0D69439F4A}" destId="{2C60EA4E-4446-4C7F-B519-ED94E9B87668}" srcOrd="0" destOrd="0" presId="urn:microsoft.com/office/officeart/2018/2/layout/IconVerticalSolidList"/>
    <dgm:cxn modelId="{1C0723B7-36DB-4375-A14D-8F45FAE7D420}" srcId="{52FEADB3-28F2-45C1-B5A9-1F0D69439F4A}" destId="{69247DCB-E695-4954-8695-6029E77EC856}" srcOrd="3" destOrd="0" parTransId="{FBB7D1D7-267E-4D8D-A397-66826DC69EF2}" sibTransId="{9B174EE0-EE68-4BCC-A4E3-A51198A7A5F4}"/>
    <dgm:cxn modelId="{7CBC24CD-47D5-46CE-B7E7-9DDE63FF2A99}" srcId="{52FEADB3-28F2-45C1-B5A9-1F0D69439F4A}" destId="{39514697-FA4D-41FD-B741-2674351D58F5}" srcOrd="1" destOrd="0" parTransId="{34371D99-3F13-4CFC-A6CF-8F6EAE6CC76C}" sibTransId="{B6FBB3B7-1E00-4B17-AA3A-F56CB6C386CC}"/>
    <dgm:cxn modelId="{1E8884E4-3248-4AAB-8704-2E1C46709258}" type="presOf" srcId="{69247DCB-E695-4954-8695-6029E77EC856}" destId="{003AD776-B556-411C-85C0-14D9C89C09A9}" srcOrd="0" destOrd="0" presId="urn:microsoft.com/office/officeart/2018/2/layout/IconVerticalSolidList"/>
    <dgm:cxn modelId="{FBE036F4-AF6D-4E0C-9287-1B7DFBAEC468}" srcId="{52FEADB3-28F2-45C1-B5A9-1F0D69439F4A}" destId="{A8DD7A02-67E8-4925-BC16-4CC6795C12C0}" srcOrd="0" destOrd="0" parTransId="{9B2ECA06-58DF-4203-951D-2B3814549BC1}" sibTransId="{5643CAF9-9ACB-4A79-94C2-0E65A094A023}"/>
    <dgm:cxn modelId="{C7B5813E-09A8-4D66-AB31-21C703DFE6DF}" type="presParOf" srcId="{2C60EA4E-4446-4C7F-B519-ED94E9B87668}" destId="{CD238398-8B3E-49BB-B99E-AC538EF98ABF}" srcOrd="0" destOrd="0" presId="urn:microsoft.com/office/officeart/2018/2/layout/IconVerticalSolidList"/>
    <dgm:cxn modelId="{0F4F678D-6C21-4608-907E-57806E610883}" type="presParOf" srcId="{CD238398-8B3E-49BB-B99E-AC538EF98ABF}" destId="{320999E7-408C-4276-8BA8-9641DF913ED0}" srcOrd="0" destOrd="0" presId="urn:microsoft.com/office/officeart/2018/2/layout/IconVerticalSolidList"/>
    <dgm:cxn modelId="{0417BC37-B301-4541-81AD-D03AC1797DB8}" type="presParOf" srcId="{CD238398-8B3E-49BB-B99E-AC538EF98ABF}" destId="{ECD5B910-CB5E-477D-88DA-DF41E1320E1F}" srcOrd="1" destOrd="0" presId="urn:microsoft.com/office/officeart/2018/2/layout/IconVerticalSolidList"/>
    <dgm:cxn modelId="{E8682BC3-0967-4342-936B-03E4A9063250}" type="presParOf" srcId="{CD238398-8B3E-49BB-B99E-AC538EF98ABF}" destId="{800DD3AE-97F2-430B-9925-ACCB9D0365A5}" srcOrd="2" destOrd="0" presId="urn:microsoft.com/office/officeart/2018/2/layout/IconVerticalSolidList"/>
    <dgm:cxn modelId="{106D03FA-D86E-43A6-B2BE-03D810416CD0}" type="presParOf" srcId="{CD238398-8B3E-49BB-B99E-AC538EF98ABF}" destId="{A3FA0377-C1A9-4836-9C26-F9438B495779}" srcOrd="3" destOrd="0" presId="urn:microsoft.com/office/officeart/2018/2/layout/IconVerticalSolidList"/>
    <dgm:cxn modelId="{9E8797A8-D771-40DE-8DE6-8333E543094D}" type="presParOf" srcId="{2C60EA4E-4446-4C7F-B519-ED94E9B87668}" destId="{5170C9FD-745B-4DA2-9F87-B233CD7AA2AB}" srcOrd="1" destOrd="0" presId="urn:microsoft.com/office/officeart/2018/2/layout/IconVerticalSolidList"/>
    <dgm:cxn modelId="{3ABE71BD-2A95-4B5D-8B5C-409604681D5A}" type="presParOf" srcId="{2C60EA4E-4446-4C7F-B519-ED94E9B87668}" destId="{95E9A2C3-D7DD-4B39-AABB-7236050085DE}" srcOrd="2" destOrd="0" presId="urn:microsoft.com/office/officeart/2018/2/layout/IconVerticalSolidList"/>
    <dgm:cxn modelId="{BD642887-DC3B-462F-A996-D5FD1CE7DE0F}" type="presParOf" srcId="{95E9A2C3-D7DD-4B39-AABB-7236050085DE}" destId="{ABA2749A-BD33-4415-94FA-A0B88D9C9EBE}" srcOrd="0" destOrd="0" presId="urn:microsoft.com/office/officeart/2018/2/layout/IconVerticalSolidList"/>
    <dgm:cxn modelId="{D325CFFB-095D-4DF0-A31C-58ED9C2C38FC}" type="presParOf" srcId="{95E9A2C3-D7DD-4B39-AABB-7236050085DE}" destId="{D3659E56-CBB4-4CB1-99F8-FF3965D3847B}" srcOrd="1" destOrd="0" presId="urn:microsoft.com/office/officeart/2018/2/layout/IconVerticalSolidList"/>
    <dgm:cxn modelId="{2A922AAE-0D97-4414-BB46-E063FAA1A9A3}" type="presParOf" srcId="{95E9A2C3-D7DD-4B39-AABB-7236050085DE}" destId="{F00A0D33-B41D-44AC-9377-5F178B64BF95}" srcOrd="2" destOrd="0" presId="urn:microsoft.com/office/officeart/2018/2/layout/IconVerticalSolidList"/>
    <dgm:cxn modelId="{C32DD170-0F17-4935-A29A-9DA6ACE9C707}" type="presParOf" srcId="{95E9A2C3-D7DD-4B39-AABB-7236050085DE}" destId="{1C87BAD4-1456-4D03-8EF3-E7EB6699C592}" srcOrd="3" destOrd="0" presId="urn:microsoft.com/office/officeart/2018/2/layout/IconVerticalSolidList"/>
    <dgm:cxn modelId="{0E68ED69-D7D5-4186-94BD-AB4F136599BF}" type="presParOf" srcId="{95E9A2C3-D7DD-4B39-AABB-7236050085DE}" destId="{8AAE6C2D-3C91-4F46-8BEA-AB2B7E8BBD8A}" srcOrd="4" destOrd="0" presId="urn:microsoft.com/office/officeart/2018/2/layout/IconVerticalSolidList"/>
    <dgm:cxn modelId="{AA1CB328-43C1-4955-9C73-CC15EEEDC6D7}" type="presParOf" srcId="{2C60EA4E-4446-4C7F-B519-ED94E9B87668}" destId="{0FC3D882-1D86-42BA-8CF3-E0F6701D68D2}" srcOrd="3" destOrd="0" presId="urn:microsoft.com/office/officeart/2018/2/layout/IconVerticalSolidList"/>
    <dgm:cxn modelId="{60F10B56-A265-4407-A386-CE661C0AD475}" type="presParOf" srcId="{2C60EA4E-4446-4C7F-B519-ED94E9B87668}" destId="{3DEB9DA3-97DF-4679-B269-63763365226D}" srcOrd="4" destOrd="0" presId="urn:microsoft.com/office/officeart/2018/2/layout/IconVerticalSolidList"/>
    <dgm:cxn modelId="{61F6AB2F-1886-439B-8691-7C5F4AE4E6A3}" type="presParOf" srcId="{3DEB9DA3-97DF-4679-B269-63763365226D}" destId="{A111EE08-FFD0-49B4-87F4-762CFE255349}" srcOrd="0" destOrd="0" presId="urn:microsoft.com/office/officeart/2018/2/layout/IconVerticalSolidList"/>
    <dgm:cxn modelId="{FB20633A-9520-4B9D-8413-6EDAF87BA70B}" type="presParOf" srcId="{3DEB9DA3-97DF-4679-B269-63763365226D}" destId="{886908F4-543E-43BE-8546-F5A5196DE2C5}" srcOrd="1" destOrd="0" presId="urn:microsoft.com/office/officeart/2018/2/layout/IconVerticalSolidList"/>
    <dgm:cxn modelId="{EC28AC57-4986-411E-A88D-7B64DE6A0805}" type="presParOf" srcId="{3DEB9DA3-97DF-4679-B269-63763365226D}" destId="{F4DF256A-7D0C-4B64-AF5A-DBD681050EC9}" srcOrd="2" destOrd="0" presId="urn:microsoft.com/office/officeart/2018/2/layout/IconVerticalSolidList"/>
    <dgm:cxn modelId="{2851B4B6-AA22-49C2-B143-9A2845D5DCEA}" type="presParOf" srcId="{3DEB9DA3-97DF-4679-B269-63763365226D}" destId="{2A5273FF-E1EC-47C1-A042-3302814222E1}" srcOrd="3" destOrd="0" presId="urn:microsoft.com/office/officeart/2018/2/layout/IconVerticalSolidList"/>
    <dgm:cxn modelId="{721A469E-6B77-4C20-B7F6-EA38C90D5C81}" type="presParOf" srcId="{2C60EA4E-4446-4C7F-B519-ED94E9B87668}" destId="{757D204D-655E-45A6-B779-BFFCA37FFB48}" srcOrd="5" destOrd="0" presId="urn:microsoft.com/office/officeart/2018/2/layout/IconVerticalSolidList"/>
    <dgm:cxn modelId="{279A986D-41CF-4ECF-88F2-D259636E74F7}" type="presParOf" srcId="{2C60EA4E-4446-4C7F-B519-ED94E9B87668}" destId="{57B975A2-C5C6-4C94-8E91-51919A274527}" srcOrd="6" destOrd="0" presId="urn:microsoft.com/office/officeart/2018/2/layout/IconVerticalSolidList"/>
    <dgm:cxn modelId="{30B7C864-5B7D-44CC-B205-C282B6699775}" type="presParOf" srcId="{57B975A2-C5C6-4C94-8E91-51919A274527}" destId="{56BBB167-F8EB-4D47-9447-7C37032EDECE}" srcOrd="0" destOrd="0" presId="urn:microsoft.com/office/officeart/2018/2/layout/IconVerticalSolidList"/>
    <dgm:cxn modelId="{1AACB94F-6E25-4437-89CA-E1F4F00940C8}" type="presParOf" srcId="{57B975A2-C5C6-4C94-8E91-51919A274527}" destId="{F851B0A1-DBB6-4FFF-9F7C-4C7E8B374732}" srcOrd="1" destOrd="0" presId="urn:microsoft.com/office/officeart/2018/2/layout/IconVerticalSolidList"/>
    <dgm:cxn modelId="{691E312F-CD2C-4918-B64C-14D7ECF4B0CA}" type="presParOf" srcId="{57B975A2-C5C6-4C94-8E91-51919A274527}" destId="{51747B8D-6A61-4061-9EB7-1671E6666D87}" srcOrd="2" destOrd="0" presId="urn:microsoft.com/office/officeart/2018/2/layout/IconVerticalSolidList"/>
    <dgm:cxn modelId="{1F7E5210-F046-42AC-AAA6-F64C1051E8AA}" type="presParOf" srcId="{57B975A2-C5C6-4C94-8E91-51919A274527}" destId="{003AD776-B556-411C-85C0-14D9C89C09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999E7-408C-4276-8BA8-9641DF913ED0}">
      <dsp:nvSpPr>
        <dsp:cNvPr id="0" name=""/>
        <dsp:cNvSpPr/>
      </dsp:nvSpPr>
      <dsp:spPr>
        <a:xfrm>
          <a:off x="0" y="1516"/>
          <a:ext cx="8987404" cy="76861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5B910-CB5E-477D-88DA-DF41E1320E1F}">
      <dsp:nvSpPr>
        <dsp:cNvPr id="0" name=""/>
        <dsp:cNvSpPr/>
      </dsp:nvSpPr>
      <dsp:spPr>
        <a:xfrm>
          <a:off x="232505" y="174454"/>
          <a:ext cx="422736" cy="422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FA0377-C1A9-4836-9C26-F9438B495779}">
      <dsp:nvSpPr>
        <dsp:cNvPr id="0" name=""/>
        <dsp:cNvSpPr/>
      </dsp:nvSpPr>
      <dsp:spPr>
        <a:xfrm>
          <a:off x="887747" y="1516"/>
          <a:ext cx="8099656"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622300">
            <a:lnSpc>
              <a:spcPct val="90000"/>
            </a:lnSpc>
            <a:spcBef>
              <a:spcPct val="0"/>
            </a:spcBef>
            <a:spcAft>
              <a:spcPct val="35000"/>
            </a:spcAft>
            <a:buNone/>
          </a:pPr>
          <a:r>
            <a:rPr lang="en-US" sz="1400" kern="1200" dirty="0"/>
            <a:t>Information Retrieval is finding materials(documents) of an unstructured nature(text) that satisfies an information need from within large collections(in computers).</a:t>
          </a:r>
        </a:p>
      </dsp:txBody>
      <dsp:txXfrm>
        <a:off x="887747" y="1516"/>
        <a:ext cx="8099656" cy="768612"/>
      </dsp:txXfrm>
    </dsp:sp>
    <dsp:sp modelId="{ABA2749A-BD33-4415-94FA-A0B88D9C9EBE}">
      <dsp:nvSpPr>
        <dsp:cNvPr id="0" name=""/>
        <dsp:cNvSpPr/>
      </dsp:nvSpPr>
      <dsp:spPr>
        <a:xfrm>
          <a:off x="0" y="962281"/>
          <a:ext cx="8987404" cy="76861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59E56-CBB4-4CB1-99F8-FF3965D3847B}">
      <dsp:nvSpPr>
        <dsp:cNvPr id="0" name=""/>
        <dsp:cNvSpPr/>
      </dsp:nvSpPr>
      <dsp:spPr>
        <a:xfrm>
          <a:off x="232505" y="1135219"/>
          <a:ext cx="422736" cy="4227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87BAD4-1456-4D03-8EF3-E7EB6699C592}">
      <dsp:nvSpPr>
        <dsp:cNvPr id="0" name=""/>
        <dsp:cNvSpPr/>
      </dsp:nvSpPr>
      <dsp:spPr>
        <a:xfrm>
          <a:off x="887747" y="962281"/>
          <a:ext cx="4044331"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622300">
            <a:lnSpc>
              <a:spcPct val="90000"/>
            </a:lnSpc>
            <a:spcBef>
              <a:spcPct val="0"/>
            </a:spcBef>
            <a:spcAft>
              <a:spcPct val="35000"/>
            </a:spcAft>
            <a:buNone/>
          </a:pPr>
          <a:r>
            <a:rPr lang="en-US" sz="1400" kern="1200"/>
            <a:t>The simplest form of retrieving a document is through linear scanning: grepping. But it is not an effective solution. Why?</a:t>
          </a:r>
        </a:p>
      </dsp:txBody>
      <dsp:txXfrm>
        <a:off x="887747" y="962281"/>
        <a:ext cx="4044331" cy="768612"/>
      </dsp:txXfrm>
    </dsp:sp>
    <dsp:sp modelId="{8AAE6C2D-3C91-4F46-8BEA-AB2B7E8BBD8A}">
      <dsp:nvSpPr>
        <dsp:cNvPr id="0" name=""/>
        <dsp:cNvSpPr/>
      </dsp:nvSpPr>
      <dsp:spPr>
        <a:xfrm>
          <a:off x="4932078" y="962281"/>
          <a:ext cx="4055325"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488950">
            <a:lnSpc>
              <a:spcPct val="90000"/>
            </a:lnSpc>
            <a:spcBef>
              <a:spcPct val="0"/>
            </a:spcBef>
            <a:spcAft>
              <a:spcPct val="35000"/>
            </a:spcAft>
            <a:buNone/>
          </a:pPr>
          <a:r>
            <a:rPr lang="en-US" sz="1100" kern="1200" dirty="0"/>
            <a:t>1. Slow for large amount of data.</a:t>
          </a:r>
        </a:p>
        <a:p>
          <a:pPr marL="0" lvl="0" indent="0" algn="l" defTabSz="488950">
            <a:lnSpc>
              <a:spcPct val="90000"/>
            </a:lnSpc>
            <a:spcBef>
              <a:spcPct val="0"/>
            </a:spcBef>
            <a:spcAft>
              <a:spcPct val="35000"/>
            </a:spcAft>
            <a:buNone/>
          </a:pPr>
          <a:r>
            <a:rPr lang="en-US" sz="1100" kern="1200"/>
            <a:t>2. Grep is line-oriented , IR is document- oriented</a:t>
          </a:r>
        </a:p>
        <a:p>
          <a:pPr marL="0" lvl="0" indent="0" algn="l" defTabSz="488950">
            <a:lnSpc>
              <a:spcPct val="90000"/>
            </a:lnSpc>
            <a:spcBef>
              <a:spcPct val="0"/>
            </a:spcBef>
            <a:spcAft>
              <a:spcPct val="35000"/>
            </a:spcAft>
            <a:buNone/>
          </a:pPr>
          <a:r>
            <a:rPr lang="en-US" sz="1100" kern="1200"/>
            <a:t>3. Need more flexible matching operations. </a:t>
          </a:r>
        </a:p>
      </dsp:txBody>
      <dsp:txXfrm>
        <a:off x="4932078" y="962281"/>
        <a:ext cx="4055325" cy="768612"/>
      </dsp:txXfrm>
    </dsp:sp>
    <dsp:sp modelId="{A111EE08-FFD0-49B4-87F4-762CFE255349}">
      <dsp:nvSpPr>
        <dsp:cNvPr id="0" name=""/>
        <dsp:cNvSpPr/>
      </dsp:nvSpPr>
      <dsp:spPr>
        <a:xfrm>
          <a:off x="0" y="1923047"/>
          <a:ext cx="8987404" cy="76861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908F4-543E-43BE-8546-F5A5196DE2C5}">
      <dsp:nvSpPr>
        <dsp:cNvPr id="0" name=""/>
        <dsp:cNvSpPr/>
      </dsp:nvSpPr>
      <dsp:spPr>
        <a:xfrm>
          <a:off x="232505" y="2095984"/>
          <a:ext cx="422736" cy="4227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5273FF-E1EC-47C1-A042-3302814222E1}">
      <dsp:nvSpPr>
        <dsp:cNvPr id="0" name=""/>
        <dsp:cNvSpPr/>
      </dsp:nvSpPr>
      <dsp:spPr>
        <a:xfrm>
          <a:off x="887747" y="1923047"/>
          <a:ext cx="8099656"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622300">
            <a:lnSpc>
              <a:spcPct val="90000"/>
            </a:lnSpc>
            <a:spcBef>
              <a:spcPct val="0"/>
            </a:spcBef>
            <a:spcAft>
              <a:spcPct val="35000"/>
            </a:spcAft>
            <a:buNone/>
          </a:pPr>
          <a:r>
            <a:rPr lang="en-US" sz="1400" kern="1200" dirty="0"/>
            <a:t>To avoid linear scan, documents should be indexed in advance.</a:t>
          </a:r>
        </a:p>
      </dsp:txBody>
      <dsp:txXfrm>
        <a:off x="887747" y="1923047"/>
        <a:ext cx="8099656" cy="768612"/>
      </dsp:txXfrm>
    </dsp:sp>
    <dsp:sp modelId="{56BBB167-F8EB-4D47-9447-7C37032EDECE}">
      <dsp:nvSpPr>
        <dsp:cNvPr id="0" name=""/>
        <dsp:cNvSpPr/>
      </dsp:nvSpPr>
      <dsp:spPr>
        <a:xfrm>
          <a:off x="0" y="2883812"/>
          <a:ext cx="8987404" cy="768612"/>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1B0A1-DBB6-4FFF-9F7C-4C7E8B374732}">
      <dsp:nvSpPr>
        <dsp:cNvPr id="0" name=""/>
        <dsp:cNvSpPr/>
      </dsp:nvSpPr>
      <dsp:spPr>
        <a:xfrm>
          <a:off x="232505" y="3056750"/>
          <a:ext cx="422736" cy="42273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3AD776-B556-411C-85C0-14D9C89C09A9}">
      <dsp:nvSpPr>
        <dsp:cNvPr id="0" name=""/>
        <dsp:cNvSpPr/>
      </dsp:nvSpPr>
      <dsp:spPr>
        <a:xfrm>
          <a:off x="887747" y="2883812"/>
          <a:ext cx="8099656"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622300">
            <a:lnSpc>
              <a:spcPct val="90000"/>
            </a:lnSpc>
            <a:spcBef>
              <a:spcPct val="0"/>
            </a:spcBef>
            <a:spcAft>
              <a:spcPct val="35000"/>
            </a:spcAft>
            <a:buNone/>
          </a:pPr>
          <a:r>
            <a:rPr lang="en-US" sz="1400" b="1" kern="1200"/>
            <a:t>Inverted Matrix</a:t>
          </a:r>
          <a:r>
            <a:rPr lang="en-US" sz="1400" kern="1200"/>
            <a:t>: A Dictionary of terms. Each term is a list of documents it occurs in.</a:t>
          </a:r>
        </a:p>
      </dsp:txBody>
      <dsp:txXfrm>
        <a:off x="887747" y="2883812"/>
        <a:ext cx="8099656" cy="7686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B6866-BB08-7E4A-A256-468D686DABA1}" type="datetimeFigureOut">
              <a:rPr lang="en-US" smtClean="0"/>
              <a:t>2/15/19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60F58-93B0-A344-A4EA-F532BA33DC45}" type="slidenum">
              <a:rPr lang="en-US" smtClean="0"/>
              <a:t>‹#›</a:t>
            </a:fld>
            <a:endParaRPr lang="en-US"/>
          </a:p>
        </p:txBody>
      </p:sp>
    </p:spTree>
    <p:extLst>
      <p:ext uri="{BB962C8B-B14F-4D97-AF65-F5344CB8AC3E}">
        <p14:creationId xmlns:p14="http://schemas.microsoft.com/office/powerpoint/2010/main" val="6857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f63e3e6df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f63e3e6df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784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443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f63e3e6d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f63e3e6d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55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f63e3e6d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f63e3e6d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30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917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f63e3e6d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f63e3e6d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963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f63e3e6d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f63e3e6d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62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f63e3e6d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f63e3e6d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478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35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f63e3e6d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f63e3e6d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724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f63e3e6d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f63e3e6d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38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f63e3e6d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f63e3e6d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936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83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f63e3e6d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f63e3e6d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56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f1d3db8cd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f1d3db8cd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007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048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f63e3e6d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f63e3e6d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852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711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f63e3e6d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f63e3e6d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252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f63e3e6d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f63e3e6d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611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f1dca2b0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f1dca2b0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92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27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f1d3db8cd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f1d3db8c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4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f1d3db8cd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f1d3db8cd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32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f1d3db8cd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f1d3db8cd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14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1f3f3c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1f3f3c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69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f63e3e6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f63e3e6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96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f63e3e6d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f63e3e6d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06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39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550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46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870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9922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450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606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275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3983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086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18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65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974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883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34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24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83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903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2/15/19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18274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43"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4523FFA0-3D9F-BD4B-AD06-33053C6668DD}"/>
              </a:ext>
            </a:extLst>
          </p:cNvPr>
          <p:cNvSpPr>
            <a:spLocks noGrp="1"/>
          </p:cNvSpPr>
          <p:nvPr>
            <p:ph type="ctrTitle"/>
          </p:nvPr>
        </p:nvSpPr>
        <p:spPr>
          <a:xfrm>
            <a:off x="987215" y="1318590"/>
            <a:ext cx="5102159" cy="4220820"/>
          </a:xfrm>
        </p:spPr>
        <p:txBody>
          <a:bodyPr vert="horz" lIns="91440" tIns="45720" rIns="91440" bIns="45720" rtlCol="0" anchor="ctr">
            <a:normAutofit/>
          </a:bodyPr>
          <a:lstStyle/>
          <a:p>
            <a:pPr lvl="0">
              <a:lnSpc>
                <a:spcPct val="90000"/>
              </a:lnSpc>
            </a:pPr>
            <a:r>
              <a:rPr lang="en-US" sz="4600" b="1">
                <a:solidFill>
                  <a:srgbClr val="FFFFFF"/>
                </a:solidFill>
                <a:sym typeface="Oswald"/>
              </a:rPr>
              <a:t>Boolean Retrieval</a:t>
            </a:r>
            <a:br>
              <a:rPr lang="en-US" sz="4600" b="1">
                <a:solidFill>
                  <a:srgbClr val="FFFFFF"/>
                </a:solidFill>
                <a:sym typeface="Oswald"/>
              </a:rPr>
            </a:br>
            <a:r>
              <a:rPr lang="en-US" sz="4600" b="1">
                <a:solidFill>
                  <a:srgbClr val="FFFFFF"/>
                </a:solidFill>
                <a:sym typeface="Oswald"/>
              </a:rPr>
              <a:t>Term Vocabulary and Posting Lists Web Search Basics</a:t>
            </a:r>
            <a:endParaRPr lang="en-US" sz="4600">
              <a:solidFill>
                <a:srgbClr val="FFFFFF"/>
              </a:solidFill>
            </a:endParaRPr>
          </a:p>
        </p:txBody>
      </p:sp>
      <p:sp>
        <p:nvSpPr>
          <p:cNvPr id="3" name="Subtitle 2">
            <a:extLst>
              <a:ext uri="{FF2B5EF4-FFF2-40B4-BE49-F238E27FC236}">
                <a16:creationId xmlns:a16="http://schemas.microsoft.com/office/drawing/2014/main" id="{8C664DA7-1809-564D-93AA-08AA27A6BA00}"/>
              </a:ext>
            </a:extLst>
          </p:cNvPr>
          <p:cNvSpPr>
            <a:spLocks noGrp="1"/>
          </p:cNvSpPr>
          <p:nvPr>
            <p:ph type="subTitle" idx="1"/>
          </p:nvPr>
        </p:nvSpPr>
        <p:spPr>
          <a:xfrm>
            <a:off x="7712032" y="804334"/>
            <a:ext cx="3675634" cy="5249332"/>
          </a:xfrm>
        </p:spPr>
        <p:txBody>
          <a:bodyPr vert="horz" lIns="91440" tIns="45720" rIns="91440" bIns="45720" rtlCol="0" anchor="ctr">
            <a:normAutofit/>
          </a:bodyPr>
          <a:lstStyle/>
          <a:p>
            <a:pPr lvl="0"/>
            <a:r>
              <a:rPr lang="en-US" b="1">
                <a:solidFill>
                  <a:schemeClr val="tx1"/>
                </a:solidFill>
              </a:rPr>
              <a:t>Presented By:</a:t>
            </a:r>
          </a:p>
          <a:p>
            <a:pPr lvl="0">
              <a:buFont typeface="Wingdings 3" charset="2"/>
              <a:buChar char=""/>
            </a:pPr>
            <a:r>
              <a:rPr lang="en-US">
                <a:solidFill>
                  <a:schemeClr val="tx1"/>
                </a:solidFill>
              </a:rPr>
              <a:t>Aakash Pradeep Kulkarni</a:t>
            </a:r>
          </a:p>
          <a:p>
            <a:pPr lvl="0">
              <a:buFont typeface="Wingdings 3" charset="2"/>
              <a:buChar char=""/>
            </a:pPr>
            <a:r>
              <a:rPr lang="en-US">
                <a:solidFill>
                  <a:schemeClr val="tx1"/>
                </a:solidFill>
              </a:rPr>
              <a:t>Chirag Jain</a:t>
            </a:r>
          </a:p>
          <a:p>
            <a:pPr lvl="0">
              <a:buFont typeface="Wingdings 3" charset="2"/>
              <a:buChar char=""/>
            </a:pPr>
            <a:r>
              <a:rPr lang="en-US">
                <a:solidFill>
                  <a:schemeClr val="tx1"/>
                </a:solidFill>
              </a:rPr>
              <a:t>Ishan Gote</a:t>
            </a:r>
          </a:p>
          <a:p>
            <a:pPr lvl="0">
              <a:buFont typeface="Wingdings 3" charset="2"/>
              <a:buChar char=""/>
            </a:pPr>
            <a:r>
              <a:rPr lang="en-US">
                <a:solidFill>
                  <a:schemeClr val="tx1"/>
                </a:solidFill>
              </a:rPr>
              <a:t>Kavya Potluri</a:t>
            </a:r>
          </a:p>
          <a:p>
            <a:pPr lvl="0">
              <a:buFont typeface="Wingdings 3" charset="2"/>
              <a:buChar char=""/>
            </a:pPr>
            <a:r>
              <a:rPr lang="en-US">
                <a:solidFill>
                  <a:schemeClr val="tx1"/>
                </a:solidFill>
              </a:rPr>
              <a:t>Nikhil Jadhav </a:t>
            </a:r>
          </a:p>
          <a:p>
            <a:pPr lvl="0">
              <a:buFont typeface="Wingdings 3" charset="2"/>
              <a:buChar char=""/>
            </a:pPr>
            <a:r>
              <a:rPr lang="en-US">
                <a:solidFill>
                  <a:schemeClr val="tx1"/>
                </a:solidFill>
              </a:rPr>
              <a:t>Pranay Prafulkumar Jain</a:t>
            </a:r>
          </a:p>
          <a:p>
            <a:pPr lvl="0">
              <a:buFont typeface="Wingdings 3" charset="2"/>
              <a:buChar char=""/>
            </a:pPr>
            <a:r>
              <a:rPr lang="en-US">
                <a:solidFill>
                  <a:schemeClr val="tx1"/>
                </a:solidFill>
              </a:rPr>
              <a:t>Sai Ruthvik Reddy Goranti</a:t>
            </a:r>
          </a:p>
          <a:p>
            <a:pPr lvl="0">
              <a:buFont typeface="Wingdings 3" charset="2"/>
              <a:buChar char=""/>
            </a:pPr>
            <a:r>
              <a:rPr lang="en-US">
                <a:solidFill>
                  <a:schemeClr val="tx1"/>
                </a:solidFill>
              </a:rPr>
              <a:t>Samruddhi Godbole</a:t>
            </a:r>
          </a:p>
          <a:p>
            <a:pPr lvl="0">
              <a:buFont typeface="Wingdings 3" charset="2"/>
              <a:buChar char=""/>
            </a:pPr>
            <a:r>
              <a:rPr lang="en-US">
                <a:solidFill>
                  <a:schemeClr val="tx1"/>
                </a:solidFill>
              </a:rPr>
              <a:t>Urma Haldar</a:t>
            </a:r>
          </a:p>
          <a:p>
            <a:pPr>
              <a:buFont typeface="Wingdings 3" charset="2"/>
              <a:buChar char=""/>
            </a:pPr>
            <a:endParaRPr lang="en-US">
              <a:solidFill>
                <a:schemeClr val="tx1"/>
              </a:solidFill>
            </a:endParaRPr>
          </a:p>
        </p:txBody>
      </p:sp>
    </p:spTree>
    <p:extLst>
      <p:ext uri="{BB962C8B-B14F-4D97-AF65-F5344CB8AC3E}">
        <p14:creationId xmlns:p14="http://schemas.microsoft.com/office/powerpoint/2010/main" val="112032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9"/>
        <p:cNvGrpSpPr/>
        <p:nvPr/>
      </p:nvGrpSpPr>
      <p:grpSpPr>
        <a:xfrm>
          <a:off x="0" y="0"/>
          <a:ext cx="0" cy="0"/>
          <a:chOff x="0" y="0"/>
          <a:chExt cx="0" cy="0"/>
        </a:xfrm>
      </p:grpSpPr>
      <p:grpSp>
        <p:nvGrpSpPr>
          <p:cNvPr id="116" name="Group 11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7"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0" name="Group 12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6"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4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4" name="Rectangle 14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48" name="Rectangle 14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110;p22"/>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dirty="0">
                <a:solidFill>
                  <a:schemeClr val="tx2">
                    <a:lumMod val="75000"/>
                  </a:schemeClr>
                </a:solidFill>
              </a:rPr>
              <a:t>Choosing a document unit</a:t>
            </a:r>
          </a:p>
        </p:txBody>
      </p:sp>
      <p:sp>
        <p:nvSpPr>
          <p:cNvPr id="150" name="Rectangle 14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52" name="Straight Connector 15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6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6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6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6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6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6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11" name="Google Shape;111;p22"/>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609585" indent="-457189">
              <a:lnSpc>
                <a:spcPct val="90000"/>
              </a:lnSpc>
              <a:buSzPts val="1800"/>
              <a:buFont typeface="Wingdings 3" charset="2"/>
              <a:buChar char=""/>
            </a:pPr>
            <a:r>
              <a:rPr lang="en-US" sz="1700" dirty="0">
                <a:solidFill>
                  <a:schemeClr val="tx2">
                    <a:lumMod val="75000"/>
                  </a:schemeClr>
                </a:solidFill>
              </a:rPr>
              <a:t>Its important to determine what document unit for indexing is.</a:t>
            </a:r>
          </a:p>
          <a:p>
            <a:pPr marL="609585" indent="-457189">
              <a:lnSpc>
                <a:spcPct val="90000"/>
              </a:lnSpc>
              <a:buSzPts val="1800"/>
              <a:buFont typeface="Wingdings 3" charset="2"/>
              <a:buChar char=""/>
            </a:pPr>
            <a:r>
              <a:rPr lang="en-US" sz="1700" dirty="0">
                <a:solidFill>
                  <a:schemeClr val="tx2">
                    <a:lumMod val="75000"/>
                  </a:schemeClr>
                </a:solidFill>
              </a:rPr>
              <a:t>For example, in an email folder, we may consider it as one document or individual email message.</a:t>
            </a:r>
          </a:p>
          <a:p>
            <a:pPr marL="609585" indent="-457189">
              <a:lnSpc>
                <a:spcPct val="90000"/>
              </a:lnSpc>
              <a:buSzPts val="1800"/>
              <a:buFont typeface="Wingdings 3" charset="2"/>
              <a:buChar char=""/>
            </a:pPr>
            <a:r>
              <a:rPr lang="en-US" sz="1700" dirty="0">
                <a:solidFill>
                  <a:schemeClr val="tx2">
                    <a:lumMod val="75000"/>
                  </a:schemeClr>
                </a:solidFill>
              </a:rPr>
              <a:t>For long documents, we have to take care of indexing granularity.</a:t>
            </a:r>
          </a:p>
          <a:p>
            <a:pPr marL="609585" indent="-457189">
              <a:lnSpc>
                <a:spcPct val="90000"/>
              </a:lnSpc>
              <a:buSzPts val="1800"/>
              <a:buFont typeface="Wingdings 3" charset="2"/>
              <a:buChar char=""/>
            </a:pPr>
            <a:r>
              <a:rPr lang="en-US" sz="1700" dirty="0">
                <a:solidFill>
                  <a:schemeClr val="tx2">
                    <a:lumMod val="75000"/>
                  </a:schemeClr>
                </a:solidFill>
              </a:rPr>
              <a:t>For example, its bad idea to index entire book as one document.</a:t>
            </a:r>
          </a:p>
          <a:p>
            <a:pPr marL="609585" indent="-457189">
              <a:lnSpc>
                <a:spcPct val="90000"/>
              </a:lnSpc>
              <a:buSzPts val="1800"/>
              <a:buFont typeface="Wingdings 3" charset="2"/>
              <a:buChar char=""/>
            </a:pPr>
            <a:r>
              <a:rPr lang="en-US" sz="1700" dirty="0">
                <a:solidFill>
                  <a:schemeClr val="tx2">
                    <a:lumMod val="75000"/>
                  </a:schemeClr>
                </a:solidFill>
              </a:rPr>
              <a:t>Search for ‘Chinese toys’ will refer the pages where China is on first page and toys on last page.</a:t>
            </a:r>
          </a:p>
          <a:p>
            <a:pPr marL="609585" indent="-457189">
              <a:lnSpc>
                <a:spcPct val="90000"/>
              </a:lnSpc>
              <a:buSzPts val="1800"/>
              <a:buFont typeface="Wingdings 3" charset="2"/>
              <a:buChar char=""/>
            </a:pPr>
            <a:r>
              <a:rPr lang="en-US" sz="1700" dirty="0">
                <a:solidFill>
                  <a:schemeClr val="tx2">
                    <a:lumMod val="75000"/>
                  </a:schemeClr>
                </a:solidFill>
              </a:rPr>
              <a:t>Hence, document will be subdivided and individual chapter or pages will be considered as a document.</a:t>
            </a:r>
          </a:p>
          <a:p>
            <a:pPr marL="609585" indent="-457189">
              <a:lnSpc>
                <a:spcPct val="90000"/>
              </a:lnSpc>
              <a:buSzPts val="1800"/>
              <a:buFont typeface="Wingdings 3" charset="2"/>
              <a:buChar char=""/>
            </a:pPr>
            <a:r>
              <a:rPr lang="en-US" sz="1700" dirty="0">
                <a:solidFill>
                  <a:schemeClr val="tx2">
                    <a:lumMod val="75000"/>
                  </a:schemeClr>
                </a:solidFill>
              </a:rPr>
              <a:t>Smaller documents means matches will be relevant.</a:t>
            </a:r>
          </a:p>
          <a:p>
            <a:pPr marL="609585" indent="-457189">
              <a:lnSpc>
                <a:spcPct val="90000"/>
              </a:lnSpc>
              <a:buSzPts val="1800"/>
              <a:buFont typeface="Wingdings 3" charset="2"/>
              <a:buChar char=""/>
            </a:pPr>
            <a:r>
              <a:rPr lang="en-US" sz="1700" dirty="0">
                <a:solidFill>
                  <a:schemeClr val="tx2">
                    <a:lumMod val="75000"/>
                  </a:schemeClr>
                </a:solidFill>
              </a:rPr>
              <a:t>But if units get too small, the terms are distributed over large number of documents.</a:t>
            </a:r>
          </a:p>
          <a:p>
            <a:pPr marL="609585" indent="-457189">
              <a:lnSpc>
                <a:spcPct val="90000"/>
              </a:lnSpc>
              <a:buSzPts val="1800"/>
              <a:buFont typeface="Wingdings 3" charset="2"/>
              <a:buChar char=""/>
            </a:pPr>
            <a:r>
              <a:rPr lang="en-US" sz="1700" dirty="0">
                <a:solidFill>
                  <a:schemeClr val="tx2">
                    <a:lumMod val="75000"/>
                  </a:schemeClr>
                </a:solidFill>
              </a:rPr>
              <a:t>Clearly its a precision/recall trade off.</a:t>
            </a:r>
          </a:p>
        </p:txBody>
      </p:sp>
    </p:spTree>
    <p:extLst>
      <p:ext uri="{BB962C8B-B14F-4D97-AF65-F5344CB8AC3E}">
        <p14:creationId xmlns:p14="http://schemas.microsoft.com/office/powerpoint/2010/main" val="367785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dirty="0">
                <a:solidFill>
                  <a:schemeClr val="tx2">
                    <a:lumMod val="75000"/>
                  </a:schemeClr>
                </a:solidFill>
              </a:rPr>
              <a:t>Question</a:t>
            </a:r>
          </a:p>
        </p:txBody>
      </p:sp>
      <p:sp>
        <p:nvSpPr>
          <p:cNvPr id="112" name="Rectangle 1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4" name="Straight Connector 1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buFont typeface="Wingdings 3" charset="2"/>
              <a:buChar char=""/>
            </a:pPr>
            <a:r>
              <a:rPr lang="en-US" dirty="0">
                <a:solidFill>
                  <a:schemeClr val="tx2">
                    <a:lumMod val="75000"/>
                  </a:schemeClr>
                </a:solidFill>
              </a:rPr>
              <a:t>What are character encoding techniques other than ASCII?</a:t>
            </a:r>
          </a:p>
        </p:txBody>
      </p:sp>
    </p:spTree>
    <p:extLst>
      <p:ext uri="{BB962C8B-B14F-4D97-AF65-F5344CB8AC3E}">
        <p14:creationId xmlns:p14="http://schemas.microsoft.com/office/powerpoint/2010/main" val="17596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0"/>
        <p:cNvGrpSpPr/>
        <p:nvPr/>
      </p:nvGrpSpPr>
      <p:grpSpPr>
        <a:xfrm>
          <a:off x="0" y="0"/>
          <a:ext cx="0" cy="0"/>
          <a:chOff x="0" y="0"/>
          <a:chExt cx="0" cy="0"/>
        </a:xfrm>
      </p:grpSpPr>
      <p:grpSp>
        <p:nvGrpSpPr>
          <p:cNvPr id="127" name="Group 12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3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3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3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3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3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1" name="Group 14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4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4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4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4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5" name="Rectangle 15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59" name="Rectangle 158">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Google Shape;121;p24"/>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b="1">
                <a:solidFill>
                  <a:schemeClr val="tx2">
                    <a:lumMod val="75000"/>
                  </a:schemeClr>
                </a:solidFill>
              </a:rPr>
              <a:t>Determining the Vocabulary of Terms </a:t>
            </a:r>
            <a:endParaRPr lang="en-US" sz="3600">
              <a:solidFill>
                <a:schemeClr val="tx2">
                  <a:lumMod val="75000"/>
                </a:schemeClr>
              </a:solidFill>
            </a:endParaRPr>
          </a:p>
        </p:txBody>
      </p:sp>
      <p:sp>
        <p:nvSpPr>
          <p:cNvPr id="161" name="Rectangle 160">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63" name="Straight Connector 162">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66"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7"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8"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9"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0"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1"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2"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73"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74"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75"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76"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77"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22" name="Google Shape;122;p24"/>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609585" indent="-541853">
              <a:buSzPts val="2800"/>
              <a:buFont typeface="Wingdings 3" charset="2"/>
              <a:buChar char=""/>
            </a:pPr>
            <a:r>
              <a:rPr lang="en-US" dirty="0">
                <a:solidFill>
                  <a:schemeClr val="tx2">
                    <a:lumMod val="75000"/>
                  </a:schemeClr>
                </a:solidFill>
              </a:rPr>
              <a:t>Given a character sequence and a defined document unit, </a:t>
            </a:r>
            <a:r>
              <a:rPr lang="en-US" b="1" dirty="0">
                <a:solidFill>
                  <a:schemeClr val="tx2">
                    <a:lumMod val="75000"/>
                  </a:schemeClr>
                </a:solidFill>
              </a:rPr>
              <a:t>tokenization</a:t>
            </a:r>
            <a:r>
              <a:rPr lang="en-US" dirty="0">
                <a:solidFill>
                  <a:schemeClr val="tx2">
                    <a:lumMod val="75000"/>
                  </a:schemeClr>
                </a:solidFill>
              </a:rPr>
              <a:t> is the task of chopping it up into pieces, called tokens</a:t>
            </a:r>
          </a:p>
          <a:p>
            <a:pPr marL="609585">
              <a:buFont typeface="Wingdings 3" charset="2"/>
              <a:buChar char=""/>
            </a:pPr>
            <a:endParaRPr lang="en-US" dirty="0">
              <a:solidFill>
                <a:schemeClr val="tx2">
                  <a:lumMod val="75000"/>
                </a:schemeClr>
              </a:solidFill>
              <a:sym typeface="Lobster"/>
            </a:endParaRPr>
          </a:p>
          <a:p>
            <a:pPr marL="609585">
              <a:buFont typeface="Wingdings 3" charset="2"/>
              <a:buChar char=""/>
            </a:pPr>
            <a:endParaRPr lang="en-US" dirty="0">
              <a:solidFill>
                <a:schemeClr val="tx2">
                  <a:lumMod val="75000"/>
                </a:schemeClr>
              </a:solidFill>
              <a:sym typeface="Lobster"/>
            </a:endParaRPr>
          </a:p>
          <a:p>
            <a:pPr marL="609585">
              <a:buFont typeface="Wingdings 3" charset="2"/>
              <a:buChar char=""/>
            </a:pPr>
            <a:endParaRPr lang="en-US" dirty="0">
              <a:solidFill>
                <a:schemeClr val="tx2">
                  <a:lumMod val="75000"/>
                </a:schemeClr>
              </a:solidFill>
              <a:sym typeface="Lobster"/>
            </a:endParaRPr>
          </a:p>
          <a:p>
            <a:pPr marL="609585" indent="-507987">
              <a:buSzPts val="2400"/>
              <a:buFont typeface="Wingdings 3" charset="2"/>
              <a:buChar char=""/>
            </a:pPr>
            <a:r>
              <a:rPr lang="en-US" dirty="0">
                <a:solidFill>
                  <a:schemeClr val="tx2">
                    <a:lumMod val="75000"/>
                  </a:schemeClr>
                </a:solidFill>
              </a:rPr>
              <a:t>Token </a:t>
            </a:r>
            <a:r>
              <a:rPr lang="en-US" b="1" dirty="0">
                <a:solidFill>
                  <a:schemeClr val="tx2">
                    <a:lumMod val="75000"/>
                  </a:schemeClr>
                </a:solidFill>
              </a:rPr>
              <a:t>normalization</a:t>
            </a:r>
            <a:r>
              <a:rPr lang="en-US" dirty="0">
                <a:solidFill>
                  <a:schemeClr val="tx2">
                    <a:lumMod val="75000"/>
                  </a:schemeClr>
                </a:solidFill>
              </a:rPr>
              <a:t> is the process of canonicalizing tokens so that matches occur despite superficial differences in the character sequences of the tokens</a:t>
            </a:r>
          </a:p>
          <a:p>
            <a:pPr>
              <a:buFont typeface="Wingdings 3" charset="2"/>
              <a:buChar char=""/>
            </a:pPr>
            <a:endParaRPr lang="en-US" dirty="0">
              <a:solidFill>
                <a:schemeClr val="tx2">
                  <a:lumMod val="75000"/>
                </a:schemeClr>
              </a:solidFill>
            </a:endParaRPr>
          </a:p>
        </p:txBody>
      </p:sp>
      <p:pic>
        <p:nvPicPr>
          <p:cNvPr id="49" name="Google Shape;123;p24">
            <a:extLst>
              <a:ext uri="{FF2B5EF4-FFF2-40B4-BE49-F238E27FC236}">
                <a16:creationId xmlns:a16="http://schemas.microsoft.com/office/drawing/2014/main" id="{D0BA9563-E4C3-CB46-9444-A96AD2FDFA07}"/>
              </a:ext>
            </a:extLst>
          </p:cNvPr>
          <p:cNvPicPr preferRelativeResize="0"/>
          <p:nvPr/>
        </p:nvPicPr>
        <p:blipFill>
          <a:blip r:embed="rId3">
            <a:alphaModFix/>
          </a:blip>
          <a:stretch>
            <a:fillRect/>
          </a:stretch>
        </p:blipFill>
        <p:spPr>
          <a:xfrm>
            <a:off x="5084812" y="2616703"/>
            <a:ext cx="6850315" cy="1058193"/>
          </a:xfrm>
          <a:prstGeom prst="rect">
            <a:avLst/>
          </a:prstGeom>
          <a:noFill/>
          <a:ln>
            <a:noFill/>
          </a:ln>
        </p:spPr>
      </p:pic>
    </p:spTree>
    <p:extLst>
      <p:ext uri="{BB962C8B-B14F-4D97-AF65-F5344CB8AC3E}">
        <p14:creationId xmlns:p14="http://schemas.microsoft.com/office/powerpoint/2010/main" val="38651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7"/>
        <p:cNvGrpSpPr/>
        <p:nvPr/>
      </p:nvGrpSpPr>
      <p:grpSpPr>
        <a:xfrm>
          <a:off x="0" y="0"/>
          <a:ext cx="0" cy="0"/>
          <a:chOff x="0" y="0"/>
          <a:chExt cx="0" cy="0"/>
        </a:xfrm>
      </p:grpSpPr>
      <p:grpSp>
        <p:nvGrpSpPr>
          <p:cNvPr id="70" name="Group 69">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2"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3"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4"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5"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6"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8"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9"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0"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1"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2"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4" name="Group 8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8" name="Rectangle 97">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0"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2" name="Rectangle 101">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5"/>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300" b="1">
                <a:solidFill>
                  <a:schemeClr val="tx2">
                    <a:lumMod val="75000"/>
                  </a:schemeClr>
                </a:solidFill>
              </a:rPr>
              <a:t>StopWords, Stemming And Lemmatization</a:t>
            </a:r>
            <a:endParaRPr lang="en-US" sz="3300">
              <a:solidFill>
                <a:schemeClr val="tx2">
                  <a:lumMod val="75000"/>
                </a:schemeClr>
              </a:solidFill>
            </a:endParaRPr>
          </a:p>
        </p:txBody>
      </p:sp>
      <p:sp>
        <p:nvSpPr>
          <p:cNvPr id="104" name="Rectangle 103">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06" name="Straight Connector 105">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09"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0"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1"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12"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13"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14"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15"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16"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17"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18"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19"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0"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29" name="Google Shape;129;p25"/>
          <p:cNvSpPr txBox="1">
            <a:spLocks noGrp="1"/>
          </p:cNvSpPr>
          <p:nvPr>
            <p:ph type="subTitle" idx="1"/>
          </p:nvPr>
        </p:nvSpPr>
        <p:spPr>
          <a:xfrm>
            <a:off x="4820804" y="1727467"/>
            <a:ext cx="6955595" cy="2836231"/>
          </a:xfrm>
          <a:prstGeom prst="rect">
            <a:avLst/>
          </a:prstGeom>
        </p:spPr>
        <p:txBody>
          <a:bodyPr spcFirstLastPara="1" vert="horz" wrap="square" lIns="121900" tIns="121900" rIns="121900" bIns="121900" rtlCol="0" anchor="t" anchorCtr="0">
            <a:noAutofit/>
          </a:bodyPr>
          <a:lstStyle/>
          <a:p>
            <a:pPr marL="609585" indent="-457189" algn="just">
              <a:lnSpc>
                <a:spcPct val="90000"/>
              </a:lnSpc>
              <a:buSzPts val="1800"/>
              <a:buFont typeface="Wingdings 3" charset="2"/>
              <a:buChar char=""/>
            </a:pPr>
            <a:r>
              <a:rPr lang="en" sz="1700" dirty="0">
                <a:solidFill>
                  <a:schemeClr val="tx2">
                    <a:lumMod val="75000"/>
                  </a:schemeClr>
                </a:solidFill>
              </a:rPr>
              <a:t>Some extremely common words which would appear to be of little value in helping select documents matching a user need are excluded from the vocabulary entirely. These words are called stop words.</a:t>
            </a:r>
            <a:endParaRPr sz="1700" dirty="0">
              <a:solidFill>
                <a:schemeClr val="tx2">
                  <a:lumMod val="75000"/>
                </a:schemeClr>
              </a:solidFill>
            </a:endParaRPr>
          </a:p>
          <a:p>
            <a:pPr marL="609585" indent="-457189" algn="just">
              <a:lnSpc>
                <a:spcPct val="90000"/>
              </a:lnSpc>
              <a:buSzPts val="1800"/>
              <a:buFont typeface="Wingdings 3" charset="2"/>
              <a:buChar char=""/>
            </a:pPr>
            <a:r>
              <a:rPr lang="en" sz="1700" dirty="0">
                <a:solidFill>
                  <a:schemeClr val="tx2">
                    <a:lumMod val="75000"/>
                  </a:schemeClr>
                </a:solidFill>
              </a:rPr>
              <a:t>The goal of both stemming and lemmatization is to reduce inflectional forms and sometimes derivationally related forms of a word to a common base form.</a:t>
            </a:r>
            <a:endParaRPr sz="1700" dirty="0">
              <a:solidFill>
                <a:schemeClr val="tx2">
                  <a:lumMod val="75000"/>
                </a:schemeClr>
              </a:solidFill>
            </a:endParaRPr>
          </a:p>
          <a:p>
            <a:pPr algn="ctr">
              <a:spcBef>
                <a:spcPts val="0"/>
              </a:spcBef>
            </a:pPr>
            <a:endParaRPr dirty="0"/>
          </a:p>
        </p:txBody>
      </p:sp>
      <p:pic>
        <p:nvPicPr>
          <p:cNvPr id="49" name="Google Shape;130;p25">
            <a:extLst>
              <a:ext uri="{FF2B5EF4-FFF2-40B4-BE49-F238E27FC236}">
                <a16:creationId xmlns:a16="http://schemas.microsoft.com/office/drawing/2014/main" id="{A830E0A8-5CB0-1B44-9EE9-488EB4C54CC4}"/>
              </a:ext>
            </a:extLst>
          </p:cNvPr>
          <p:cNvPicPr preferRelativeResize="0"/>
          <p:nvPr/>
        </p:nvPicPr>
        <p:blipFill>
          <a:blip r:embed="rId3">
            <a:alphaModFix/>
          </a:blip>
          <a:stretch>
            <a:fillRect/>
          </a:stretch>
        </p:blipFill>
        <p:spPr>
          <a:xfrm>
            <a:off x="5258408" y="3905785"/>
            <a:ext cx="6319546" cy="810733"/>
          </a:xfrm>
          <a:prstGeom prst="rect">
            <a:avLst/>
          </a:prstGeom>
          <a:noFill/>
          <a:ln>
            <a:noFill/>
          </a:ln>
        </p:spPr>
      </p:pic>
    </p:spTree>
    <p:extLst>
      <p:ext uri="{BB962C8B-B14F-4D97-AF65-F5344CB8AC3E}">
        <p14:creationId xmlns:p14="http://schemas.microsoft.com/office/powerpoint/2010/main" val="84366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dirty="0">
                <a:solidFill>
                  <a:schemeClr val="tx2">
                    <a:lumMod val="75000"/>
                  </a:schemeClr>
                </a:solidFill>
              </a:rPr>
              <a:t>Question</a:t>
            </a:r>
          </a:p>
        </p:txBody>
      </p:sp>
      <p:sp>
        <p:nvSpPr>
          <p:cNvPr id="112" name="Rectangle 1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4" name="Straight Connector 1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buFont typeface="Wingdings 3" charset="2"/>
              <a:buChar char=""/>
            </a:pPr>
            <a:r>
              <a:rPr lang="en-US" dirty="0">
                <a:solidFill>
                  <a:schemeClr val="tx2">
                    <a:lumMod val="75000"/>
                  </a:schemeClr>
                </a:solidFill>
              </a:rPr>
              <a:t>Who developed the Google Page Rank Algorithm?</a:t>
            </a:r>
          </a:p>
        </p:txBody>
      </p:sp>
    </p:spTree>
    <p:extLst>
      <p:ext uri="{BB962C8B-B14F-4D97-AF65-F5344CB8AC3E}">
        <p14:creationId xmlns:p14="http://schemas.microsoft.com/office/powerpoint/2010/main" val="242160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0"/>
        <p:cNvGrpSpPr/>
        <p:nvPr/>
      </p:nvGrpSpPr>
      <p:grpSpPr>
        <a:xfrm>
          <a:off x="0" y="0"/>
          <a:ext cx="0" cy="0"/>
          <a:chOff x="0" y="0"/>
          <a:chExt cx="0" cy="0"/>
        </a:xfrm>
      </p:grpSpPr>
      <p:grpSp>
        <p:nvGrpSpPr>
          <p:cNvPr id="83" name="Group 82">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4"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5"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6"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7"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8"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9"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0"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1"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2"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3"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4"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5"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7" name="Group 96">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8"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9"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0"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1"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2"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3"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5"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6"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7"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8"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9"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1" name="Rectangle 110">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3"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5" name="Rectangle 114">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27"/>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b="1">
                <a:solidFill>
                  <a:schemeClr val="tx2">
                    <a:lumMod val="75000"/>
                  </a:schemeClr>
                </a:solidFill>
              </a:rPr>
              <a:t>Faster postings list intersection via skip pointers</a:t>
            </a:r>
          </a:p>
        </p:txBody>
      </p:sp>
      <p:sp>
        <p:nvSpPr>
          <p:cNvPr id="117" name="Rectangle 116">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9" name="Straight Connector 118">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22"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3"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24"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5"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6"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7"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54"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55"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56"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57"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8"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59"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42" name="Google Shape;142;p27"/>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609585" indent="-507987">
              <a:lnSpc>
                <a:spcPct val="90000"/>
              </a:lnSpc>
              <a:buSzPts val="2400"/>
              <a:buFont typeface="Wingdings 3" charset="2"/>
              <a:buChar char=""/>
            </a:pPr>
            <a:r>
              <a:rPr lang="en-US" dirty="0">
                <a:solidFill>
                  <a:schemeClr val="tx2">
                    <a:lumMod val="75000"/>
                  </a:schemeClr>
                </a:solidFill>
              </a:rPr>
              <a:t>Why Skip pointers are needed ?</a:t>
            </a:r>
          </a:p>
          <a:p>
            <a:pPr marL="1066785" lvl="1" indent="-507987" algn="just">
              <a:lnSpc>
                <a:spcPct val="90000"/>
              </a:lnSpc>
              <a:buSzPts val="2400"/>
              <a:buFont typeface="Wingdings 3" charset="2"/>
              <a:buChar char=""/>
            </a:pPr>
            <a:r>
              <a:rPr lang="en-US" dirty="0">
                <a:solidFill>
                  <a:schemeClr val="tx2">
                    <a:lumMod val="75000"/>
                  </a:schemeClr>
                </a:solidFill>
              </a:rPr>
              <a:t>IF the sizes of our two posting lists are x and y, the intersection takes </a:t>
            </a:r>
            <a:r>
              <a:rPr lang="en-US" dirty="0" err="1">
                <a:solidFill>
                  <a:schemeClr val="tx2">
                    <a:lumMod val="75000"/>
                  </a:schemeClr>
                </a:solidFill>
              </a:rPr>
              <a:t>x+y</a:t>
            </a:r>
            <a:r>
              <a:rPr lang="en-US" dirty="0">
                <a:solidFill>
                  <a:schemeClr val="tx2">
                    <a:lumMod val="75000"/>
                  </a:schemeClr>
                </a:solidFill>
              </a:rPr>
              <a:t> operations. Skip pointers allow us to potentially complete the intersection in less than </a:t>
            </a:r>
            <a:r>
              <a:rPr lang="en-US" dirty="0" err="1">
                <a:solidFill>
                  <a:schemeClr val="tx2">
                    <a:lumMod val="75000"/>
                  </a:schemeClr>
                </a:solidFill>
              </a:rPr>
              <a:t>x+y</a:t>
            </a:r>
            <a:r>
              <a:rPr lang="en-US" dirty="0">
                <a:solidFill>
                  <a:schemeClr val="tx2">
                    <a:lumMod val="75000"/>
                  </a:schemeClr>
                </a:solidFill>
              </a:rPr>
              <a:t> operations.</a:t>
            </a:r>
          </a:p>
          <a:p>
            <a:pPr marL="609585" indent="-507987">
              <a:lnSpc>
                <a:spcPct val="90000"/>
              </a:lnSpc>
              <a:buSzPts val="2400"/>
              <a:buFont typeface="Wingdings 3" charset="2"/>
              <a:buChar char=""/>
            </a:pPr>
            <a:r>
              <a:rPr lang="en-US" dirty="0">
                <a:solidFill>
                  <a:schemeClr val="tx2">
                    <a:lumMod val="75000"/>
                  </a:schemeClr>
                </a:solidFill>
              </a:rPr>
              <a:t>What are Skip Pointers ?</a:t>
            </a:r>
          </a:p>
          <a:p>
            <a:pPr marL="1066785" lvl="1" indent="-507987" algn="just">
              <a:lnSpc>
                <a:spcPct val="90000"/>
              </a:lnSpc>
              <a:buSzPts val="2400"/>
              <a:buFont typeface="Wingdings 3" charset="2"/>
              <a:buChar char=""/>
            </a:pPr>
            <a:r>
              <a:rPr lang="en-US" dirty="0">
                <a:solidFill>
                  <a:schemeClr val="tx2">
                    <a:lumMod val="75000"/>
                  </a:schemeClr>
                </a:solidFill>
              </a:rPr>
              <a:t>Skip pointers are effectively shortcuts that allow us to avoid processing parts of the postings list that will not figure in the search results.</a:t>
            </a:r>
            <a:r>
              <a:rPr lang="en-US" dirty="0">
                <a:solidFill>
                  <a:schemeClr val="tx2">
                    <a:lumMod val="75000"/>
                  </a:schemeClr>
                </a:solidFill>
                <a:sym typeface="Lobster"/>
              </a:rPr>
              <a:t>			                                              </a:t>
            </a:r>
          </a:p>
        </p:txBody>
      </p:sp>
    </p:spTree>
    <p:extLst>
      <p:ext uri="{BB962C8B-B14F-4D97-AF65-F5344CB8AC3E}">
        <p14:creationId xmlns:p14="http://schemas.microsoft.com/office/powerpoint/2010/main" val="365694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0"/>
        <p:cNvGrpSpPr/>
        <p:nvPr/>
      </p:nvGrpSpPr>
      <p:grpSpPr>
        <a:xfrm>
          <a:off x="0" y="0"/>
          <a:ext cx="0" cy="0"/>
          <a:chOff x="0" y="0"/>
          <a:chExt cx="0" cy="0"/>
        </a:xfrm>
      </p:grpSpPr>
      <p:grpSp>
        <p:nvGrpSpPr>
          <p:cNvPr id="83" name="Group 82">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4"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5"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6"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7"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8"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9"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0"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1"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2"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3"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4"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5"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7" name="Group 96">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8"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9"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0"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1"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2"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3"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5"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6"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7"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8"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9"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1" name="Rectangle 110">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3"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5" name="Rectangle 114">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27"/>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b="1" dirty="0">
                <a:solidFill>
                  <a:schemeClr val="tx2">
                    <a:lumMod val="75000"/>
                  </a:schemeClr>
                </a:solidFill>
              </a:rPr>
              <a:t>Faster postings list intersection via skip pointers</a:t>
            </a:r>
          </a:p>
        </p:txBody>
      </p:sp>
      <p:sp>
        <p:nvSpPr>
          <p:cNvPr id="117" name="Rectangle 116">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9" name="Straight Connector 118">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22"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3"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24"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5"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6"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7"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54"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55"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56"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57"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8"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59"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42" name="Google Shape;142;p27"/>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609585" indent="-457189">
              <a:lnSpc>
                <a:spcPct val="90000"/>
              </a:lnSpc>
              <a:buSzPts val="1800"/>
              <a:buFont typeface="Wingdings 3" charset="2"/>
              <a:buChar char=""/>
            </a:pPr>
            <a:endParaRPr lang="en-US" dirty="0">
              <a:solidFill>
                <a:schemeClr val="tx2">
                  <a:lumMod val="75000"/>
                </a:schemeClr>
              </a:solidFill>
              <a:sym typeface="Lobster"/>
            </a:endParaRPr>
          </a:p>
          <a:p>
            <a:pPr marL="609585" indent="-457189">
              <a:lnSpc>
                <a:spcPct val="90000"/>
              </a:lnSpc>
              <a:buSzPts val="1800"/>
              <a:buFont typeface="Wingdings 3" charset="2"/>
              <a:buChar char=""/>
            </a:pPr>
            <a:endParaRPr lang="en-US" dirty="0"/>
          </a:p>
          <a:p>
            <a:pPr marL="609585" indent="-457189">
              <a:lnSpc>
                <a:spcPct val="90000"/>
              </a:lnSpc>
              <a:buSzPts val="1800"/>
              <a:buFont typeface="Wingdings 3" charset="2"/>
              <a:buChar char=""/>
            </a:pPr>
            <a:endParaRPr lang="en-US" dirty="0"/>
          </a:p>
          <a:p>
            <a:pPr marL="609585" indent="-457189">
              <a:lnSpc>
                <a:spcPct val="90000"/>
              </a:lnSpc>
              <a:buSzPts val="1800"/>
              <a:buFont typeface="Wingdings 3" charset="2"/>
              <a:buChar char=""/>
            </a:pPr>
            <a:endParaRPr lang="en-US" dirty="0"/>
          </a:p>
          <a:p>
            <a:pPr marL="609585" indent="-457189">
              <a:lnSpc>
                <a:spcPct val="90000"/>
              </a:lnSpc>
              <a:buSzPts val="1800"/>
              <a:buFont typeface="Wingdings 3" charset="2"/>
              <a:buChar char=""/>
            </a:pPr>
            <a:endParaRPr lang="en-US" dirty="0"/>
          </a:p>
          <a:p>
            <a:pPr marL="609585" indent="-457189">
              <a:lnSpc>
                <a:spcPct val="90000"/>
              </a:lnSpc>
              <a:buSzPts val="1800"/>
              <a:buFont typeface="Wingdings 3" charset="2"/>
              <a:buChar char=""/>
            </a:pPr>
            <a:endParaRPr lang="en-US" dirty="0"/>
          </a:p>
          <a:p>
            <a:pPr marL="609585" indent="-457189">
              <a:lnSpc>
                <a:spcPct val="90000"/>
              </a:lnSpc>
              <a:buSzPts val="1800"/>
              <a:buFont typeface="Wingdings 3" charset="2"/>
              <a:buChar char=""/>
            </a:pPr>
            <a:endParaRPr lang="en-US" dirty="0"/>
          </a:p>
          <a:p>
            <a:pPr marL="609585" indent="-457189">
              <a:lnSpc>
                <a:spcPct val="90000"/>
              </a:lnSpc>
              <a:buSzPts val="1800"/>
              <a:buFont typeface="Wingdings 3" charset="2"/>
              <a:buChar char=""/>
            </a:pPr>
            <a:endParaRPr lang="en-US" dirty="0"/>
          </a:p>
          <a:p>
            <a:pPr marL="609585" indent="-457189">
              <a:lnSpc>
                <a:spcPct val="90000"/>
              </a:lnSpc>
              <a:buSzPts val="1800"/>
              <a:buFont typeface="Wingdings 3" charset="2"/>
              <a:buChar char=""/>
            </a:pPr>
            <a:r>
              <a:rPr lang="en-US" dirty="0"/>
              <a:t>The presence of skip pointers only helps for AND queries, not for OR queries</a:t>
            </a:r>
          </a:p>
          <a:p>
            <a:pPr marL="609585" indent="-457189">
              <a:lnSpc>
                <a:spcPct val="90000"/>
              </a:lnSpc>
              <a:buSzPts val="1800"/>
              <a:buFont typeface="Wingdings 3" charset="2"/>
              <a:buChar char=""/>
            </a:pPr>
            <a:endParaRPr lang="en-US" dirty="0">
              <a:solidFill>
                <a:schemeClr val="tx2">
                  <a:lumMod val="75000"/>
                </a:schemeClr>
              </a:solidFill>
              <a:sym typeface="Lobster"/>
            </a:endParaRPr>
          </a:p>
        </p:txBody>
      </p:sp>
      <p:pic>
        <p:nvPicPr>
          <p:cNvPr id="48" name="Google Shape;149;p28">
            <a:extLst>
              <a:ext uri="{FF2B5EF4-FFF2-40B4-BE49-F238E27FC236}">
                <a16:creationId xmlns:a16="http://schemas.microsoft.com/office/drawing/2014/main" id="{8A54C6F5-83CD-744E-BB33-2F30D993C516}"/>
              </a:ext>
            </a:extLst>
          </p:cNvPr>
          <p:cNvPicPr preferRelativeResize="0"/>
          <p:nvPr/>
        </p:nvPicPr>
        <p:blipFill>
          <a:blip r:embed="rId3">
            <a:alphaModFix/>
          </a:blip>
          <a:stretch>
            <a:fillRect/>
          </a:stretch>
        </p:blipFill>
        <p:spPr>
          <a:xfrm>
            <a:off x="5049062" y="1728619"/>
            <a:ext cx="6494328" cy="2438769"/>
          </a:xfrm>
          <a:prstGeom prst="rect">
            <a:avLst/>
          </a:prstGeom>
          <a:noFill/>
          <a:ln>
            <a:noFill/>
          </a:ln>
        </p:spPr>
      </p:pic>
    </p:spTree>
    <p:extLst>
      <p:ext uri="{BB962C8B-B14F-4D97-AF65-F5344CB8AC3E}">
        <p14:creationId xmlns:p14="http://schemas.microsoft.com/office/powerpoint/2010/main" val="9387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3"/>
        <p:cNvGrpSpPr/>
        <p:nvPr/>
      </p:nvGrpSpPr>
      <p:grpSpPr>
        <a:xfrm>
          <a:off x="0" y="0"/>
          <a:ext cx="0" cy="0"/>
          <a:chOff x="0" y="0"/>
          <a:chExt cx="0" cy="0"/>
        </a:xfrm>
      </p:grpSpPr>
      <p:grpSp>
        <p:nvGrpSpPr>
          <p:cNvPr id="96" name="Group 9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7"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0" name="Group 10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6"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4" name="Rectangle 12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64" name="Rectangle 16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29"/>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pPr marL="609585">
              <a:buClr>
                <a:schemeClr val="dk1"/>
              </a:buClr>
              <a:buSzPts val="1100"/>
            </a:pPr>
            <a:r>
              <a:rPr lang="en-US" sz="3600" dirty="0">
                <a:solidFill>
                  <a:schemeClr val="tx2">
                    <a:lumMod val="75000"/>
                  </a:schemeClr>
                </a:solidFill>
                <a:sym typeface="Lobster"/>
              </a:rPr>
              <a:t>         </a:t>
            </a:r>
            <a:r>
              <a:rPr lang="en-US" sz="3600" b="1" dirty="0">
                <a:solidFill>
                  <a:schemeClr val="tx2">
                    <a:lumMod val="75000"/>
                  </a:schemeClr>
                </a:solidFill>
              </a:rPr>
              <a:t>Where do we place skips?</a:t>
            </a:r>
          </a:p>
        </p:txBody>
      </p:sp>
      <p:sp>
        <p:nvSpPr>
          <p:cNvPr id="166" name="Rectangle 16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68" name="Straight Connector 16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71"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7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7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8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8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55" name="Google Shape;155;p29"/>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609585" indent="-507987">
              <a:buSzPts val="2400"/>
              <a:buFont typeface="Wingdings 3" charset="2"/>
              <a:buChar char=""/>
            </a:pPr>
            <a:r>
              <a:rPr lang="en-US" dirty="0">
                <a:solidFill>
                  <a:schemeClr val="tx2">
                    <a:lumMod val="75000"/>
                  </a:schemeClr>
                </a:solidFill>
              </a:rPr>
              <a:t>More skips means shorter skip spans, and that we are more likely to skip ,lots of comparisons to skip pointers, and lots of space storing skip pointers. </a:t>
            </a:r>
          </a:p>
          <a:p>
            <a:pPr marL="609585" indent="-507987">
              <a:buSzPts val="2400"/>
              <a:buFont typeface="Wingdings 3" charset="2"/>
              <a:buChar char=""/>
            </a:pPr>
            <a:r>
              <a:rPr lang="en-US" dirty="0">
                <a:solidFill>
                  <a:schemeClr val="tx2">
                    <a:lumMod val="75000"/>
                  </a:schemeClr>
                </a:solidFill>
              </a:rPr>
              <a:t>Fewer skips means few pointer comparisons, long skip spans ,fewer opportunities to skip</a:t>
            </a:r>
          </a:p>
          <a:p>
            <a:pPr marL="609585" indent="-507987">
              <a:buSzPts val="2400"/>
              <a:buFont typeface="Wingdings 3" charset="2"/>
              <a:buChar char=""/>
            </a:pPr>
            <a:r>
              <a:rPr lang="en-US" dirty="0">
                <a:solidFill>
                  <a:schemeClr val="tx2">
                    <a:lumMod val="75000"/>
                  </a:schemeClr>
                </a:solidFill>
              </a:rPr>
              <a:t>A simple heuristic for placing skips is that  for a postings list of length P, use √ P evenly-spaced skip pointers. </a:t>
            </a:r>
          </a:p>
          <a:p>
            <a:pPr marL="609585" indent="-507987">
              <a:buSzPts val="2400"/>
              <a:buFont typeface="Wingdings 3" charset="2"/>
              <a:buChar char=""/>
            </a:pPr>
            <a:r>
              <a:rPr lang="en-US" dirty="0">
                <a:solidFill>
                  <a:schemeClr val="tx2">
                    <a:lumMod val="75000"/>
                  </a:schemeClr>
                </a:solidFill>
              </a:rPr>
              <a:t>Building effective skip pointers is easy if an index is relatively static</a:t>
            </a:r>
          </a:p>
          <a:p>
            <a:pPr marL="609585" indent="-507987">
              <a:buSzPts val="2400"/>
              <a:buFont typeface="Wingdings 3" charset="2"/>
              <a:buChar char=""/>
            </a:pPr>
            <a:r>
              <a:rPr lang="en-US" b="1" dirty="0">
                <a:solidFill>
                  <a:schemeClr val="tx2">
                    <a:lumMod val="75000"/>
                  </a:schemeClr>
                </a:solidFill>
              </a:rPr>
              <a:t>Disadvantage :</a:t>
            </a:r>
            <a:r>
              <a:rPr lang="en-US" dirty="0">
                <a:solidFill>
                  <a:schemeClr val="tx2">
                    <a:lumMod val="75000"/>
                  </a:schemeClr>
                </a:solidFill>
              </a:rPr>
              <a:t> It is harder if a postings list keeps changing because of updates. A malicious deletion strategy can render skip lists ineffective.</a:t>
            </a:r>
          </a:p>
        </p:txBody>
      </p:sp>
    </p:spTree>
    <p:extLst>
      <p:ext uri="{BB962C8B-B14F-4D97-AF65-F5344CB8AC3E}">
        <p14:creationId xmlns:p14="http://schemas.microsoft.com/office/powerpoint/2010/main" val="484686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dirty="0">
                <a:solidFill>
                  <a:schemeClr val="tx2">
                    <a:lumMod val="75000"/>
                  </a:schemeClr>
                </a:solidFill>
              </a:rPr>
              <a:t>Question</a:t>
            </a:r>
          </a:p>
        </p:txBody>
      </p:sp>
      <p:sp>
        <p:nvSpPr>
          <p:cNvPr id="112" name="Rectangle 1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4" name="Straight Connector 1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buFont typeface="Wingdings 3" charset="2"/>
              <a:buChar char=""/>
            </a:pPr>
            <a:r>
              <a:rPr lang="en-US" dirty="0">
                <a:solidFill>
                  <a:schemeClr val="tx2">
                    <a:lumMod val="75000"/>
                  </a:schemeClr>
                </a:solidFill>
              </a:rPr>
              <a:t>What are the Pros of using the skip pointers?</a:t>
            </a:r>
          </a:p>
        </p:txBody>
      </p:sp>
    </p:spTree>
    <p:extLst>
      <p:ext uri="{BB962C8B-B14F-4D97-AF65-F5344CB8AC3E}">
        <p14:creationId xmlns:p14="http://schemas.microsoft.com/office/powerpoint/2010/main" val="1608011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5"/>
        <p:cNvGrpSpPr/>
        <p:nvPr/>
      </p:nvGrpSpPr>
      <p:grpSpPr>
        <a:xfrm>
          <a:off x="0" y="0"/>
          <a:ext cx="0" cy="0"/>
          <a:chOff x="0" y="0"/>
          <a:chExt cx="0" cy="0"/>
        </a:xfrm>
      </p:grpSpPr>
      <p:grpSp>
        <p:nvGrpSpPr>
          <p:cNvPr id="108" name="Group 10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5" name="Rectangle 184">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Google Shape;166;p31"/>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a:solidFill>
                  <a:schemeClr val="tx2">
                    <a:lumMod val="75000"/>
                  </a:schemeClr>
                </a:solidFill>
              </a:rPr>
              <a:t>Phrase Queries</a:t>
            </a:r>
          </a:p>
        </p:txBody>
      </p:sp>
      <p:sp>
        <p:nvSpPr>
          <p:cNvPr id="187" name="Rectangle 186">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89" name="Straight Connector 188">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92"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93"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94"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5"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6"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7"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8"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9"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0"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1"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02"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03"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67" name="Google Shape;167;p31"/>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fontScale="92500" lnSpcReduction="10000"/>
          </a:bodyPr>
          <a:lstStyle/>
          <a:p>
            <a:pPr marL="609585" indent="-507987">
              <a:lnSpc>
                <a:spcPct val="90000"/>
              </a:lnSpc>
              <a:buSzPts val="2400"/>
              <a:buFont typeface="Wingdings 3" charset="2"/>
              <a:buChar char=""/>
            </a:pPr>
            <a:r>
              <a:rPr lang="en-US" dirty="0">
                <a:solidFill>
                  <a:schemeClr val="tx2">
                    <a:lumMod val="75000"/>
                  </a:schemeClr>
                </a:solidFill>
              </a:rPr>
              <a:t>Many names we search online are Phrases. As many as 10% of web queries are phrase queries, and many more are implicit phrase queries.</a:t>
            </a:r>
          </a:p>
          <a:p>
            <a:pPr marL="609585" indent="-507987">
              <a:lnSpc>
                <a:spcPct val="90000"/>
              </a:lnSpc>
              <a:buSzPts val="2400"/>
              <a:buFont typeface="Wingdings 3" charset="2"/>
              <a:buChar char=""/>
            </a:pPr>
            <a:r>
              <a:rPr lang="en-US" dirty="0">
                <a:solidFill>
                  <a:schemeClr val="tx2">
                    <a:lumMod val="75000"/>
                  </a:schemeClr>
                </a:solidFill>
              </a:rPr>
              <a:t>Most recent search engines support a double quotes to support Phrase Queries.</a:t>
            </a:r>
          </a:p>
          <a:p>
            <a:pPr marL="609585" indent="-507987">
              <a:lnSpc>
                <a:spcPct val="90000"/>
              </a:lnSpc>
              <a:buSzPts val="2400"/>
              <a:buFont typeface="Wingdings 3" charset="2"/>
              <a:buChar char=""/>
            </a:pPr>
            <a:r>
              <a:rPr lang="en-US" dirty="0">
                <a:solidFill>
                  <a:schemeClr val="tx2">
                    <a:lumMod val="75000"/>
                  </a:schemeClr>
                </a:solidFill>
              </a:rPr>
              <a:t>When we want to search query Stanford University by considering it as a single phrase. I went to University at Stanford is not a match.</a:t>
            </a:r>
          </a:p>
          <a:p>
            <a:pPr marL="101598">
              <a:lnSpc>
                <a:spcPct val="90000"/>
              </a:lnSpc>
              <a:buSzPts val="2400"/>
            </a:pPr>
            <a:endParaRPr lang="en-US" dirty="0">
              <a:solidFill>
                <a:schemeClr val="tx2">
                  <a:lumMod val="75000"/>
                </a:schemeClr>
              </a:solidFill>
            </a:endParaRPr>
          </a:p>
          <a:p>
            <a:pPr marL="609585" indent="-507987">
              <a:lnSpc>
                <a:spcPct val="90000"/>
              </a:lnSpc>
              <a:buSzPts val="2400"/>
              <a:buFont typeface="Wingdings 3" charset="2"/>
              <a:buChar char=""/>
            </a:pPr>
            <a:r>
              <a:rPr lang="en-US" sz="2200" b="1" dirty="0">
                <a:solidFill>
                  <a:schemeClr val="tx2">
                    <a:lumMod val="75000"/>
                  </a:schemeClr>
                </a:solidFill>
              </a:rPr>
              <a:t>BIWORD INDEXES</a:t>
            </a:r>
          </a:p>
          <a:p>
            <a:pPr marL="1066785" lvl="1" indent="-507987" algn="just">
              <a:lnSpc>
                <a:spcPct val="90000"/>
              </a:lnSpc>
              <a:buSzPts val="2400"/>
              <a:buFont typeface="Wingdings 3" charset="2"/>
              <a:buChar char=""/>
            </a:pPr>
            <a:r>
              <a:rPr lang="en-US" dirty="0">
                <a:solidFill>
                  <a:schemeClr val="tx2">
                    <a:lumMod val="75000"/>
                  </a:schemeClr>
                </a:solidFill>
              </a:rPr>
              <a:t>One approach to handling phrases is to consider every pair of consecutive terms in a document as a phrase. For example, the </a:t>
            </a:r>
            <a:r>
              <a:rPr lang="en-US" dirty="0" err="1">
                <a:solidFill>
                  <a:schemeClr val="tx2">
                    <a:lumMod val="75000"/>
                  </a:schemeClr>
                </a:solidFill>
              </a:rPr>
              <a:t>text”A</a:t>
            </a:r>
            <a:r>
              <a:rPr lang="en-US" dirty="0">
                <a:solidFill>
                  <a:schemeClr val="tx2">
                    <a:lumMod val="75000"/>
                  </a:schemeClr>
                </a:solidFill>
              </a:rPr>
              <a:t> B C” would generate the </a:t>
            </a:r>
            <a:r>
              <a:rPr lang="en-US" dirty="0" err="1">
                <a:solidFill>
                  <a:schemeClr val="tx2">
                    <a:lumMod val="75000"/>
                  </a:schemeClr>
                </a:solidFill>
              </a:rPr>
              <a:t>biword</a:t>
            </a:r>
            <a:r>
              <a:rPr lang="en-US" dirty="0">
                <a:solidFill>
                  <a:schemeClr val="tx2">
                    <a:lumMod val="75000"/>
                  </a:schemeClr>
                </a:solidFill>
              </a:rPr>
              <a:t>: “AB” and “BC”. When we have longer queries then we get more </a:t>
            </a:r>
            <a:r>
              <a:rPr lang="en-US" dirty="0" err="1">
                <a:solidFill>
                  <a:schemeClr val="tx2">
                    <a:lumMod val="75000"/>
                  </a:schemeClr>
                </a:solidFill>
              </a:rPr>
              <a:t>biword</a:t>
            </a:r>
            <a:r>
              <a:rPr lang="en-US" dirty="0">
                <a:solidFill>
                  <a:schemeClr val="tx2">
                    <a:lumMod val="75000"/>
                  </a:schemeClr>
                </a:solidFill>
              </a:rPr>
              <a:t> which were treated as vocabulary term.</a:t>
            </a:r>
          </a:p>
          <a:p>
            <a:pPr marL="1066785" lvl="1" indent="-507987" algn="just">
              <a:lnSpc>
                <a:spcPct val="90000"/>
              </a:lnSpc>
              <a:buSzPts val="2400"/>
              <a:buFont typeface="Wingdings 3" charset="2"/>
              <a:buChar char=""/>
            </a:pPr>
            <a:r>
              <a:rPr lang="en-US" dirty="0">
                <a:solidFill>
                  <a:schemeClr val="tx2">
                    <a:lumMod val="75000"/>
                  </a:schemeClr>
                </a:solidFill>
              </a:rPr>
              <a:t>Issues of </a:t>
            </a:r>
            <a:r>
              <a:rPr lang="en-US" dirty="0" err="1">
                <a:solidFill>
                  <a:schemeClr val="tx2">
                    <a:lumMod val="75000"/>
                  </a:schemeClr>
                </a:solidFill>
              </a:rPr>
              <a:t>Biword</a:t>
            </a:r>
            <a:r>
              <a:rPr lang="en-US" dirty="0">
                <a:solidFill>
                  <a:schemeClr val="tx2">
                    <a:lumMod val="75000"/>
                  </a:schemeClr>
                </a:solidFill>
              </a:rPr>
              <a:t> Indexes:</a:t>
            </a:r>
          </a:p>
          <a:p>
            <a:pPr marL="1523985" lvl="2" indent="-507987" algn="just">
              <a:lnSpc>
                <a:spcPct val="90000"/>
              </a:lnSpc>
              <a:buSzPts val="2400"/>
              <a:buFont typeface="Wingdings 3" charset="2"/>
              <a:buChar char=""/>
            </a:pPr>
            <a:r>
              <a:rPr lang="en-US" dirty="0">
                <a:solidFill>
                  <a:schemeClr val="tx2">
                    <a:lumMod val="75000"/>
                  </a:schemeClr>
                </a:solidFill>
              </a:rPr>
              <a:t>False Positives</a:t>
            </a:r>
          </a:p>
          <a:p>
            <a:pPr marL="1523985" lvl="2" indent="-507987" algn="just">
              <a:lnSpc>
                <a:spcPct val="90000"/>
              </a:lnSpc>
              <a:buSzPts val="2400"/>
              <a:buFont typeface="Wingdings 3" charset="2"/>
              <a:buChar char=""/>
            </a:pPr>
            <a:r>
              <a:rPr lang="en-US" dirty="0">
                <a:solidFill>
                  <a:schemeClr val="tx2">
                    <a:lumMod val="75000"/>
                  </a:schemeClr>
                </a:solidFill>
              </a:rPr>
              <a:t>Index blow up due to bigger dictionary</a:t>
            </a:r>
          </a:p>
          <a:p>
            <a:pPr>
              <a:lnSpc>
                <a:spcPct val="90000"/>
              </a:lnSpc>
              <a:buFont typeface="Wingdings 3" charset="2"/>
              <a:buChar char=""/>
            </a:pPr>
            <a:endParaRPr lang="en-US" sz="1500" dirty="0">
              <a:solidFill>
                <a:schemeClr val="tx2">
                  <a:lumMod val="75000"/>
                </a:schemeClr>
              </a:solidFill>
            </a:endParaRPr>
          </a:p>
        </p:txBody>
      </p:sp>
    </p:spTree>
    <p:extLst>
      <p:ext uri="{BB962C8B-B14F-4D97-AF65-F5344CB8AC3E}">
        <p14:creationId xmlns:p14="http://schemas.microsoft.com/office/powerpoint/2010/main" val="344321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9"/>
        <p:cNvGrpSpPr/>
        <p:nvPr/>
      </p:nvGrpSpPr>
      <p:grpSpPr>
        <a:xfrm>
          <a:off x="0" y="0"/>
          <a:ext cx="0" cy="0"/>
          <a:chOff x="0" y="0"/>
          <a:chExt cx="0" cy="0"/>
        </a:xfrm>
      </p:grpSpPr>
      <p:grpSp>
        <p:nvGrpSpPr>
          <p:cNvPr id="66" name="Group 6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9"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3"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0" name="Group 7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4" name="Rectangle 9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8" name="Rectangle 9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a:solidFill>
                  <a:schemeClr val="tx2">
                    <a:lumMod val="75000"/>
                  </a:schemeClr>
                </a:solidFill>
              </a:rPr>
              <a:t>Information Retrieval</a:t>
            </a:r>
          </a:p>
        </p:txBody>
      </p:sp>
      <p:sp>
        <p:nvSpPr>
          <p:cNvPr id="100" name="Rectangle 9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02" name="Straight Connector 10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0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0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1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1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1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1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1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1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1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1" name="Google Shape;61;p14"/>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a:spcBef>
                <a:spcPts val="1000"/>
              </a:spcBef>
              <a:buFont typeface="Wingdings 3" charset="2"/>
              <a:buChar char=""/>
            </a:pPr>
            <a:r>
              <a:rPr lang="en-US">
                <a:solidFill>
                  <a:schemeClr val="tx2">
                    <a:lumMod val="75000"/>
                  </a:schemeClr>
                </a:solidFill>
              </a:rPr>
              <a:t>The effectiveness of an IR system (i.e., the quality of its search results) is determined by two key statistics about the system’s returned results for a </a:t>
            </a:r>
            <a:br>
              <a:rPr lang="en-US">
                <a:solidFill>
                  <a:schemeClr val="tx2">
                    <a:lumMod val="75000"/>
                  </a:schemeClr>
                </a:solidFill>
              </a:rPr>
            </a:br>
            <a:r>
              <a:rPr lang="en-US">
                <a:solidFill>
                  <a:schemeClr val="tx2">
                    <a:lumMod val="75000"/>
                  </a:schemeClr>
                </a:solidFill>
              </a:rPr>
              <a:t>query:</a:t>
            </a:r>
          </a:p>
          <a:p>
            <a:pPr lvl="1">
              <a:spcBef>
                <a:spcPts val="1000"/>
              </a:spcBef>
              <a:buFont typeface="Wingdings 3" charset="2"/>
              <a:buChar char=""/>
            </a:pPr>
            <a:r>
              <a:rPr lang="en-US" b="1">
                <a:solidFill>
                  <a:schemeClr val="tx2">
                    <a:lumMod val="75000"/>
                  </a:schemeClr>
                </a:solidFill>
              </a:rPr>
              <a:t>Precision</a:t>
            </a:r>
            <a:r>
              <a:rPr lang="en-US">
                <a:solidFill>
                  <a:schemeClr val="tx2">
                    <a:lumMod val="75000"/>
                  </a:schemeClr>
                </a:solidFill>
              </a:rPr>
              <a:t>: What fraction of the returned results are relevant to the information need? </a:t>
            </a:r>
          </a:p>
          <a:p>
            <a:pPr lvl="1">
              <a:spcBef>
                <a:spcPts val="1000"/>
              </a:spcBef>
              <a:buFont typeface="Wingdings 3" charset="2"/>
              <a:buChar char=""/>
            </a:pPr>
            <a:r>
              <a:rPr lang="en-US" b="1">
                <a:solidFill>
                  <a:schemeClr val="tx2">
                    <a:lumMod val="75000"/>
                  </a:schemeClr>
                </a:solidFill>
              </a:rPr>
              <a:t>Recall</a:t>
            </a:r>
            <a:r>
              <a:rPr lang="en-US">
                <a:solidFill>
                  <a:schemeClr val="tx2">
                    <a:lumMod val="75000"/>
                  </a:schemeClr>
                </a:solidFill>
              </a:rPr>
              <a:t>: What fraction of the relevant documents in the collection were returned by the system?</a:t>
            </a:r>
          </a:p>
          <a:p>
            <a:pPr>
              <a:spcBef>
                <a:spcPts val="1000"/>
              </a:spcBef>
              <a:buFont typeface="Wingdings 3" charset="2"/>
              <a:buChar char=""/>
            </a:pPr>
            <a:r>
              <a:rPr lang="en-US">
                <a:solidFill>
                  <a:schemeClr val="tx2">
                    <a:lumMod val="75000"/>
                  </a:schemeClr>
                </a:solidFill>
              </a:rPr>
              <a:t>To get perfect recall: just retrieve everything</a:t>
            </a:r>
          </a:p>
          <a:p>
            <a:pPr>
              <a:spcBef>
                <a:spcPts val="1000"/>
              </a:spcBef>
              <a:buFont typeface="Wingdings 3" charset="2"/>
              <a:buChar char=""/>
            </a:pPr>
            <a:r>
              <a:rPr lang="en-US">
                <a:solidFill>
                  <a:schemeClr val="tx2">
                    <a:lumMod val="75000"/>
                  </a:schemeClr>
                </a:solidFill>
              </a:rPr>
              <a:t>To get good precision: retrieve only the most relevant</a:t>
            </a:r>
          </a:p>
        </p:txBody>
      </p:sp>
    </p:spTree>
    <p:extLst>
      <p:ext uri="{BB962C8B-B14F-4D97-AF65-F5344CB8AC3E}">
        <p14:creationId xmlns:p14="http://schemas.microsoft.com/office/powerpoint/2010/main" val="44385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1"/>
        <p:cNvGrpSpPr/>
        <p:nvPr/>
      </p:nvGrpSpPr>
      <p:grpSpPr>
        <a:xfrm>
          <a:off x="0" y="0"/>
          <a:ext cx="0" cy="0"/>
          <a:chOff x="0" y="0"/>
          <a:chExt cx="0" cy="0"/>
        </a:xfrm>
      </p:grpSpPr>
      <p:grpSp>
        <p:nvGrpSpPr>
          <p:cNvPr id="114" name="Group 11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9" name="Group 178">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80"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81"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82"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83"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84"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85"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86"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7"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88"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9"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90"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91"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93" name="Rectangle 192">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95"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97" name="Rectangle 196">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Google Shape;172;p32"/>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dirty="0">
                <a:solidFill>
                  <a:schemeClr val="tx2">
                    <a:lumMod val="75000"/>
                  </a:schemeClr>
                </a:solidFill>
              </a:rPr>
              <a:t>Handling Phrase Queries</a:t>
            </a:r>
          </a:p>
        </p:txBody>
      </p:sp>
      <p:sp>
        <p:nvSpPr>
          <p:cNvPr id="199" name="Rectangle 198">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01" name="Straight Connector 200">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0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05"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06"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07"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8"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9"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0"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1"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2"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3"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4"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15"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0" name="Google Shape;155;p29">
            <a:extLst>
              <a:ext uri="{FF2B5EF4-FFF2-40B4-BE49-F238E27FC236}">
                <a16:creationId xmlns:a16="http://schemas.microsoft.com/office/drawing/2014/main" id="{2C62ECDF-F551-C54E-B167-7666D3E1FFED}"/>
              </a:ext>
            </a:extLst>
          </p:cNvPr>
          <p:cNvSpPr txBox="1">
            <a:spLocks noGrp="1"/>
          </p:cNvSpPr>
          <p:nvPr>
            <p:ph type="subTitle" idx="1"/>
          </p:nvPr>
        </p:nvSpPr>
        <p:spPr>
          <a:xfrm>
            <a:off x="5049062" y="942108"/>
            <a:ext cx="6455549" cy="5380414"/>
          </a:xfrm>
          <a:prstGeom prst="rect">
            <a:avLst/>
          </a:prstGeom>
        </p:spPr>
        <p:txBody>
          <a:bodyPr spcFirstLastPara="1" vert="horz" lIns="91440" tIns="45720" rIns="91440" bIns="45720" rtlCol="0" anchor="ctr" anchorCtr="0">
            <a:normAutofit fontScale="70000" lnSpcReduction="20000"/>
          </a:bodyPr>
          <a:lstStyle/>
          <a:p>
            <a:pPr marL="609585" indent="-507987">
              <a:buSzPts val="2400"/>
              <a:buFont typeface="Wingdings 3" charset="2"/>
              <a:buChar char=""/>
            </a:pPr>
            <a:r>
              <a:rPr lang="en-US" b="1" dirty="0">
                <a:solidFill>
                  <a:schemeClr val="tx2">
                    <a:lumMod val="75000"/>
                  </a:schemeClr>
                </a:solidFill>
              </a:rPr>
              <a:t>Positional Posting</a:t>
            </a:r>
          </a:p>
          <a:p>
            <a:pPr marL="1066785" lvl="1" indent="-507987" algn="just">
              <a:buSzPts val="2400"/>
              <a:buFont typeface="Wingdings 3" charset="2"/>
              <a:buChar char=""/>
            </a:pPr>
            <a:r>
              <a:rPr lang="en-US" sz="1800" dirty="0">
                <a:solidFill>
                  <a:schemeClr val="tx2">
                    <a:lumMod val="75000"/>
                  </a:schemeClr>
                </a:solidFill>
              </a:rPr>
              <a:t>Since the </a:t>
            </a:r>
            <a:r>
              <a:rPr lang="en-US" sz="1800" dirty="0" err="1">
                <a:solidFill>
                  <a:schemeClr val="tx2">
                    <a:lumMod val="75000"/>
                  </a:schemeClr>
                </a:solidFill>
              </a:rPr>
              <a:t>Biword</a:t>
            </a:r>
            <a:r>
              <a:rPr lang="en-US" sz="1800" dirty="0">
                <a:solidFill>
                  <a:schemeClr val="tx2">
                    <a:lumMod val="75000"/>
                  </a:schemeClr>
                </a:solidFill>
              </a:rPr>
              <a:t> indexes is still not a standard solution. Positional Postings put each distinct term into posting list then record their frequency and the position in the document. For example we have “A B” and then we are going to seek the position of A, and then going to find the term B which has 1 position higher than A. Thus we can find “A B”.</a:t>
            </a:r>
          </a:p>
          <a:p>
            <a:pPr marL="1066785" lvl="1" indent="-507987" algn="just">
              <a:buSzPts val="2400"/>
              <a:buFont typeface="Wingdings 3" charset="2"/>
              <a:buChar char=""/>
            </a:pPr>
            <a:r>
              <a:rPr lang="en-US" sz="1800" dirty="0">
                <a:solidFill>
                  <a:schemeClr val="tx2">
                    <a:lumMod val="75000"/>
                  </a:schemeClr>
                </a:solidFill>
              </a:rPr>
              <a:t>For example: “to be”</a:t>
            </a:r>
          </a:p>
          <a:p>
            <a:pPr marL="1015998" lvl="2" algn="just">
              <a:buSzPts val="2400"/>
            </a:pPr>
            <a:r>
              <a:rPr lang="en-US" sz="1600" dirty="0">
                <a:solidFill>
                  <a:schemeClr val="tx2">
                    <a:lumMod val="75000"/>
                  </a:schemeClr>
                </a:solidFill>
              </a:rPr>
              <a:t> </a:t>
            </a:r>
            <a:r>
              <a:rPr lang="en-US" sz="1800" dirty="0">
                <a:solidFill>
                  <a:schemeClr val="tx2">
                    <a:lumMod val="75000"/>
                  </a:schemeClr>
                </a:solidFill>
              </a:rPr>
              <a:t>To: { 2:1, 17; 4:8, 16, 22, 30;….</a:t>
            </a:r>
          </a:p>
          <a:p>
            <a:r>
              <a:rPr lang="en-US" dirty="0">
                <a:solidFill>
                  <a:schemeClr val="tx2">
                    <a:lumMod val="75000"/>
                  </a:schemeClr>
                </a:solidFill>
              </a:rPr>
              <a:t> 		   Be: </a:t>
            </a:r>
            <a:r>
              <a:rPr lang="en-US" dirty="0"/>
              <a:t>{ 3:1, 5; 4:17, 19, 23;…………….</a:t>
            </a:r>
          </a:p>
          <a:p>
            <a:pPr marL="1066785" lvl="1" indent="-507987" algn="just">
              <a:buSzPts val="2400"/>
              <a:buFont typeface="Wingdings 3" charset="2"/>
              <a:buChar char=""/>
            </a:pPr>
            <a:r>
              <a:rPr lang="en-US" sz="1800" dirty="0">
                <a:solidFill>
                  <a:schemeClr val="tx2">
                    <a:lumMod val="75000"/>
                  </a:schemeClr>
                </a:solidFill>
              </a:rPr>
              <a:t>Positional index can handle phrase queries and proximity queries.</a:t>
            </a:r>
          </a:p>
          <a:p>
            <a:pPr marL="1066785" lvl="1" indent="-507987" algn="l">
              <a:buSzPts val="2400"/>
              <a:buFont typeface="Wingdings 3" charset="2"/>
              <a:buChar char=""/>
            </a:pPr>
            <a:r>
              <a:rPr lang="en-US" sz="1800" dirty="0">
                <a:solidFill>
                  <a:schemeClr val="tx2">
                    <a:lumMod val="75000"/>
                  </a:schemeClr>
                </a:solidFill>
              </a:rPr>
              <a:t>But the positional index size gets much larger.</a:t>
            </a:r>
            <a:br>
              <a:rPr lang="en-US" dirty="0"/>
            </a:br>
            <a:endParaRPr lang="en-US" sz="1800" dirty="0">
              <a:solidFill>
                <a:schemeClr val="tx2">
                  <a:lumMod val="75000"/>
                </a:schemeClr>
              </a:solidFill>
            </a:endParaRPr>
          </a:p>
          <a:p>
            <a:pPr marL="609585" indent="-507987">
              <a:buSzPts val="2400"/>
              <a:buFont typeface="Wingdings 3" charset="2"/>
              <a:buChar char=""/>
            </a:pPr>
            <a:r>
              <a:rPr lang="en-US" b="1" dirty="0">
                <a:solidFill>
                  <a:schemeClr val="tx2">
                    <a:lumMod val="75000"/>
                  </a:schemeClr>
                </a:solidFill>
              </a:rPr>
              <a:t>Combinational Schemes:</a:t>
            </a:r>
          </a:p>
          <a:p>
            <a:pPr marL="1066785" lvl="1" indent="-507987" algn="just">
              <a:buSzPts val="2400"/>
              <a:buFont typeface="Wingdings 3" charset="2"/>
              <a:buChar char=""/>
            </a:pPr>
            <a:r>
              <a:rPr lang="en-US" sz="1900" dirty="0">
                <a:solidFill>
                  <a:schemeClr val="tx2">
                    <a:lumMod val="75000"/>
                  </a:schemeClr>
                </a:solidFill>
              </a:rPr>
              <a:t>The strategies of </a:t>
            </a:r>
            <a:r>
              <a:rPr lang="en-US" sz="1900" dirty="0" err="1">
                <a:solidFill>
                  <a:schemeClr val="tx2">
                    <a:lumMod val="75000"/>
                  </a:schemeClr>
                </a:solidFill>
              </a:rPr>
              <a:t>biword</a:t>
            </a:r>
            <a:r>
              <a:rPr lang="en-US" sz="1900" dirty="0">
                <a:solidFill>
                  <a:schemeClr val="tx2">
                    <a:lumMod val="75000"/>
                  </a:schemeClr>
                </a:solidFill>
              </a:rPr>
              <a:t> indexes and positional indexes can be fruitfully combined.</a:t>
            </a:r>
          </a:p>
          <a:p>
            <a:pPr marL="1066785" lvl="1" indent="-507987" algn="just">
              <a:buSzPts val="2400"/>
              <a:buFont typeface="Wingdings 3" charset="2"/>
              <a:buChar char=""/>
            </a:pPr>
            <a:r>
              <a:rPr lang="en-US" sz="1900" dirty="0">
                <a:solidFill>
                  <a:schemeClr val="tx2">
                    <a:lumMod val="75000"/>
                  </a:schemeClr>
                </a:solidFill>
              </a:rPr>
              <a:t>If users commonly query on particular phrases, such as Michael Jackson, it is quite inefficient to keep merging positional postings lists.</a:t>
            </a:r>
          </a:p>
          <a:p>
            <a:pPr marL="1066785" lvl="1" indent="-507987" algn="just">
              <a:buSzPts val="2400"/>
              <a:buFont typeface="Wingdings 3" charset="2"/>
              <a:buChar char=""/>
            </a:pPr>
            <a:r>
              <a:rPr lang="en-US" sz="1900" dirty="0">
                <a:solidFill>
                  <a:schemeClr val="tx2">
                    <a:lumMod val="75000"/>
                  </a:schemeClr>
                </a:solidFill>
              </a:rPr>
              <a:t>A combination strategy uses a phrase index, or just a bi-word index, for certain queries and uses a positional index for other phrase queries</a:t>
            </a:r>
            <a:br>
              <a:rPr lang="en-US" sz="1900" dirty="0">
                <a:solidFill>
                  <a:schemeClr val="tx2">
                    <a:lumMod val="75000"/>
                  </a:schemeClr>
                </a:solidFill>
              </a:rPr>
            </a:br>
            <a:endParaRPr lang="en-US" sz="1900" dirty="0">
              <a:solidFill>
                <a:schemeClr val="tx2">
                  <a:lumMod val="75000"/>
                </a:schemeClr>
              </a:solidFill>
            </a:endParaRPr>
          </a:p>
        </p:txBody>
      </p:sp>
    </p:spTree>
    <p:extLst>
      <p:ext uri="{BB962C8B-B14F-4D97-AF65-F5344CB8AC3E}">
        <p14:creationId xmlns:p14="http://schemas.microsoft.com/office/powerpoint/2010/main" val="257926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dirty="0">
                <a:solidFill>
                  <a:schemeClr val="tx2">
                    <a:lumMod val="75000"/>
                  </a:schemeClr>
                </a:solidFill>
              </a:rPr>
              <a:t>Question</a:t>
            </a:r>
          </a:p>
        </p:txBody>
      </p:sp>
      <p:sp>
        <p:nvSpPr>
          <p:cNvPr id="112" name="Rectangle 1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4" name="Straight Connector 1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buFont typeface="Wingdings 3" charset="2"/>
              <a:buChar char=""/>
            </a:pPr>
            <a:r>
              <a:rPr lang="en-US" dirty="0">
                <a:solidFill>
                  <a:schemeClr val="tx2">
                    <a:lumMod val="75000"/>
                  </a:schemeClr>
                </a:solidFill>
              </a:rPr>
              <a:t>What are the issues of </a:t>
            </a:r>
            <a:r>
              <a:rPr lang="en-US" dirty="0" err="1">
                <a:solidFill>
                  <a:schemeClr val="tx2">
                    <a:lumMod val="75000"/>
                  </a:schemeClr>
                </a:solidFill>
              </a:rPr>
              <a:t>Biword</a:t>
            </a:r>
            <a:r>
              <a:rPr lang="en-US" dirty="0">
                <a:solidFill>
                  <a:schemeClr val="tx2">
                    <a:lumMod val="75000"/>
                  </a:schemeClr>
                </a:solidFill>
              </a:rPr>
              <a:t> indexes?</a:t>
            </a:r>
          </a:p>
        </p:txBody>
      </p:sp>
    </p:spTree>
    <p:extLst>
      <p:ext uri="{BB962C8B-B14F-4D97-AF65-F5344CB8AC3E}">
        <p14:creationId xmlns:p14="http://schemas.microsoft.com/office/powerpoint/2010/main" val="2264452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3"/>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91" name="Straight Connector 190">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9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9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9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0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0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1" name="Google Shape;155;p29">
            <a:extLst>
              <a:ext uri="{FF2B5EF4-FFF2-40B4-BE49-F238E27FC236}">
                <a16:creationId xmlns:a16="http://schemas.microsoft.com/office/drawing/2014/main" id="{C13AD189-8940-5240-9558-306B62AE6094}"/>
              </a:ext>
            </a:extLst>
          </p:cNvPr>
          <p:cNvSpPr txBox="1">
            <a:spLocks noGrp="1"/>
          </p:cNvSpPr>
          <p:nvPr>
            <p:ph type="subTitle" idx="1"/>
          </p:nvPr>
        </p:nvSpPr>
        <p:spPr>
          <a:xfrm>
            <a:off x="5049062" y="379933"/>
            <a:ext cx="6455549" cy="5825943"/>
          </a:xfrm>
          <a:prstGeom prst="rect">
            <a:avLst/>
          </a:prstGeom>
        </p:spPr>
        <p:txBody>
          <a:bodyPr spcFirstLastPara="1" vert="horz" lIns="91440" tIns="45720" rIns="91440" bIns="45720" rtlCol="0" anchor="ctr" anchorCtr="0">
            <a:normAutofit fontScale="85000" lnSpcReduction="20000"/>
          </a:bodyPr>
          <a:lstStyle/>
          <a:p>
            <a:pPr marL="609585" indent="-507987">
              <a:buSzPts val="2400"/>
              <a:buFont typeface="Wingdings 3" charset="2"/>
              <a:buChar char=""/>
            </a:pPr>
            <a:r>
              <a:rPr lang="en-US" dirty="0">
                <a:solidFill>
                  <a:schemeClr val="tx2">
                    <a:lumMod val="75000"/>
                  </a:schemeClr>
                </a:solidFill>
              </a:rPr>
              <a:t>The Web Graph describes the directed links between pages of the World Wide Web. A directed edge connects page X to page Y if there exists a hyperlink on page X, referring to page Y. Where X and Y are two vertices of giant Web Graph. </a:t>
            </a:r>
          </a:p>
          <a:p>
            <a:pPr marL="609585" indent="-507987">
              <a:buSzPts val="2400"/>
              <a:buFont typeface="Wingdings 3" charset="2"/>
              <a:buChar char=""/>
            </a:pPr>
            <a:endParaRPr lang="en-US" dirty="0">
              <a:solidFill>
                <a:schemeClr val="tx2">
                  <a:lumMod val="75000"/>
                </a:schemeClr>
              </a:solidFill>
            </a:endParaRPr>
          </a:p>
          <a:p>
            <a:pPr marL="609585" indent="-507987">
              <a:buSzPts val="2400"/>
              <a:buFont typeface="Wingdings 3" charset="2"/>
              <a:buChar char=""/>
            </a:pPr>
            <a:endParaRPr lang="en-US" dirty="0">
              <a:solidFill>
                <a:schemeClr val="tx2">
                  <a:lumMod val="75000"/>
                </a:schemeClr>
              </a:solidFill>
            </a:endParaRPr>
          </a:p>
          <a:p>
            <a:pPr marL="101598">
              <a:buSzPts val="2400"/>
            </a:pPr>
            <a:endParaRPr lang="en-US" dirty="0">
              <a:solidFill>
                <a:schemeClr val="tx2">
                  <a:lumMod val="75000"/>
                </a:schemeClr>
              </a:solidFill>
            </a:endParaRPr>
          </a:p>
          <a:p>
            <a:pPr marL="101598" algn="ctr">
              <a:buSzPts val="2400"/>
            </a:pPr>
            <a:r>
              <a:rPr lang="en-US" dirty="0"/>
              <a:t>Two nodes of the web graph joined by a link</a:t>
            </a:r>
            <a:endParaRPr lang="en-US" dirty="0">
              <a:solidFill>
                <a:schemeClr val="tx2">
                  <a:lumMod val="75000"/>
                </a:schemeClr>
              </a:solidFill>
            </a:endParaRPr>
          </a:p>
          <a:p>
            <a:pPr marL="609585" indent="-507987">
              <a:buSzPts val="2400"/>
              <a:buFont typeface="Wingdings 3" charset="2"/>
              <a:buChar char=""/>
            </a:pPr>
            <a:r>
              <a:rPr lang="en-US" dirty="0">
                <a:solidFill>
                  <a:schemeClr val="tx2">
                    <a:lumMod val="75000"/>
                  </a:schemeClr>
                </a:solidFill>
              </a:rPr>
              <a:t>This anchor  text is generally encapsulated in the </a:t>
            </a:r>
            <a:r>
              <a:rPr lang="en-US" dirty="0" err="1">
                <a:solidFill>
                  <a:schemeClr val="tx2">
                    <a:lumMod val="75000"/>
                  </a:schemeClr>
                </a:solidFill>
              </a:rPr>
              <a:t>href</a:t>
            </a:r>
            <a:r>
              <a:rPr lang="en-US" dirty="0">
                <a:solidFill>
                  <a:schemeClr val="tx2">
                    <a:lumMod val="75000"/>
                  </a:schemeClr>
                </a:solidFill>
              </a:rPr>
              <a:t> attribute of the &lt;a&gt; (for anchor) tag that encodes the hyperlink in the HTML code of page A, and is referred to as anchor text</a:t>
            </a:r>
          </a:p>
          <a:p>
            <a:pPr marL="609585" indent="-507987">
              <a:buSzPts val="2400"/>
              <a:buFont typeface="Wingdings 3" charset="2"/>
              <a:buChar char=""/>
            </a:pPr>
            <a:r>
              <a:rPr lang="en-US" dirty="0">
                <a:solidFill>
                  <a:schemeClr val="tx2">
                    <a:lumMod val="75000"/>
                  </a:schemeClr>
                </a:solidFill>
              </a:rPr>
              <a:t>The web graph can be constructed by crawling the web. The in-links or out-links of web pages formulates the web-graph</a:t>
            </a:r>
          </a:p>
          <a:p>
            <a:pPr marL="609585" indent="-507987">
              <a:buSzPts val="2400"/>
              <a:buFont typeface="Wingdings 3" charset="2"/>
              <a:buChar char=""/>
            </a:pPr>
            <a:r>
              <a:rPr lang="en-US" dirty="0"/>
              <a:t>Two families of models have been introduced. The first family contains models whose aim is to explain the power law for degree distribution, while the second one is more based on structural properties of the Web graph</a:t>
            </a:r>
            <a:endParaRPr lang="en-US" dirty="0">
              <a:solidFill>
                <a:schemeClr val="tx2">
                  <a:lumMod val="75000"/>
                </a:schemeClr>
              </a:solidFill>
            </a:endParaRPr>
          </a:p>
          <a:p>
            <a:pPr marL="609585" indent="-507987">
              <a:buSzPts val="2400"/>
              <a:buFont typeface="Wingdings 3" charset="2"/>
              <a:buChar char=""/>
            </a:pPr>
            <a:r>
              <a:rPr lang="en-US" dirty="0"/>
              <a:t>Page Rank is procedure of calculating rank of web-page by solely deriving ranking by link structure of Web Graph. </a:t>
            </a:r>
          </a:p>
          <a:p>
            <a:pPr marL="609585" indent="-507987">
              <a:buSzPts val="2400"/>
              <a:buFont typeface="Wingdings 3" charset="2"/>
              <a:buChar char=""/>
            </a:pPr>
            <a:r>
              <a:rPr lang="en-US" dirty="0"/>
              <a:t>The Web Graph can be used for detecting web pages of similar topics, through graph-theoretical properties only, like co-citation</a:t>
            </a:r>
            <a:endParaRPr lang="en-US" dirty="0">
              <a:solidFill>
                <a:schemeClr val="tx2">
                  <a:lumMod val="75000"/>
                </a:schemeClr>
              </a:solidFill>
            </a:endParaRPr>
          </a:p>
        </p:txBody>
      </p:sp>
      <p:sp>
        <p:nvSpPr>
          <p:cNvPr id="22" name="Google Shape;154;p29">
            <a:extLst>
              <a:ext uri="{FF2B5EF4-FFF2-40B4-BE49-F238E27FC236}">
                <a16:creationId xmlns:a16="http://schemas.microsoft.com/office/drawing/2014/main" id="{6F45A18C-2FCD-CD4A-9464-16AE22DAE839}"/>
              </a:ext>
            </a:extLst>
          </p:cNvPr>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pPr marL="609585">
              <a:buClr>
                <a:schemeClr val="dk1"/>
              </a:buClr>
              <a:buSzPts val="1100"/>
            </a:pPr>
            <a:r>
              <a:rPr lang="en-US" sz="3600" b="1" dirty="0">
                <a:solidFill>
                  <a:schemeClr val="tx2">
                    <a:lumMod val="75000"/>
                  </a:schemeClr>
                </a:solidFill>
              </a:rPr>
              <a:t>Web Graph</a:t>
            </a:r>
          </a:p>
        </p:txBody>
      </p:sp>
      <p:pic>
        <p:nvPicPr>
          <p:cNvPr id="1028" name="Picture 4" descr="https://lh5.googleusercontent.com/5ECylrhXnXkjlNX1nY7dEvu3fs-8K_n7UMZhhgCaLia6VqoFtWyZHoqmyYcmx0GAHEaH5FLreWvpdA_PQCGfRBRn3_U4JuVCZwdsKcGP5N-l8OOhrRSFk896M71A1Sw9afZG0UOD_Gg">
            <a:extLst>
              <a:ext uri="{FF2B5EF4-FFF2-40B4-BE49-F238E27FC236}">
                <a16:creationId xmlns:a16="http://schemas.microsoft.com/office/drawing/2014/main" id="{4FDADA20-7687-D54A-9615-E77FE4408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695" y="1470835"/>
            <a:ext cx="325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599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83"/>
        <p:cNvGrpSpPr/>
        <p:nvPr/>
      </p:nvGrpSpPr>
      <p:grpSpPr>
        <a:xfrm>
          <a:off x="0" y="0"/>
          <a:ext cx="0" cy="0"/>
          <a:chOff x="0" y="0"/>
          <a:chExt cx="0" cy="0"/>
        </a:xfrm>
      </p:grpSpPr>
      <p:grpSp>
        <p:nvGrpSpPr>
          <p:cNvPr id="92" name="Group 9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6" name="Group 10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0" name="Rectangle 11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2"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4" name="Rectangle 123">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Google Shape;84;p18"/>
          <p:cNvSpPr txBox="1">
            <a:spLocks noGrp="1"/>
          </p:cNvSpPr>
          <p:nvPr>
            <p:ph type="title"/>
          </p:nvPr>
        </p:nvSpPr>
        <p:spPr>
          <a:xfrm>
            <a:off x="541867" y="787400"/>
            <a:ext cx="7145866" cy="778933"/>
          </a:xfrm>
          <a:prstGeom prst="rect">
            <a:avLst/>
          </a:prstGeom>
        </p:spPr>
        <p:txBody>
          <a:bodyPr spcFirstLastPara="1" vert="horz" lIns="91440" tIns="45720" rIns="91440" bIns="45720" rtlCol="0" anchor="ctr" anchorCtr="0">
            <a:normAutofit/>
          </a:bodyPr>
          <a:lstStyle/>
          <a:p>
            <a:pPr marL="2438339">
              <a:lnSpc>
                <a:spcPct val="90000"/>
              </a:lnSpc>
              <a:spcBef>
                <a:spcPct val="0"/>
              </a:spcBef>
            </a:pPr>
            <a:r>
              <a:rPr lang="en-US" sz="2700">
                <a:solidFill>
                  <a:srgbClr val="FEFFFF"/>
                </a:solidFill>
              </a:rPr>
              <a:t>Building an inverted index</a:t>
            </a:r>
          </a:p>
        </p:txBody>
      </p:sp>
      <p:sp>
        <p:nvSpPr>
          <p:cNvPr id="85" name="Google Shape;85;p18"/>
          <p:cNvSpPr txBox="1">
            <a:spLocks noGrp="1"/>
          </p:cNvSpPr>
          <p:nvPr>
            <p:ph type="body" idx="1"/>
          </p:nvPr>
        </p:nvSpPr>
        <p:spPr>
          <a:xfrm>
            <a:off x="541866" y="2032000"/>
            <a:ext cx="7145867" cy="3879222"/>
          </a:xfrm>
          <a:prstGeom prst="rect">
            <a:avLst/>
          </a:prstGeom>
        </p:spPr>
        <p:txBody>
          <a:bodyPr spcFirstLastPara="1" vert="horz" lIns="91440" tIns="45720" rIns="91440" bIns="45720" rtlCol="0" anchorCtr="0">
            <a:normAutofit fontScale="92500" lnSpcReduction="20000"/>
          </a:bodyPr>
          <a:lstStyle/>
          <a:p>
            <a:pPr marL="342900" indent="-342900">
              <a:spcBef>
                <a:spcPts val="1000"/>
              </a:spcBef>
              <a:buFont typeface="Wingdings 3" charset="2"/>
              <a:buChar char=""/>
            </a:pPr>
            <a:r>
              <a:rPr lang="en-US" sz="1700" dirty="0">
                <a:solidFill>
                  <a:srgbClr val="FEFFFF"/>
                </a:solidFill>
              </a:rPr>
              <a:t>The shape of web is of Bowtie. The three major categories of web pages are IN, OUT and SCC.</a:t>
            </a:r>
          </a:p>
          <a:p>
            <a:pPr marL="342900" indent="-342900">
              <a:spcBef>
                <a:spcPts val="1000"/>
              </a:spcBef>
              <a:buFont typeface="Wingdings 3" charset="2"/>
              <a:buChar char=""/>
            </a:pPr>
            <a:r>
              <a:rPr lang="en-US" sz="1700" dirty="0">
                <a:solidFill>
                  <a:srgbClr val="FEFFFF"/>
                </a:solidFill>
              </a:rPr>
              <a:t>A web surfer can pass from any page in IN to any page in SCC</a:t>
            </a:r>
          </a:p>
          <a:p>
            <a:pPr marL="342900" indent="-342900">
              <a:spcBef>
                <a:spcPts val="1000"/>
              </a:spcBef>
              <a:buFont typeface="Wingdings 3" charset="2"/>
              <a:buChar char=""/>
            </a:pPr>
            <a:r>
              <a:rPr lang="en-US" sz="1700" dirty="0">
                <a:solidFill>
                  <a:srgbClr val="FEFFFF"/>
                </a:solidFill>
              </a:rPr>
              <a:t>Likewise, a surfer can pass from page in SCC to any page in OUT</a:t>
            </a:r>
          </a:p>
          <a:p>
            <a:pPr marL="342900" indent="-342900">
              <a:spcBef>
                <a:spcPts val="1000"/>
              </a:spcBef>
              <a:buFont typeface="Wingdings 3" charset="2"/>
              <a:buChar char=""/>
            </a:pPr>
            <a:r>
              <a:rPr lang="en-US" sz="1700" dirty="0">
                <a:solidFill>
                  <a:srgbClr val="FEFFFF"/>
                </a:solidFill>
              </a:rPr>
              <a:t>Finally, the surfer can surf from any page in SCC to any other page in SCC.</a:t>
            </a:r>
          </a:p>
          <a:p>
            <a:pPr marL="342900" indent="-342900">
              <a:spcBef>
                <a:spcPts val="1000"/>
              </a:spcBef>
              <a:buFont typeface="Wingdings 3" charset="2"/>
              <a:buChar char=""/>
            </a:pPr>
            <a:r>
              <a:rPr lang="en-US" sz="1700" dirty="0">
                <a:solidFill>
                  <a:srgbClr val="FEFFFF"/>
                </a:solidFill>
              </a:rPr>
              <a:t>However, it is not possible to pass from a page in SCC to any page in IN, or from a page in OUT to a page in SCC.</a:t>
            </a:r>
          </a:p>
          <a:p>
            <a:pPr marL="342900" indent="-342900">
              <a:spcBef>
                <a:spcPts val="1000"/>
              </a:spcBef>
              <a:buFont typeface="Wingdings 3" charset="2"/>
              <a:buChar char=""/>
            </a:pPr>
            <a:r>
              <a:rPr lang="en-US" sz="1700" dirty="0">
                <a:solidFill>
                  <a:srgbClr val="FEFFFF"/>
                </a:solidFill>
              </a:rPr>
              <a:t>in several studies IN and OUT are roughly equal in size, whereas SCC is somewhat larger; most web pages fall into one of these three sets.</a:t>
            </a:r>
          </a:p>
          <a:p>
            <a:pPr marL="342900" indent="-342900">
              <a:spcBef>
                <a:spcPts val="1000"/>
              </a:spcBef>
              <a:buFont typeface="Wingdings 3" charset="2"/>
              <a:buChar char=""/>
            </a:pPr>
            <a:r>
              <a:rPr lang="en-US" sz="1700" dirty="0">
                <a:solidFill>
                  <a:srgbClr val="FEFFFF"/>
                </a:solidFill>
              </a:rPr>
              <a:t>The remaining pages form into tubes that are small sets of pages outside SCC that lead directly from IN to OUT, and tendrils that either lead nowhere from IN, or from nowhere to OUT</a:t>
            </a:r>
          </a:p>
          <a:p>
            <a:pPr marL="342900" indent="-342900">
              <a:spcBef>
                <a:spcPts val="1000"/>
              </a:spcBef>
              <a:buFont typeface="Wingdings 3" charset="2"/>
              <a:buChar char=""/>
            </a:pPr>
            <a:endParaRPr lang="en-US" sz="1700" dirty="0">
              <a:solidFill>
                <a:srgbClr val="FEFFFF"/>
              </a:solidFill>
            </a:endParaRPr>
          </a:p>
          <a:p>
            <a:pPr marL="342900" indent="-342900">
              <a:spcBef>
                <a:spcPts val="1000"/>
              </a:spcBef>
              <a:buFont typeface="Wingdings 3" charset="2"/>
              <a:buChar char=""/>
            </a:pPr>
            <a:endParaRPr lang="en-US" sz="1700" dirty="0">
              <a:solidFill>
                <a:srgbClr val="FEFFFF"/>
              </a:solidFill>
            </a:endParaRPr>
          </a:p>
        </p:txBody>
      </p:sp>
      <p:pic>
        <p:nvPicPr>
          <p:cNvPr id="60" name="Google Shape;190;p35">
            <a:extLst>
              <a:ext uri="{FF2B5EF4-FFF2-40B4-BE49-F238E27FC236}">
                <a16:creationId xmlns:a16="http://schemas.microsoft.com/office/drawing/2014/main" id="{3BE584AA-44D2-9240-9449-010F8E76D9D6}"/>
              </a:ext>
            </a:extLst>
          </p:cNvPr>
          <p:cNvPicPr preferRelativeResize="0"/>
          <p:nvPr/>
        </p:nvPicPr>
        <p:blipFill>
          <a:blip r:embed="rId3">
            <a:alphaModFix/>
          </a:blip>
          <a:stretch>
            <a:fillRect/>
          </a:stretch>
        </p:blipFill>
        <p:spPr>
          <a:xfrm>
            <a:off x="8341953" y="1869892"/>
            <a:ext cx="3771761" cy="3902739"/>
          </a:xfrm>
          <a:prstGeom prst="rect">
            <a:avLst/>
          </a:prstGeom>
          <a:noFill/>
          <a:ln>
            <a:noFill/>
          </a:ln>
        </p:spPr>
      </p:pic>
    </p:spTree>
    <p:extLst>
      <p:ext uri="{BB962C8B-B14F-4D97-AF65-F5344CB8AC3E}">
        <p14:creationId xmlns:p14="http://schemas.microsoft.com/office/powerpoint/2010/main" val="2655647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dirty="0">
                <a:solidFill>
                  <a:schemeClr val="tx2">
                    <a:lumMod val="75000"/>
                  </a:schemeClr>
                </a:solidFill>
              </a:rPr>
              <a:t>Question</a:t>
            </a:r>
          </a:p>
        </p:txBody>
      </p:sp>
      <p:sp>
        <p:nvSpPr>
          <p:cNvPr id="112" name="Rectangle 1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4" name="Straight Connector 1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buFont typeface="Wingdings 3" charset="2"/>
              <a:buChar char=""/>
            </a:pPr>
            <a:r>
              <a:rPr lang="en-US" dirty="0">
                <a:solidFill>
                  <a:schemeClr val="tx2">
                    <a:lumMod val="75000"/>
                  </a:schemeClr>
                </a:solidFill>
              </a:rPr>
              <a:t>What are three major categories of web page?</a:t>
            </a:r>
          </a:p>
        </p:txBody>
      </p:sp>
    </p:spTree>
    <p:extLst>
      <p:ext uri="{BB962C8B-B14F-4D97-AF65-F5344CB8AC3E}">
        <p14:creationId xmlns:p14="http://schemas.microsoft.com/office/powerpoint/2010/main" val="130539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D0987-EF21-E543-92BD-EAA20BF2606F}"/>
              </a:ext>
            </a:extLst>
          </p:cNvPr>
          <p:cNvSpPr>
            <a:spLocks noGrp="1"/>
          </p:cNvSpPr>
          <p:nvPr>
            <p:ph type="title"/>
          </p:nvPr>
        </p:nvSpPr>
        <p:spPr>
          <a:xfrm>
            <a:off x="635875" y="290500"/>
            <a:ext cx="3808476" cy="1259894"/>
          </a:xfrm>
        </p:spPr>
        <p:txBody>
          <a:bodyPr>
            <a:normAutofit fontScale="90000"/>
          </a:bodyPr>
          <a:lstStyle/>
          <a:p>
            <a:r>
              <a:rPr lang="en-US" dirty="0"/>
              <a:t>Advertising as the economic model</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B5176CF8-5DEE-4A34-9668-23EE2A5B932D}"/>
              </a:ext>
            </a:extLst>
          </p:cNvPr>
          <p:cNvSpPr>
            <a:spLocks noGrp="1"/>
          </p:cNvSpPr>
          <p:nvPr>
            <p:ph idx="1"/>
          </p:nvPr>
        </p:nvSpPr>
        <p:spPr>
          <a:xfrm>
            <a:off x="635875" y="1433140"/>
            <a:ext cx="3808476" cy="5134359"/>
          </a:xfrm>
        </p:spPr>
        <p:txBody>
          <a:bodyPr>
            <a:normAutofit fontScale="77500" lnSpcReduction="20000"/>
          </a:bodyPr>
          <a:lstStyle/>
          <a:p>
            <a:r>
              <a:rPr lang="en-US" dirty="0"/>
              <a:t>Early in the history of the Web, companies used graphical banner advertisements on web pages at popular websites. The primary purpose of these Advertisements was branding.</a:t>
            </a:r>
          </a:p>
          <a:p>
            <a:r>
              <a:rPr lang="en-US" dirty="0"/>
              <a:t>Typically advertisements are priced as CPM (Cost per mil) or CPC (Cost Per Click) model.</a:t>
            </a:r>
          </a:p>
          <a:p>
            <a:r>
              <a:rPr lang="en-US" dirty="0" err="1"/>
              <a:t>GoTo</a:t>
            </a:r>
            <a:r>
              <a:rPr lang="en-US" dirty="0"/>
              <a:t> was a pioneer in this direction, for every query q </a:t>
            </a:r>
            <a:r>
              <a:rPr lang="en-US" dirty="0" err="1"/>
              <a:t>GoTo</a:t>
            </a:r>
            <a:r>
              <a:rPr lang="en-US" dirty="0"/>
              <a:t> would accept bids from the company and return web pages ordered based on highest bid first.</a:t>
            </a:r>
          </a:p>
          <a:p>
            <a:r>
              <a:rPr lang="en-US" dirty="0"/>
              <a:t>Current search engine follow a combination of “Pure” search engines and “Sponsored” Search engines.</a:t>
            </a:r>
          </a:p>
          <a:p>
            <a:r>
              <a:rPr lang="en-US" dirty="0"/>
              <a:t>They provide pure search results algorithmic search as the primary response to a user’s search, together with sponsored search results displayed separately and distinctively to the right of the algorithmic results.</a:t>
            </a:r>
          </a:p>
        </p:txBody>
      </p:sp>
      <p:pic>
        <p:nvPicPr>
          <p:cNvPr id="7" name="Google Shape;205;p37">
            <a:extLst>
              <a:ext uri="{FF2B5EF4-FFF2-40B4-BE49-F238E27FC236}">
                <a16:creationId xmlns:a16="http://schemas.microsoft.com/office/drawing/2014/main" id="{8C0B2010-1B12-3D4F-B85F-4E1A93819D31}"/>
              </a:ext>
            </a:extLst>
          </p:cNvPr>
          <p:cNvPicPr preferRelativeResize="0">
            <a:picLocks/>
          </p:cNvPicPr>
          <p:nvPr/>
        </p:nvPicPr>
        <p:blipFill>
          <a:blip r:embed="rId2"/>
          <a:stretch>
            <a:fillRect/>
          </a:stretch>
        </p:blipFill>
        <p:spPr>
          <a:xfrm>
            <a:off x="4589196" y="1433140"/>
            <a:ext cx="6953577" cy="2942869"/>
          </a:xfrm>
          <a:prstGeom prst="rect">
            <a:avLst/>
          </a:prstGeom>
          <a:noFill/>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8">
            <a:extLst>
              <a:ext uri="{FF2B5EF4-FFF2-40B4-BE49-F238E27FC236}">
                <a16:creationId xmlns:a16="http://schemas.microsoft.com/office/drawing/2014/main" id="{174CABE5-8B34-1847-A20C-5240393F9969}"/>
              </a:ext>
            </a:extLst>
          </p:cNvPr>
          <p:cNvSpPr txBox="1">
            <a:spLocks/>
          </p:cNvSpPr>
          <p:nvPr/>
        </p:nvSpPr>
        <p:spPr>
          <a:xfrm>
            <a:off x="4589195" y="4466910"/>
            <a:ext cx="6953577" cy="134302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1600" dirty="0"/>
              <a:t>(Search advertising triggered by query keywords. Here the query A320 returns algorithmic search results about Airbus aircraft, together with advertisements for various non-aircraft goods numbered A320, that advertisers seek to market to those querying on this query. The lack of advertisements for the aircraft reflects the fact that few marketers attempt to sell A320 aircraft on the web.)</a:t>
            </a:r>
          </a:p>
        </p:txBody>
      </p:sp>
    </p:spTree>
    <p:extLst>
      <p:ext uri="{BB962C8B-B14F-4D97-AF65-F5344CB8AC3E}">
        <p14:creationId xmlns:p14="http://schemas.microsoft.com/office/powerpoint/2010/main" val="318940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10"/>
        <p:cNvGrpSpPr/>
        <p:nvPr/>
      </p:nvGrpSpPr>
      <p:grpSpPr>
        <a:xfrm>
          <a:off x="0" y="0"/>
          <a:ext cx="0" cy="0"/>
          <a:chOff x="0" y="0"/>
          <a:chExt cx="0" cy="0"/>
        </a:xfrm>
      </p:grpSpPr>
      <p:grpSp>
        <p:nvGrpSpPr>
          <p:cNvPr id="89" name="Group 8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3" name="Group 10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7" name="Rectangle 11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9"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1" name="Rectangle 120">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Google Shape;211;p38"/>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dirty="0">
                <a:solidFill>
                  <a:schemeClr val="tx2">
                    <a:lumMod val="75000"/>
                  </a:schemeClr>
                </a:solidFill>
              </a:rPr>
              <a:t>The search user experience</a:t>
            </a:r>
          </a:p>
        </p:txBody>
      </p:sp>
      <p:sp>
        <p:nvSpPr>
          <p:cNvPr id="123" name="Rectangle 122">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5" name="Straight Connector 124">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28"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9"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0"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31"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32"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33"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34"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35"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36"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37"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38"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39"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12" name="Google Shape;212;p38"/>
          <p:cNvSpPr txBox="1">
            <a:spLocks noGrp="1"/>
          </p:cNvSpPr>
          <p:nvPr>
            <p:ph type="subTitle" idx="1"/>
          </p:nvPr>
        </p:nvSpPr>
        <p:spPr>
          <a:xfrm>
            <a:off x="5049062" y="228601"/>
            <a:ext cx="6455549" cy="6093922"/>
          </a:xfrm>
          <a:prstGeom prst="rect">
            <a:avLst/>
          </a:prstGeom>
        </p:spPr>
        <p:txBody>
          <a:bodyPr spcFirstLastPara="1" vert="horz" lIns="91440" tIns="45720" rIns="91440" bIns="45720" rtlCol="0" anchor="ctr" anchorCtr="0">
            <a:noAutofit/>
          </a:bodyPr>
          <a:lstStyle/>
          <a:p>
            <a:pPr marL="609585" indent="-423323">
              <a:lnSpc>
                <a:spcPct val="90000"/>
              </a:lnSpc>
              <a:buSzPts val="1400"/>
              <a:buFont typeface="Wingdings 3" charset="2"/>
              <a:buChar char=""/>
            </a:pPr>
            <a:r>
              <a:rPr lang="en-US" sz="1300" dirty="0"/>
              <a:t>It is crucial to understand who uses web search. Web search users  tend to not know or not care about the underlying heterogeneity of the web content. They do not essentially no the syntax of query language or how to phrase a query.</a:t>
            </a:r>
          </a:p>
          <a:p>
            <a:pPr marL="609585" indent="-423323">
              <a:lnSpc>
                <a:spcPct val="90000"/>
              </a:lnSpc>
              <a:buSzPts val="1400"/>
              <a:buFont typeface="Wingdings 3" charset="2"/>
              <a:buChar char=""/>
            </a:pPr>
            <a:r>
              <a:rPr lang="en-US" sz="1300" dirty="0"/>
              <a:t>More user traffic a web search engine can attract, the more revenue it stands to earn from sponsored search.</a:t>
            </a:r>
          </a:p>
          <a:p>
            <a:pPr marL="609585" indent="-423323">
              <a:lnSpc>
                <a:spcPct val="90000"/>
              </a:lnSpc>
              <a:buSzPts val="1400"/>
              <a:buFont typeface="Wingdings 3" charset="2"/>
              <a:buChar char=""/>
            </a:pPr>
            <a:r>
              <a:rPr lang="en-US" sz="1300" dirty="0"/>
              <a:t>Google identified 2 principles :</a:t>
            </a:r>
          </a:p>
          <a:p>
            <a:pPr marL="1066785" lvl="1" indent="-423323" algn="just">
              <a:lnSpc>
                <a:spcPct val="90000"/>
              </a:lnSpc>
              <a:buSzPts val="1400"/>
              <a:buFont typeface="Wingdings 3" charset="2"/>
              <a:buChar char=""/>
            </a:pPr>
            <a:r>
              <a:rPr lang="en-US" sz="1300" dirty="0">
                <a:solidFill>
                  <a:schemeClr val="tx1">
                    <a:lumMod val="65000"/>
                    <a:lumOff val="35000"/>
                  </a:schemeClr>
                </a:solidFill>
              </a:rPr>
              <a:t>A focus on relevance, specifically precision rather than recall in the first few results.</a:t>
            </a:r>
          </a:p>
          <a:p>
            <a:pPr marL="1523985" lvl="2" indent="-423323" algn="just">
              <a:lnSpc>
                <a:spcPct val="90000"/>
              </a:lnSpc>
              <a:buSzPts val="1400"/>
              <a:buFont typeface="Wingdings 3" charset="2"/>
              <a:buChar char=""/>
            </a:pPr>
            <a:r>
              <a:rPr lang="en-US" sz="1300" dirty="0">
                <a:solidFill>
                  <a:schemeClr val="tx1">
                    <a:lumMod val="65000"/>
                    <a:lumOff val="35000"/>
                  </a:schemeClr>
                </a:solidFill>
              </a:rPr>
              <a:t>[Saves user time in locating information they seek]</a:t>
            </a:r>
          </a:p>
          <a:p>
            <a:pPr marL="1066785" lvl="1" indent="-423323" algn="just">
              <a:lnSpc>
                <a:spcPct val="90000"/>
              </a:lnSpc>
              <a:buSzPts val="1400"/>
              <a:buFont typeface="Wingdings 3" charset="2"/>
              <a:buChar char=""/>
            </a:pPr>
            <a:r>
              <a:rPr lang="en-US" sz="1300" dirty="0">
                <a:solidFill>
                  <a:schemeClr val="tx1">
                    <a:lumMod val="65000"/>
                    <a:lumOff val="35000"/>
                  </a:schemeClr>
                </a:solidFill>
              </a:rPr>
              <a:t>A user experience that is lightweight, meaning that both the search query page and the search results page are uncluttered and almost entirely textual, with very few graphical elements.</a:t>
            </a:r>
          </a:p>
          <a:p>
            <a:pPr marL="1523985" lvl="2" indent="-423323" algn="just">
              <a:lnSpc>
                <a:spcPct val="90000"/>
              </a:lnSpc>
              <a:buSzPts val="1400"/>
              <a:buFont typeface="Wingdings 3" charset="2"/>
              <a:buChar char=""/>
            </a:pPr>
            <a:r>
              <a:rPr lang="en-US" sz="1300" dirty="0">
                <a:solidFill>
                  <a:schemeClr val="tx1">
                    <a:lumMod val="65000"/>
                    <a:lumOff val="35000"/>
                  </a:schemeClr>
                </a:solidFill>
              </a:rPr>
              <a:t>[Provide user experience that is extremely responsive and fast]</a:t>
            </a:r>
          </a:p>
          <a:p>
            <a:pPr marL="609585" indent="-423323">
              <a:lnSpc>
                <a:spcPct val="90000"/>
              </a:lnSpc>
              <a:buSzPts val="1400"/>
              <a:buFont typeface="Wingdings 3" charset="2"/>
              <a:buChar char=""/>
            </a:pPr>
            <a:r>
              <a:rPr lang="en-US" sz="1300" dirty="0"/>
              <a:t>Three broad categories into which common web search queries can be grouped:</a:t>
            </a:r>
          </a:p>
          <a:p>
            <a:pPr marL="1066785" lvl="1" indent="-423323" algn="l">
              <a:lnSpc>
                <a:spcPct val="90000"/>
              </a:lnSpc>
              <a:buSzPts val="1400"/>
              <a:buFont typeface="Wingdings 3" charset="2"/>
              <a:buChar char=""/>
            </a:pPr>
            <a:r>
              <a:rPr lang="en-US" sz="1300" dirty="0">
                <a:solidFill>
                  <a:schemeClr val="tx1">
                    <a:lumMod val="65000"/>
                    <a:lumOff val="35000"/>
                  </a:schemeClr>
                </a:solidFill>
              </a:rPr>
              <a:t>Informational : seek general info on broad topic, returns multiple web pages. [e.g. “Cloud computing”]</a:t>
            </a:r>
          </a:p>
          <a:p>
            <a:pPr marL="1066785" lvl="1" indent="-423323" algn="l">
              <a:lnSpc>
                <a:spcPct val="90000"/>
              </a:lnSpc>
              <a:buSzPts val="1400"/>
              <a:buFont typeface="Wingdings 3" charset="2"/>
              <a:buChar char=""/>
            </a:pPr>
            <a:r>
              <a:rPr lang="en-US" sz="1300" dirty="0">
                <a:solidFill>
                  <a:schemeClr val="tx1">
                    <a:lumMod val="65000"/>
                    <a:lumOff val="35000"/>
                  </a:schemeClr>
                </a:solidFill>
              </a:rPr>
              <a:t>Navigational : seek website or home page of single entity, [e.g. Lufthansa airlines]</a:t>
            </a:r>
          </a:p>
          <a:p>
            <a:pPr marL="1066785" lvl="1" indent="-423323" algn="l">
              <a:lnSpc>
                <a:spcPct val="90000"/>
              </a:lnSpc>
              <a:buSzPts val="1400"/>
              <a:buFont typeface="Wingdings 3" charset="2"/>
              <a:buChar char=""/>
            </a:pPr>
            <a:r>
              <a:rPr lang="en-US" sz="1300" dirty="0">
                <a:solidFill>
                  <a:schemeClr val="tx1">
                    <a:lumMod val="65000"/>
                    <a:lumOff val="35000"/>
                  </a:schemeClr>
                </a:solidFill>
              </a:rPr>
              <a:t>Transactional : seek list of services that provide interface for various transactions e.g. purchase a  product</a:t>
            </a:r>
          </a:p>
          <a:p>
            <a:pPr marL="609585" indent="-423323">
              <a:lnSpc>
                <a:spcPct val="90000"/>
              </a:lnSpc>
              <a:buSzPts val="1400"/>
              <a:buFont typeface="Wingdings 3" charset="2"/>
              <a:buChar char=""/>
            </a:pPr>
            <a:r>
              <a:rPr lang="en-US" sz="1300" dirty="0"/>
              <a:t>Categorizing query based on a type can be challenging. But, it is important in governing algorithm search results and deciding suitability of the query for sponsored search results.  </a:t>
            </a:r>
          </a:p>
        </p:txBody>
      </p:sp>
    </p:spTree>
    <p:extLst>
      <p:ext uri="{BB962C8B-B14F-4D97-AF65-F5344CB8AC3E}">
        <p14:creationId xmlns:p14="http://schemas.microsoft.com/office/powerpoint/2010/main" val="2362227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133" name="Group 132">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7" name="Group 146">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65" name="Rectangle 164">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dirty="0">
                <a:solidFill>
                  <a:schemeClr val="tx2">
                    <a:lumMod val="75000"/>
                  </a:schemeClr>
                </a:solidFill>
              </a:rPr>
              <a:t>Question</a:t>
            </a:r>
          </a:p>
        </p:txBody>
      </p:sp>
      <p:sp>
        <p:nvSpPr>
          <p:cNvPr id="167" name="Rectangle 166">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69" name="Straight Connector 168">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72"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3"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4"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5"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6"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7"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8"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79"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80"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81"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2"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83"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buFont typeface="Wingdings 3" charset="2"/>
              <a:buChar char=""/>
            </a:pPr>
            <a:r>
              <a:rPr lang="en-US" dirty="0">
                <a:solidFill>
                  <a:schemeClr val="tx2">
                    <a:lumMod val="75000"/>
                  </a:schemeClr>
                </a:solidFill>
              </a:rPr>
              <a:t>Identify the Web search query category: [Informational /Navigational / Transactional]</a:t>
            </a:r>
          </a:p>
          <a:p>
            <a:pPr marL="895335" lvl="1" indent="-285750">
              <a:spcBef>
                <a:spcPts val="1000"/>
              </a:spcBef>
              <a:buFont typeface="Wingdings 3" charset="2"/>
              <a:buChar char=""/>
            </a:pPr>
            <a:r>
              <a:rPr lang="en-US" dirty="0">
                <a:solidFill>
                  <a:schemeClr val="tx2">
                    <a:lumMod val="75000"/>
                  </a:schemeClr>
                </a:solidFill>
              </a:rPr>
              <a:t>(1) “Facebook” , “YouTube”   </a:t>
            </a:r>
          </a:p>
          <a:p>
            <a:pPr marL="895335" lvl="1" indent="-285750">
              <a:spcBef>
                <a:spcPts val="1000"/>
              </a:spcBef>
              <a:buFont typeface="Wingdings 3" charset="2"/>
              <a:buChar char=""/>
            </a:pPr>
            <a:r>
              <a:rPr lang="en-US" dirty="0">
                <a:solidFill>
                  <a:schemeClr val="tx2">
                    <a:lumMod val="75000"/>
                  </a:schemeClr>
                </a:solidFill>
              </a:rPr>
              <a:t>(2) “Purchase Samsung Galaxy S3”</a:t>
            </a:r>
            <a:br>
              <a:rPr lang="en-US" dirty="0">
                <a:solidFill>
                  <a:schemeClr val="tx2">
                    <a:lumMod val="75000"/>
                  </a:schemeClr>
                </a:solidFill>
              </a:rPr>
            </a:br>
            <a:endParaRPr lang="en-US" dirty="0">
              <a:solidFill>
                <a:schemeClr val="tx2">
                  <a:lumMod val="75000"/>
                </a:schemeClr>
              </a:solidFill>
            </a:endParaRPr>
          </a:p>
        </p:txBody>
      </p:sp>
    </p:spTree>
    <p:extLst>
      <p:ext uri="{BB962C8B-B14F-4D97-AF65-F5344CB8AC3E}">
        <p14:creationId xmlns:p14="http://schemas.microsoft.com/office/powerpoint/2010/main" val="2422849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2"/>
        <p:cNvGrpSpPr/>
        <p:nvPr/>
      </p:nvGrpSpPr>
      <p:grpSpPr>
        <a:xfrm>
          <a:off x="0" y="0"/>
          <a:ext cx="0" cy="0"/>
          <a:chOff x="0" y="0"/>
          <a:chExt cx="0" cy="0"/>
        </a:xfrm>
      </p:grpSpPr>
      <p:grpSp>
        <p:nvGrpSpPr>
          <p:cNvPr id="101" name="Group 10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5" name="Group 11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9" name="Rectangle 12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1"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3" name="Rectangle 132">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40"/>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a:solidFill>
                  <a:schemeClr val="tx2">
                    <a:lumMod val="75000"/>
                  </a:schemeClr>
                </a:solidFill>
              </a:rPr>
              <a:t>Index Size and Estimation</a:t>
            </a:r>
          </a:p>
        </p:txBody>
      </p:sp>
      <p:sp>
        <p:nvSpPr>
          <p:cNvPr id="135" name="Rectangle 134">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37" name="Straight Connector 136">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40"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1"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2"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3"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44"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45"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46"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47"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48"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49"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0"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51"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24" name="Google Shape;224;p40"/>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609585" indent="-457189">
              <a:lnSpc>
                <a:spcPct val="90000"/>
              </a:lnSpc>
              <a:buSzPts val="1800"/>
              <a:buFont typeface="Wingdings 3" charset="2"/>
              <a:buChar char=""/>
            </a:pPr>
            <a:r>
              <a:rPr lang="en-US">
                <a:solidFill>
                  <a:schemeClr val="tx2">
                    <a:lumMod val="75000"/>
                  </a:schemeClr>
                </a:solidFill>
              </a:rPr>
              <a:t>One of the determining factors of the quality of Web search engines is the size of their index.</a:t>
            </a:r>
          </a:p>
          <a:p>
            <a:pPr marL="609585" indent="-457189">
              <a:lnSpc>
                <a:spcPct val="90000"/>
              </a:lnSpc>
              <a:buSzPts val="1800"/>
              <a:buFont typeface="Wingdings 3" charset="2"/>
              <a:buChar char=""/>
            </a:pPr>
            <a:r>
              <a:rPr lang="en-US">
                <a:solidFill>
                  <a:schemeClr val="tx2">
                    <a:lumMod val="75000"/>
                  </a:schemeClr>
                </a:solidFill>
              </a:rPr>
              <a:t>Given two search engines, what are the relative sizes of their indexes?</a:t>
            </a:r>
          </a:p>
          <a:p>
            <a:pPr marL="1219170" lvl="1" indent="-457189" algn="l">
              <a:lnSpc>
                <a:spcPct val="90000"/>
              </a:lnSpc>
              <a:buSzPts val="1800"/>
              <a:buFont typeface="Wingdings 3" charset="2"/>
              <a:buChar char=""/>
            </a:pPr>
            <a:r>
              <a:rPr lang="en-US">
                <a:solidFill>
                  <a:schemeClr val="tx2">
                    <a:lumMod val="75000"/>
                  </a:schemeClr>
                </a:solidFill>
              </a:rPr>
              <a:t>A search engine can return a page that has not been fully or even partially indexed.</a:t>
            </a:r>
          </a:p>
          <a:p>
            <a:pPr marL="1219170" lvl="1" indent="-457189" algn="l">
              <a:lnSpc>
                <a:spcPct val="90000"/>
              </a:lnSpc>
              <a:buSzPts val="1800"/>
              <a:buFont typeface="Wingdings 3" charset="2"/>
              <a:buChar char=""/>
            </a:pPr>
            <a:r>
              <a:rPr lang="en-US">
                <a:solidFill>
                  <a:schemeClr val="tx2">
                    <a:lumMod val="75000"/>
                  </a:schemeClr>
                </a:solidFill>
              </a:rPr>
              <a:t>Search engines organize indexes in various tiers and partitions, not all pages indexed are examined on every search.</a:t>
            </a:r>
          </a:p>
          <a:p>
            <a:pPr marL="609585" indent="-457189">
              <a:lnSpc>
                <a:spcPct val="90000"/>
              </a:lnSpc>
              <a:buSzPts val="1800"/>
              <a:buFont typeface="Wingdings 3" charset="2"/>
              <a:buChar char=""/>
            </a:pPr>
            <a:r>
              <a:rPr lang="en-US">
                <a:solidFill>
                  <a:schemeClr val="tx2">
                    <a:lumMod val="75000"/>
                  </a:schemeClr>
                </a:solidFill>
              </a:rPr>
              <a:t>Rude estimation under an (unrealistic) assumption: there is a finite size for the web from which each search engine chooses an independent, uniform subset to index.</a:t>
            </a:r>
          </a:p>
          <a:p>
            <a:pPr marL="609585" indent="-457189">
              <a:lnSpc>
                <a:spcPct val="90000"/>
              </a:lnSpc>
              <a:buSzPts val="1800"/>
              <a:buFont typeface="Wingdings 3" charset="2"/>
              <a:buChar char=""/>
            </a:pPr>
            <a:r>
              <a:rPr lang="en-US">
                <a:solidFill>
                  <a:schemeClr val="tx2">
                    <a:lumMod val="75000"/>
                  </a:schemeClr>
                </a:solidFill>
              </a:rPr>
              <a:t>Using this assumption we can use classical estimation technique known as capture-recapture method.</a:t>
            </a:r>
          </a:p>
        </p:txBody>
      </p:sp>
    </p:spTree>
    <p:extLst>
      <p:ext uri="{BB962C8B-B14F-4D97-AF65-F5344CB8AC3E}">
        <p14:creationId xmlns:p14="http://schemas.microsoft.com/office/powerpoint/2010/main" val="918209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8"/>
        <p:cNvGrpSpPr/>
        <p:nvPr/>
      </p:nvGrpSpPr>
      <p:grpSpPr>
        <a:xfrm>
          <a:off x="0" y="0"/>
          <a:ext cx="0" cy="0"/>
          <a:chOff x="0" y="0"/>
          <a:chExt cx="0" cy="0"/>
        </a:xfrm>
      </p:grpSpPr>
      <p:grpSp>
        <p:nvGrpSpPr>
          <p:cNvPr id="235" name="Group 234">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36"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37"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38"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39"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40"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1"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2"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43"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44"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5"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6"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7"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9" name="Group 248">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0"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1"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2"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3"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54"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55"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56"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57"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58"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59"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60"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61"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63" name="Rectangle 262">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5"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67" name="Rectangle 266">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Google Shape;229;p41"/>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a:solidFill>
                  <a:schemeClr val="tx2">
                    <a:lumMod val="75000"/>
                  </a:schemeClr>
                </a:solidFill>
              </a:rPr>
              <a:t>Near-Duplicates and Shingling</a:t>
            </a:r>
          </a:p>
        </p:txBody>
      </p:sp>
      <p:sp>
        <p:nvSpPr>
          <p:cNvPr id="269" name="Rectangle 268">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71" name="Straight Connector 270">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7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75"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76"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7"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78"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79"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80"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1"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82"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83"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84"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5"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30" name="Google Shape;230;p41"/>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indent="-431789">
              <a:lnSpc>
                <a:spcPct val="90000"/>
              </a:lnSpc>
              <a:spcBef>
                <a:spcPts val="1000"/>
              </a:spcBef>
              <a:buSzPts val="1500"/>
              <a:buFont typeface="Wingdings 3" charset="2"/>
              <a:buChar char=""/>
            </a:pPr>
            <a:r>
              <a:rPr lang="en-US" sz="1500">
                <a:solidFill>
                  <a:schemeClr val="tx2">
                    <a:lumMod val="75000"/>
                  </a:schemeClr>
                </a:solidFill>
              </a:rPr>
              <a:t>The Web contains multiple copies of the same content. By some estimates, as many as 40% of the pages on the Web are duplicates of other pages.</a:t>
            </a:r>
          </a:p>
          <a:p>
            <a:pPr indent="-431789">
              <a:lnSpc>
                <a:spcPct val="90000"/>
              </a:lnSpc>
              <a:spcBef>
                <a:spcPts val="1000"/>
              </a:spcBef>
              <a:buSzPts val="1500"/>
              <a:buFont typeface="Wingdings 3" charset="2"/>
              <a:buChar char=""/>
            </a:pPr>
            <a:r>
              <a:rPr lang="en-US" sz="1500">
                <a:solidFill>
                  <a:schemeClr val="tx2">
                    <a:lumMod val="75000"/>
                  </a:schemeClr>
                </a:solidFill>
              </a:rPr>
              <a:t>Search engines try to avoid indexing multiple copies of the same content, to keep down storage and processing overheads.</a:t>
            </a:r>
          </a:p>
          <a:p>
            <a:pPr indent="-431789">
              <a:lnSpc>
                <a:spcPct val="90000"/>
              </a:lnSpc>
              <a:spcBef>
                <a:spcPts val="1000"/>
              </a:spcBef>
              <a:buSzPts val="1500"/>
              <a:buFont typeface="Wingdings 3" charset="2"/>
              <a:buChar char=""/>
            </a:pPr>
            <a:r>
              <a:rPr lang="en-US" sz="1500">
                <a:solidFill>
                  <a:schemeClr val="tx2">
                    <a:lumMod val="75000"/>
                  </a:schemeClr>
                </a:solidFill>
              </a:rPr>
              <a:t>We can remove duplicates by using Shingling technique.</a:t>
            </a:r>
          </a:p>
          <a:p>
            <a:pPr marL="0" indent="0">
              <a:lnSpc>
                <a:spcPct val="90000"/>
              </a:lnSpc>
              <a:spcBef>
                <a:spcPts val="1000"/>
              </a:spcBef>
              <a:buFont typeface="Wingdings 3" charset="2"/>
              <a:buChar char=""/>
            </a:pPr>
            <a:r>
              <a:rPr lang="en-US" sz="1500" b="1">
                <a:solidFill>
                  <a:schemeClr val="tx2">
                    <a:lumMod val="75000"/>
                  </a:schemeClr>
                </a:solidFill>
              </a:rPr>
              <a:t> WHAT IS SHINGLING?</a:t>
            </a:r>
          </a:p>
          <a:p>
            <a:pPr indent="-431789">
              <a:lnSpc>
                <a:spcPct val="90000"/>
              </a:lnSpc>
              <a:spcBef>
                <a:spcPts val="1000"/>
              </a:spcBef>
              <a:buSzPts val="1500"/>
              <a:buFont typeface="Wingdings 3" charset="2"/>
              <a:buChar char=""/>
            </a:pPr>
            <a:r>
              <a:rPr lang="en-US" sz="1500">
                <a:solidFill>
                  <a:schemeClr val="tx2">
                    <a:lumMod val="75000"/>
                  </a:schemeClr>
                </a:solidFill>
              </a:rPr>
              <a:t>In natural language processing a w-shingling is a set of unique shingles (therefore n-grams) each of which is composed of contiguous subsequences of tokens within a document, which can then be used to ascertain the similarity between documents. </a:t>
            </a:r>
          </a:p>
          <a:p>
            <a:pPr indent="-431789">
              <a:lnSpc>
                <a:spcPct val="90000"/>
              </a:lnSpc>
              <a:spcBef>
                <a:spcPts val="1000"/>
              </a:spcBef>
              <a:buSzPts val="1500"/>
              <a:buFont typeface="Wingdings 3" charset="2"/>
              <a:buChar char=""/>
            </a:pPr>
            <a:r>
              <a:rPr lang="en-US" sz="1500">
                <a:solidFill>
                  <a:schemeClr val="tx2">
                    <a:lumMod val="75000"/>
                  </a:schemeClr>
                </a:solidFill>
              </a:rPr>
              <a:t>The symbol w denotes the quantity of tokens in each shingle selected, or solved for.</a:t>
            </a:r>
          </a:p>
          <a:p>
            <a:pPr indent="-431789">
              <a:lnSpc>
                <a:spcPct val="90000"/>
              </a:lnSpc>
              <a:spcBef>
                <a:spcPts val="1000"/>
              </a:spcBef>
              <a:buSzPts val="1500"/>
              <a:buFont typeface="Wingdings 3" charset="2"/>
              <a:buChar char=""/>
            </a:pPr>
            <a:r>
              <a:rPr lang="en-US" sz="1500">
                <a:solidFill>
                  <a:schemeClr val="tx2">
                    <a:lumMod val="75000"/>
                  </a:schemeClr>
                </a:solidFill>
              </a:rPr>
              <a:t>As an example, consider the following text: a rose is a rose is a rose.</a:t>
            </a:r>
          </a:p>
          <a:p>
            <a:pPr marL="0" indent="0">
              <a:lnSpc>
                <a:spcPct val="90000"/>
              </a:lnSpc>
              <a:spcBef>
                <a:spcPts val="1000"/>
              </a:spcBef>
              <a:buFont typeface="Wingdings 3" charset="2"/>
              <a:buChar char=""/>
            </a:pPr>
            <a:endParaRPr lang="en-US" sz="1500">
              <a:solidFill>
                <a:schemeClr val="tx2">
                  <a:lumMod val="75000"/>
                </a:schemeClr>
              </a:solidFill>
            </a:endParaRPr>
          </a:p>
        </p:txBody>
      </p:sp>
    </p:spTree>
    <p:extLst>
      <p:ext uri="{BB962C8B-B14F-4D97-AF65-F5344CB8AC3E}">
        <p14:creationId xmlns:p14="http://schemas.microsoft.com/office/powerpoint/2010/main" val="97634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5"/>
        <p:cNvGrpSpPr/>
        <p:nvPr/>
      </p:nvGrpSpPr>
      <p:grpSpPr>
        <a:xfrm>
          <a:off x="0" y="0"/>
          <a:ext cx="0" cy="0"/>
          <a:chOff x="0" y="0"/>
          <a:chExt cx="0" cy="0"/>
        </a:xfrm>
      </p:grpSpPr>
      <p:grpSp>
        <p:nvGrpSpPr>
          <p:cNvPr id="72" name="Group 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1"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a:solidFill>
                  <a:schemeClr val="tx2">
                    <a:lumMod val="75000"/>
                  </a:schemeClr>
                </a:solidFill>
              </a:rPr>
              <a:t>Boolean Retrieval Model</a:t>
            </a:r>
          </a:p>
        </p:txBody>
      </p:sp>
      <p:sp>
        <p:nvSpPr>
          <p:cNvPr id="106" name="Rectangle 10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08" name="Straight Connector 10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1"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1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1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1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1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1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1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7" name="Google Shape;67;p15"/>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indent="-423323">
              <a:lnSpc>
                <a:spcPct val="90000"/>
              </a:lnSpc>
              <a:spcBef>
                <a:spcPts val="1000"/>
              </a:spcBef>
              <a:buSzPts val="1400"/>
              <a:buFont typeface="Wingdings 3" charset="2"/>
              <a:buChar char=""/>
            </a:pPr>
            <a:r>
              <a:rPr lang="en-US" sz="1700">
                <a:solidFill>
                  <a:schemeClr val="tx2">
                    <a:lumMod val="75000"/>
                  </a:schemeClr>
                </a:solidFill>
              </a:rPr>
              <a:t>Answers any query that is a boolean expression (AND OR NOT Joins)</a:t>
            </a:r>
          </a:p>
          <a:p>
            <a:pPr indent="-423323">
              <a:lnSpc>
                <a:spcPct val="90000"/>
              </a:lnSpc>
              <a:spcBef>
                <a:spcPts val="1000"/>
              </a:spcBef>
              <a:buSzPts val="1400"/>
              <a:buFont typeface="Wingdings 3" charset="2"/>
              <a:buChar char=""/>
            </a:pPr>
            <a:r>
              <a:rPr lang="en-US" sz="1700">
                <a:solidFill>
                  <a:schemeClr val="tx2">
                    <a:lumMod val="75000"/>
                  </a:schemeClr>
                </a:solidFill>
              </a:rPr>
              <a:t>Views each document as a set of terms</a:t>
            </a:r>
          </a:p>
          <a:p>
            <a:pPr indent="-423323">
              <a:lnSpc>
                <a:spcPct val="90000"/>
              </a:lnSpc>
              <a:spcBef>
                <a:spcPts val="1000"/>
              </a:spcBef>
              <a:buSzPts val="1400"/>
              <a:buFont typeface="Wingdings 3" charset="2"/>
              <a:buChar char=""/>
            </a:pPr>
            <a:r>
              <a:rPr lang="en-US" sz="1700">
                <a:solidFill>
                  <a:schemeClr val="tx2">
                    <a:lumMod val="75000"/>
                  </a:schemeClr>
                </a:solidFill>
              </a:rPr>
              <a:t>Precise output; Document matches condition or not</a:t>
            </a:r>
          </a:p>
          <a:p>
            <a:pPr indent="-423323">
              <a:lnSpc>
                <a:spcPct val="90000"/>
              </a:lnSpc>
              <a:spcBef>
                <a:spcPts val="1000"/>
              </a:spcBef>
              <a:buSzPts val="1400"/>
              <a:buFont typeface="Wingdings 3" charset="2"/>
              <a:buChar char=""/>
            </a:pPr>
            <a:r>
              <a:rPr lang="en-US" sz="1700">
                <a:solidFill>
                  <a:schemeClr val="tx2">
                    <a:lumMod val="75000"/>
                  </a:schemeClr>
                </a:solidFill>
              </a:rPr>
              <a:t>Example: Which plays of Shakespeare contain the words Brutus and Caesar, but not Calpurnia?</a:t>
            </a:r>
          </a:p>
          <a:p>
            <a:pPr indent="-423323">
              <a:lnSpc>
                <a:spcPct val="90000"/>
              </a:lnSpc>
              <a:spcBef>
                <a:spcPts val="1000"/>
              </a:spcBef>
              <a:buSzPts val="1400"/>
              <a:buFont typeface="Wingdings 3" charset="2"/>
              <a:buChar char=""/>
            </a:pPr>
            <a:r>
              <a:rPr lang="en-US" sz="1700">
                <a:solidFill>
                  <a:schemeClr val="tx2">
                    <a:lumMod val="75000"/>
                  </a:schemeClr>
                </a:solidFill>
              </a:rPr>
              <a:t>Example: Email Search: Results that you get will not be ranked by relevance, but in a chronological manner (most recent first)</a:t>
            </a:r>
          </a:p>
          <a:p>
            <a:pPr indent="-423323">
              <a:lnSpc>
                <a:spcPct val="90000"/>
              </a:lnSpc>
              <a:spcBef>
                <a:spcPts val="1000"/>
              </a:spcBef>
              <a:buSzPts val="1400"/>
              <a:buFont typeface="Wingdings 3" charset="2"/>
              <a:buChar char=""/>
            </a:pPr>
            <a:r>
              <a:rPr lang="en-US" sz="1700">
                <a:solidFill>
                  <a:schemeClr val="tx2">
                    <a:lumMod val="75000"/>
                  </a:schemeClr>
                </a:solidFill>
              </a:rPr>
              <a:t>Example: </a:t>
            </a:r>
            <a:r>
              <a:rPr lang="en-US" sz="1700" b="1">
                <a:solidFill>
                  <a:schemeClr val="tx2">
                    <a:lumMod val="75000"/>
                  </a:schemeClr>
                </a:solidFill>
              </a:rPr>
              <a:t>Westlaw</a:t>
            </a:r>
            <a:r>
              <a:rPr lang="en-US" sz="1700">
                <a:solidFill>
                  <a:schemeClr val="tx2">
                    <a:lumMod val="75000"/>
                  </a:schemeClr>
                </a:solidFill>
              </a:rPr>
              <a:t> (commercial); </a:t>
            </a:r>
            <a:br>
              <a:rPr lang="en-US" sz="1700">
                <a:solidFill>
                  <a:schemeClr val="tx2">
                    <a:lumMod val="75000"/>
                  </a:schemeClr>
                </a:solidFill>
              </a:rPr>
            </a:br>
            <a:r>
              <a:rPr lang="en-US" sz="1700">
                <a:solidFill>
                  <a:schemeClr val="tx2">
                    <a:lumMod val="75000"/>
                  </a:schemeClr>
                </a:solidFill>
              </a:rPr>
              <a:t>Boolean Search and ranked retrieval both offered</a:t>
            </a:r>
            <a:br>
              <a:rPr lang="en-US" sz="1700">
                <a:solidFill>
                  <a:schemeClr val="tx2">
                    <a:lumMod val="75000"/>
                  </a:schemeClr>
                </a:solidFill>
              </a:rPr>
            </a:br>
            <a:r>
              <a:rPr lang="en-US" sz="1700">
                <a:solidFill>
                  <a:schemeClr val="tx2">
                    <a:lumMod val="75000"/>
                  </a:schemeClr>
                </a:solidFill>
              </a:rPr>
              <a:t>Document ranking only wrt chronological order</a:t>
            </a:r>
            <a:br>
              <a:rPr lang="en-US" sz="1700">
                <a:solidFill>
                  <a:schemeClr val="tx2">
                    <a:lumMod val="75000"/>
                  </a:schemeClr>
                </a:solidFill>
              </a:rPr>
            </a:br>
            <a:r>
              <a:rPr lang="en-US" sz="1700">
                <a:solidFill>
                  <a:schemeClr val="tx2">
                    <a:lumMod val="75000"/>
                  </a:schemeClr>
                </a:solidFill>
              </a:rPr>
              <a:t>Expert queries are carefully defined and incrementally developed</a:t>
            </a:r>
            <a:br>
              <a:rPr lang="en-US" sz="1700">
                <a:solidFill>
                  <a:schemeClr val="tx2">
                    <a:lumMod val="75000"/>
                  </a:schemeClr>
                </a:solidFill>
              </a:rPr>
            </a:br>
            <a:r>
              <a:rPr lang="en-US" sz="1700">
                <a:solidFill>
                  <a:schemeClr val="tx2">
                    <a:lumMod val="75000"/>
                  </a:schemeClr>
                </a:solidFill>
              </a:rPr>
              <a:t>Largest commercial legal search service – 500K subscribers</a:t>
            </a:r>
          </a:p>
        </p:txBody>
      </p:sp>
    </p:spTree>
    <p:extLst>
      <p:ext uri="{BB962C8B-B14F-4D97-AF65-F5344CB8AC3E}">
        <p14:creationId xmlns:p14="http://schemas.microsoft.com/office/powerpoint/2010/main" val="3070966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4"/>
        <p:cNvGrpSpPr/>
        <p:nvPr/>
      </p:nvGrpSpPr>
      <p:grpSpPr>
        <a:xfrm>
          <a:off x="0" y="0"/>
          <a:ext cx="0" cy="0"/>
          <a:chOff x="0" y="0"/>
          <a:chExt cx="0" cy="0"/>
        </a:xfrm>
      </p:grpSpPr>
      <p:grpSp>
        <p:nvGrpSpPr>
          <p:cNvPr id="113" name="Group 112">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4"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5"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6"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7"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8"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9"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0"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1"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2"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3"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4"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5"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7" name="Group 126">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8"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9"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0"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1"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2"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3"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4"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5"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6"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7"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8"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9"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1" name="Rectangle 140">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3"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45" name="Rectangle 144">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Google Shape;235;p42"/>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a:solidFill>
                  <a:schemeClr val="tx2">
                    <a:lumMod val="75000"/>
                  </a:schemeClr>
                </a:solidFill>
              </a:rPr>
              <a:t>Questions</a:t>
            </a:r>
          </a:p>
        </p:txBody>
      </p:sp>
      <p:sp>
        <p:nvSpPr>
          <p:cNvPr id="147" name="Rectangle 146">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49" name="Straight Connector 148">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2"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3"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4"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5"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6"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57"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58"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59"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60"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61"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62"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63"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36" name="Google Shape;236;p42"/>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0" indent="0">
              <a:spcBef>
                <a:spcPts val="1000"/>
              </a:spcBef>
              <a:buFont typeface="Wingdings 3" charset="2"/>
              <a:buChar char=""/>
            </a:pPr>
            <a:r>
              <a:rPr lang="en-US" dirty="0">
                <a:solidFill>
                  <a:schemeClr val="tx2">
                    <a:lumMod val="75000"/>
                  </a:schemeClr>
                </a:solidFill>
              </a:rPr>
              <a:t> By estimate what percentage of pages on web are duplicate?   </a:t>
            </a:r>
          </a:p>
        </p:txBody>
      </p:sp>
    </p:spTree>
    <p:extLst>
      <p:ext uri="{BB962C8B-B14F-4D97-AF65-F5344CB8AC3E}">
        <p14:creationId xmlns:p14="http://schemas.microsoft.com/office/powerpoint/2010/main" val="3092326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43" name="Group 4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F18B37EC-24ED-E346-B4D5-D30A57039FE0}"/>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spcBef>
                <a:spcPct val="0"/>
              </a:spcBef>
            </a:pPr>
            <a:r>
              <a:rPr lang="en-US" sz="6600" dirty="0">
                <a:solidFill>
                  <a:schemeClr val="tx2">
                    <a:lumMod val="75000"/>
                  </a:schemeClr>
                </a:solidFill>
              </a:rPr>
              <a:t>Questions?</a:t>
            </a:r>
          </a:p>
        </p:txBody>
      </p:sp>
      <p:cxnSp>
        <p:nvCxnSpPr>
          <p:cNvPr id="57" name="Straight Connector 5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994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43" name="Group 4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E6039944-527C-4941-806D-6C2BF257BF6A}"/>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spcBef>
                <a:spcPct val="0"/>
              </a:spcBef>
            </a:pPr>
            <a:r>
              <a:rPr lang="en-US" sz="6600">
                <a:solidFill>
                  <a:schemeClr val="tx2">
                    <a:lumMod val="75000"/>
                  </a:schemeClr>
                </a:solidFill>
              </a:rPr>
              <a:t>Thank You</a:t>
            </a:r>
          </a:p>
        </p:txBody>
      </p:sp>
      <p:cxnSp>
        <p:nvCxnSpPr>
          <p:cNvPr id="57" name="Straight Connector 5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27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131"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3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4"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4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7"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59" name="Rectangle 10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a:solidFill>
                  <a:schemeClr val="tx2">
                    <a:lumMod val="75000"/>
                  </a:schemeClr>
                </a:solidFill>
              </a:rPr>
              <a:t>Question</a:t>
            </a:r>
          </a:p>
        </p:txBody>
      </p:sp>
      <p:sp>
        <p:nvSpPr>
          <p:cNvPr id="160" name="Rectangle 1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61" name="Straight Connector 1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pPr>
            <a:r>
              <a:rPr lang="en-US" dirty="0">
                <a:solidFill>
                  <a:schemeClr val="tx2">
                    <a:lumMod val="75000"/>
                  </a:schemeClr>
                </a:solidFill>
              </a:rPr>
              <a:t>By which two statistics do we determine the effectiveness of an IR system?</a:t>
            </a:r>
          </a:p>
        </p:txBody>
      </p:sp>
    </p:spTree>
    <p:extLst>
      <p:ext uri="{BB962C8B-B14F-4D97-AF65-F5344CB8AC3E}">
        <p14:creationId xmlns:p14="http://schemas.microsoft.com/office/powerpoint/2010/main" val="421918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7"/>
        <p:cNvGrpSpPr/>
        <p:nvPr/>
      </p:nvGrpSpPr>
      <p:grpSpPr>
        <a:xfrm>
          <a:off x="0" y="0"/>
          <a:ext cx="0" cy="0"/>
          <a:chOff x="0" y="0"/>
          <a:chExt cx="0" cy="0"/>
        </a:xfrm>
      </p:grpSpPr>
      <p:grpSp>
        <p:nvGrpSpPr>
          <p:cNvPr id="140" name="Group 85">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3" name="Group 99">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6" name="Rectangle 113">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7"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8" name="Rectangle 1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Google Shape;78;p17"/>
          <p:cNvSpPr txBox="1">
            <a:spLocks noGrp="1"/>
          </p:cNvSpPr>
          <p:nvPr>
            <p:ph type="title"/>
          </p:nvPr>
        </p:nvSpPr>
        <p:spPr>
          <a:xfrm>
            <a:off x="1794897" y="624110"/>
            <a:ext cx="9712998" cy="1280890"/>
          </a:xfrm>
          <a:prstGeom prst="rect">
            <a:avLst/>
          </a:prstGeom>
        </p:spPr>
        <p:txBody>
          <a:bodyPr spcFirstLastPara="1" vert="horz" lIns="91440" tIns="45720" rIns="91440" bIns="45720" rtlCol="0" anchor="t" anchorCtr="0">
            <a:normAutofit/>
          </a:bodyPr>
          <a:lstStyle/>
          <a:p>
            <a:pPr>
              <a:spcBef>
                <a:spcPct val="0"/>
              </a:spcBef>
            </a:pPr>
            <a:r>
              <a:rPr lang="en-US"/>
              <a:t>Information Retrieval Problem : Example</a:t>
            </a:r>
          </a:p>
        </p:txBody>
      </p:sp>
      <p:sp>
        <p:nvSpPr>
          <p:cNvPr id="169" name="Rectangle 1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0"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81" name="Google Shape;79;p17">
            <a:extLst>
              <a:ext uri="{FF2B5EF4-FFF2-40B4-BE49-F238E27FC236}">
                <a16:creationId xmlns:a16="http://schemas.microsoft.com/office/drawing/2014/main" id="{8A62A467-391E-4F7E-AF74-6E5C284D0751}"/>
              </a:ext>
            </a:extLst>
          </p:cNvPr>
          <p:cNvGraphicFramePr/>
          <p:nvPr>
            <p:extLst>
              <p:ext uri="{D42A27DB-BD31-4B8C-83A1-F6EECF244321}">
                <p14:modId xmlns:p14="http://schemas.microsoft.com/office/powerpoint/2010/main" val="406519972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932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83"/>
        <p:cNvGrpSpPr/>
        <p:nvPr/>
      </p:nvGrpSpPr>
      <p:grpSpPr>
        <a:xfrm>
          <a:off x="0" y="0"/>
          <a:ext cx="0" cy="0"/>
          <a:chOff x="0" y="0"/>
          <a:chExt cx="0" cy="0"/>
        </a:xfrm>
      </p:grpSpPr>
      <p:grpSp>
        <p:nvGrpSpPr>
          <p:cNvPr id="92" name="Group 9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3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3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6" name="Group 10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4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4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0" name="Rectangle 11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2"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4" name="Rectangle 123">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Google Shape;84;p18"/>
          <p:cNvSpPr txBox="1">
            <a:spLocks noGrp="1"/>
          </p:cNvSpPr>
          <p:nvPr>
            <p:ph type="title"/>
          </p:nvPr>
        </p:nvSpPr>
        <p:spPr>
          <a:xfrm>
            <a:off x="541867" y="787400"/>
            <a:ext cx="7145866" cy="778933"/>
          </a:xfrm>
          <a:prstGeom prst="rect">
            <a:avLst/>
          </a:prstGeom>
        </p:spPr>
        <p:txBody>
          <a:bodyPr spcFirstLastPara="1" vert="horz" lIns="91440" tIns="45720" rIns="91440" bIns="45720" rtlCol="0" anchor="ctr" anchorCtr="0">
            <a:normAutofit/>
          </a:bodyPr>
          <a:lstStyle/>
          <a:p>
            <a:pPr marL="2438339">
              <a:lnSpc>
                <a:spcPct val="90000"/>
              </a:lnSpc>
              <a:spcBef>
                <a:spcPct val="0"/>
              </a:spcBef>
            </a:pPr>
            <a:r>
              <a:rPr lang="en-US" sz="2700">
                <a:solidFill>
                  <a:srgbClr val="FEFFFF"/>
                </a:solidFill>
              </a:rPr>
              <a:t>Building an inverted index</a:t>
            </a:r>
          </a:p>
        </p:txBody>
      </p:sp>
      <p:sp>
        <p:nvSpPr>
          <p:cNvPr id="85" name="Google Shape;85;p18"/>
          <p:cNvSpPr txBox="1">
            <a:spLocks noGrp="1"/>
          </p:cNvSpPr>
          <p:nvPr>
            <p:ph type="body" idx="1"/>
          </p:nvPr>
        </p:nvSpPr>
        <p:spPr>
          <a:xfrm>
            <a:off x="541866" y="2032000"/>
            <a:ext cx="7145867" cy="3879222"/>
          </a:xfrm>
          <a:prstGeom prst="rect">
            <a:avLst/>
          </a:prstGeom>
        </p:spPr>
        <p:txBody>
          <a:bodyPr spcFirstLastPara="1" vert="horz" lIns="91440" tIns="45720" rIns="91440" bIns="45720" rtlCol="0" anchorCtr="0">
            <a:normAutofit/>
          </a:bodyPr>
          <a:lstStyle/>
          <a:p>
            <a:pPr marL="342900" indent="-342900">
              <a:spcBef>
                <a:spcPts val="1000"/>
              </a:spcBef>
              <a:buFont typeface="Wingdings 3" charset="2"/>
              <a:buChar char=""/>
            </a:pPr>
            <a:r>
              <a:rPr lang="en-US" sz="1700" b="1">
                <a:solidFill>
                  <a:srgbClr val="FEFFFF"/>
                </a:solidFill>
              </a:rPr>
              <a:t>Doc  1: </a:t>
            </a:r>
            <a:r>
              <a:rPr lang="en-US" sz="1700">
                <a:solidFill>
                  <a:srgbClr val="FEFFFF"/>
                </a:solidFill>
              </a:rPr>
              <a:t>I did enact Julius Caesar:  I was killed i’ the Capitol; Brutus killed me.</a:t>
            </a:r>
          </a:p>
          <a:p>
            <a:pPr marL="342900" indent="-342900">
              <a:spcBef>
                <a:spcPts val="1000"/>
              </a:spcBef>
              <a:buFont typeface="Wingdings 3" charset="2"/>
              <a:buChar char=""/>
            </a:pPr>
            <a:r>
              <a:rPr lang="en-US" sz="1700" b="1">
                <a:solidFill>
                  <a:srgbClr val="FEFFFF"/>
                </a:solidFill>
              </a:rPr>
              <a:t>Doc 2:  </a:t>
            </a:r>
            <a:r>
              <a:rPr lang="en-US" sz="1700">
                <a:solidFill>
                  <a:srgbClr val="FEFFFF"/>
                </a:solidFill>
              </a:rPr>
              <a:t>So let it be with Caesar.  The noble  Brutus  hath  told  you  Caesar was ambitious.</a:t>
            </a:r>
          </a:p>
          <a:p>
            <a:pPr marL="0" indent="0">
              <a:spcBef>
                <a:spcPts val="1000"/>
              </a:spcBef>
              <a:buFont typeface="Wingdings 3" charset="2"/>
              <a:buChar char=""/>
            </a:pPr>
            <a:r>
              <a:rPr lang="en-US" sz="1700">
                <a:solidFill>
                  <a:srgbClr val="FEFFFF"/>
                </a:solidFill>
              </a:rPr>
              <a:t>1. Collect the documents to be indexed</a:t>
            </a:r>
          </a:p>
          <a:p>
            <a:pPr marL="0" indent="0">
              <a:spcBef>
                <a:spcPts val="1000"/>
              </a:spcBef>
              <a:buSzPts val="1100"/>
              <a:buFont typeface="Wingdings 3" charset="2"/>
              <a:buChar char=""/>
            </a:pPr>
            <a:r>
              <a:rPr lang="en-US" sz="1700">
                <a:solidFill>
                  <a:srgbClr val="FEFFFF"/>
                </a:solidFill>
              </a:rPr>
              <a:t>2. Tokenize the text, turning each document into a list of tokens</a:t>
            </a:r>
          </a:p>
          <a:p>
            <a:pPr marL="0" indent="0">
              <a:spcBef>
                <a:spcPts val="1000"/>
              </a:spcBef>
              <a:buSzPts val="1100"/>
              <a:buFont typeface="Wingdings 3" charset="2"/>
              <a:buChar char=""/>
            </a:pPr>
            <a:r>
              <a:rPr lang="en-US" sz="1700">
                <a:solidFill>
                  <a:srgbClr val="FEFFFF"/>
                </a:solidFill>
              </a:rPr>
              <a:t>3.Do linguistic preprocessing, producing a list of normalized tokens (indexing terms)</a:t>
            </a:r>
          </a:p>
          <a:p>
            <a:pPr marL="0" indent="0">
              <a:spcBef>
                <a:spcPts val="1000"/>
              </a:spcBef>
              <a:buSzPts val="1100"/>
              <a:buFont typeface="Wingdings 3" charset="2"/>
              <a:buChar char=""/>
            </a:pPr>
            <a:r>
              <a:rPr lang="en-US" sz="1700">
                <a:solidFill>
                  <a:srgbClr val="FEFFFF"/>
                </a:solidFill>
              </a:rPr>
              <a:t>4.Index the documents that each term occurs in by creating an inverted index consisting of a dictionary and postings.</a:t>
            </a:r>
          </a:p>
          <a:p>
            <a:pPr marL="0" indent="0">
              <a:spcBef>
                <a:spcPts val="1000"/>
              </a:spcBef>
              <a:buFont typeface="Wingdings 3" charset="2"/>
              <a:buChar char=""/>
            </a:pPr>
            <a:endParaRPr lang="en-US" sz="1700">
              <a:solidFill>
                <a:srgbClr val="FEFFFF"/>
              </a:solidFill>
            </a:endParaRPr>
          </a:p>
        </p:txBody>
      </p:sp>
      <p:pic>
        <p:nvPicPr>
          <p:cNvPr id="87" name="Google Shape;87;p18"/>
          <p:cNvPicPr preferRelativeResize="0"/>
          <p:nvPr/>
        </p:nvPicPr>
        <p:blipFill>
          <a:blip r:embed="rId3">
            <a:extLst/>
          </a:blip>
          <a:stretch>
            <a:fillRect/>
          </a:stretch>
        </p:blipFill>
        <p:spPr>
          <a:xfrm>
            <a:off x="8420145" y="1857375"/>
            <a:ext cx="3538493" cy="4742966"/>
          </a:xfrm>
          <a:prstGeom prst="rect">
            <a:avLst/>
          </a:prstGeom>
          <a:noFill/>
        </p:spPr>
      </p:pic>
    </p:spTree>
    <p:extLst>
      <p:ext uri="{BB962C8B-B14F-4D97-AF65-F5344CB8AC3E}">
        <p14:creationId xmlns:p14="http://schemas.microsoft.com/office/powerpoint/2010/main" val="94121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1"/>
        <p:cNvGrpSpPr/>
        <p:nvPr/>
      </p:nvGrpSpPr>
      <p:grpSpPr>
        <a:xfrm>
          <a:off x="0" y="0"/>
          <a:ext cx="0" cy="0"/>
          <a:chOff x="0" y="0"/>
          <a:chExt cx="0" cy="0"/>
        </a:xfrm>
      </p:grpSpPr>
      <p:grpSp>
        <p:nvGrpSpPr>
          <p:cNvPr id="98" name="Group 9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5"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1"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3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35"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2" name="Group 11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6"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6" name="Rectangle 12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0" name="Rectangle 12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9"/>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a:solidFill>
                  <a:schemeClr val="tx2">
                    <a:lumMod val="75000"/>
                  </a:schemeClr>
                </a:solidFill>
              </a:rPr>
              <a:t>Processing Boolean Queries</a:t>
            </a:r>
          </a:p>
        </p:txBody>
      </p:sp>
      <p:sp>
        <p:nvSpPr>
          <p:cNvPr id="132" name="Rectangle 13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34" name="Straight Connector 13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3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4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4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4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4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4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4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4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4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93" name="Google Shape;93;p19"/>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a:spcBef>
                <a:spcPts val="1000"/>
              </a:spcBef>
              <a:buFont typeface="Wingdings 3" charset="2"/>
              <a:buChar char=""/>
            </a:pPr>
            <a:r>
              <a:rPr lang="en-US">
                <a:solidFill>
                  <a:schemeClr val="tx2">
                    <a:lumMod val="75000"/>
                  </a:schemeClr>
                </a:solidFill>
              </a:rPr>
              <a:t>Boolean queries are queries that use AND, OR and NOT.</a:t>
            </a:r>
          </a:p>
          <a:p>
            <a:pPr>
              <a:spcBef>
                <a:spcPts val="1000"/>
              </a:spcBef>
              <a:buFont typeface="Wingdings 3" charset="2"/>
              <a:buChar char=""/>
            </a:pPr>
            <a:r>
              <a:rPr lang="en-US">
                <a:solidFill>
                  <a:schemeClr val="tx2">
                    <a:lumMod val="75000"/>
                  </a:schemeClr>
                </a:solidFill>
              </a:rPr>
              <a:t>Primary commercial retrieval tool for 3 decades.</a:t>
            </a:r>
          </a:p>
          <a:p>
            <a:pPr>
              <a:spcBef>
                <a:spcPts val="1000"/>
              </a:spcBef>
              <a:buFont typeface="Wingdings 3" charset="2"/>
              <a:buChar char=""/>
            </a:pPr>
            <a:r>
              <a:rPr lang="en-US">
                <a:solidFill>
                  <a:schemeClr val="tx2">
                    <a:lumMod val="75000"/>
                  </a:schemeClr>
                </a:solidFill>
              </a:rPr>
              <a:t>Precise and you will get the results you want.</a:t>
            </a:r>
          </a:p>
          <a:p>
            <a:pPr>
              <a:spcBef>
                <a:spcPts val="1000"/>
              </a:spcBef>
              <a:buFont typeface="Wingdings 3" charset="2"/>
              <a:buChar char=""/>
            </a:pPr>
            <a:r>
              <a:rPr lang="en-US">
                <a:solidFill>
                  <a:schemeClr val="tx2">
                    <a:lumMod val="75000"/>
                  </a:schemeClr>
                </a:solidFill>
              </a:rPr>
              <a:t>Example:</a:t>
            </a:r>
          </a:p>
          <a:p>
            <a:pPr>
              <a:spcBef>
                <a:spcPts val="1000"/>
              </a:spcBef>
              <a:buFont typeface="Wingdings 3" charset="2"/>
              <a:buChar char=""/>
            </a:pPr>
            <a:r>
              <a:rPr lang="en-US">
                <a:solidFill>
                  <a:schemeClr val="tx2">
                    <a:lumMod val="75000"/>
                  </a:schemeClr>
                </a:solidFill>
              </a:rPr>
              <a:t>Query -  Brutus and Caesar and not Calpurnia:</a:t>
            </a:r>
          </a:p>
          <a:p>
            <a:pPr>
              <a:spcBef>
                <a:spcPts val="1000"/>
              </a:spcBef>
              <a:buFont typeface="Wingdings 3" charset="2"/>
              <a:buChar char=""/>
            </a:pPr>
            <a:r>
              <a:rPr lang="en-US">
                <a:solidFill>
                  <a:schemeClr val="tx2">
                    <a:lumMod val="75000"/>
                  </a:schemeClr>
                </a:solidFill>
              </a:rPr>
              <a:t>Take the vectors for Brutus, Caesar, and Calpurnia</a:t>
            </a:r>
          </a:p>
          <a:p>
            <a:pPr>
              <a:spcBef>
                <a:spcPts val="1000"/>
              </a:spcBef>
              <a:buFont typeface="Wingdings 3" charset="2"/>
              <a:buChar char=""/>
            </a:pPr>
            <a:r>
              <a:rPr lang="en-US">
                <a:solidFill>
                  <a:schemeClr val="tx2">
                    <a:lumMod val="75000"/>
                  </a:schemeClr>
                </a:solidFill>
              </a:rPr>
              <a:t>Complement the vector of Calpurnia</a:t>
            </a:r>
          </a:p>
          <a:p>
            <a:pPr>
              <a:spcBef>
                <a:spcPts val="1000"/>
              </a:spcBef>
              <a:buFont typeface="Wingdings 3" charset="2"/>
              <a:buChar char=""/>
            </a:pPr>
            <a:r>
              <a:rPr lang="en-US">
                <a:solidFill>
                  <a:schemeClr val="tx2">
                    <a:lumMod val="75000"/>
                  </a:schemeClr>
                </a:solidFill>
              </a:rPr>
              <a:t>Do a (bitwise) and on the three vectors 110100 and 110111 and 101111 = 100100</a:t>
            </a:r>
          </a:p>
          <a:p>
            <a:pPr indent="0">
              <a:spcBef>
                <a:spcPts val="1000"/>
              </a:spcBef>
              <a:buFont typeface="Wingdings 3" charset="2"/>
              <a:buChar char=""/>
            </a:pPr>
            <a:endParaRPr lang="en-US">
              <a:solidFill>
                <a:schemeClr val="tx2">
                  <a:lumMod val="75000"/>
                </a:schemeClr>
              </a:solidFill>
            </a:endParaRPr>
          </a:p>
          <a:p>
            <a:pPr indent="0">
              <a:spcBef>
                <a:spcPts val="1000"/>
              </a:spcBef>
              <a:buFont typeface="Wingdings 3" charset="2"/>
              <a:buChar char=""/>
            </a:pPr>
            <a:endParaRPr lang="en-US">
              <a:solidFill>
                <a:schemeClr val="tx2">
                  <a:lumMod val="75000"/>
                </a:schemeClr>
              </a:solidFill>
            </a:endParaRPr>
          </a:p>
        </p:txBody>
      </p:sp>
    </p:spTree>
    <p:extLst>
      <p:ext uri="{BB962C8B-B14F-4D97-AF65-F5344CB8AC3E}">
        <p14:creationId xmlns:p14="http://schemas.microsoft.com/office/powerpoint/2010/main" val="182128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 name="Rectangle 10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46019" y="942108"/>
            <a:ext cx="3256550" cy="4969113"/>
          </a:xfrm>
          <a:prstGeom prst="rect">
            <a:avLst/>
          </a:prstGeom>
        </p:spPr>
        <p:txBody>
          <a:bodyPr spcFirstLastPara="1" vert="horz" lIns="91440" tIns="45720" rIns="91440" bIns="45720" rtlCol="0" anchor="ctr" anchorCtr="0">
            <a:normAutofit/>
          </a:bodyPr>
          <a:lstStyle/>
          <a:p>
            <a:pPr>
              <a:spcBef>
                <a:spcPct val="0"/>
              </a:spcBef>
            </a:pPr>
            <a:r>
              <a:rPr lang="en-US" dirty="0">
                <a:solidFill>
                  <a:schemeClr val="tx2">
                    <a:lumMod val="75000"/>
                  </a:schemeClr>
                </a:solidFill>
              </a:rPr>
              <a:t>Question</a:t>
            </a:r>
          </a:p>
        </p:txBody>
      </p:sp>
      <p:sp>
        <p:nvSpPr>
          <p:cNvPr id="112" name="Rectangle 1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4" name="Straight Connector 1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73" name="Google Shape;73;p16"/>
          <p:cNvSpPr txBox="1">
            <a:spLocks noGrp="1"/>
          </p:cNvSpPr>
          <p:nvPr>
            <p:ph type="body"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285750" indent="-285750">
              <a:spcBef>
                <a:spcPts val="1000"/>
              </a:spcBef>
              <a:buFont typeface="Wingdings 3" charset="2"/>
              <a:buChar char=""/>
            </a:pPr>
            <a:r>
              <a:rPr lang="en-US" dirty="0">
                <a:solidFill>
                  <a:schemeClr val="tx2">
                    <a:lumMod val="75000"/>
                  </a:schemeClr>
                </a:solidFill>
              </a:rPr>
              <a:t>Which 3 operators are used in Boolean queries?</a:t>
            </a:r>
            <a:endParaRPr lang="en-US">
              <a:solidFill>
                <a:schemeClr val="tx2">
                  <a:lumMod val="75000"/>
                </a:schemeClr>
              </a:solidFill>
            </a:endParaRPr>
          </a:p>
        </p:txBody>
      </p:sp>
    </p:spTree>
    <p:extLst>
      <p:ext uri="{BB962C8B-B14F-4D97-AF65-F5344CB8AC3E}">
        <p14:creationId xmlns:p14="http://schemas.microsoft.com/office/powerpoint/2010/main" val="324586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3"/>
        <p:cNvGrpSpPr/>
        <p:nvPr/>
      </p:nvGrpSpPr>
      <p:grpSpPr>
        <a:xfrm>
          <a:off x="0" y="0"/>
          <a:ext cx="0" cy="0"/>
          <a:chOff x="0" y="0"/>
          <a:chExt cx="0" cy="0"/>
        </a:xfrm>
      </p:grpSpPr>
      <p:grpSp>
        <p:nvGrpSpPr>
          <p:cNvPr id="110" name="Group 109">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2"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3"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4"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5"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6"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8"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9"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0"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1"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2"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4" name="Group 12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8" name="Rectangle 137">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42" name="Rectangle 141">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21"/>
          <p:cNvSpPr txBox="1">
            <a:spLocks noGrp="1"/>
          </p:cNvSpPr>
          <p:nvPr>
            <p:ph type="ctrTitle"/>
          </p:nvPr>
        </p:nvSpPr>
        <p:spPr>
          <a:xfrm>
            <a:off x="1046019" y="942108"/>
            <a:ext cx="3256550" cy="4969113"/>
          </a:xfrm>
          <a:prstGeom prst="rect">
            <a:avLst/>
          </a:prstGeom>
        </p:spPr>
        <p:txBody>
          <a:bodyPr spcFirstLastPara="1" vert="horz" lIns="91440" tIns="45720" rIns="91440" bIns="45720" rtlCol="0" anchor="ctr" anchorCtr="0">
            <a:normAutofit/>
          </a:bodyPr>
          <a:lstStyle/>
          <a:p>
            <a:r>
              <a:rPr lang="en-US" sz="3600" dirty="0">
                <a:solidFill>
                  <a:schemeClr val="tx2">
                    <a:lumMod val="75000"/>
                  </a:schemeClr>
                </a:solidFill>
              </a:rPr>
              <a:t>Term vocabulary and posting lists</a:t>
            </a:r>
          </a:p>
        </p:txBody>
      </p:sp>
      <p:sp>
        <p:nvSpPr>
          <p:cNvPr id="144" name="Rectangle 143">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46" name="Straight Connector 145">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49"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0"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1"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2"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3"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54"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55"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56"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57"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58"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9"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60"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05" name="Google Shape;105;p21"/>
          <p:cNvSpPr txBox="1">
            <a:spLocks noGrp="1"/>
          </p:cNvSpPr>
          <p:nvPr>
            <p:ph type="subTitle" idx="1"/>
          </p:nvPr>
        </p:nvSpPr>
        <p:spPr>
          <a:xfrm>
            <a:off x="5049062" y="942108"/>
            <a:ext cx="6455549" cy="4969114"/>
          </a:xfrm>
          <a:prstGeom prst="rect">
            <a:avLst/>
          </a:prstGeom>
        </p:spPr>
        <p:txBody>
          <a:bodyPr spcFirstLastPara="1" vert="horz" lIns="91440" tIns="45720" rIns="91440" bIns="45720" rtlCol="0" anchor="ctr" anchorCtr="0">
            <a:normAutofit/>
          </a:bodyPr>
          <a:lstStyle/>
          <a:p>
            <a:pPr marL="609585" indent="-507987">
              <a:buSzPts val="2400"/>
              <a:buFont typeface="Wingdings 3" charset="2"/>
              <a:buChar char=""/>
            </a:pPr>
            <a:r>
              <a:rPr lang="en-US" dirty="0">
                <a:solidFill>
                  <a:schemeClr val="tx2">
                    <a:lumMod val="75000"/>
                  </a:schemeClr>
                </a:solidFill>
              </a:rPr>
              <a:t>Document delineation and character sequence decoding</a:t>
            </a:r>
          </a:p>
          <a:p>
            <a:pPr marL="609585" indent="-507987">
              <a:buSzPts val="2400"/>
              <a:buFont typeface="Wingdings 3" charset="2"/>
              <a:buChar char=""/>
            </a:pPr>
            <a:r>
              <a:rPr lang="en-US" dirty="0">
                <a:solidFill>
                  <a:schemeClr val="tx2">
                    <a:lumMod val="75000"/>
                  </a:schemeClr>
                </a:solidFill>
              </a:rPr>
              <a:t>Obtaining the character sequence in a document.</a:t>
            </a:r>
          </a:p>
          <a:p>
            <a:pPr marL="609585" indent="-507987">
              <a:buSzPts val="2400"/>
              <a:buFont typeface="Wingdings 3" charset="2"/>
              <a:buChar char=""/>
            </a:pPr>
            <a:r>
              <a:rPr lang="en-US" dirty="0">
                <a:solidFill>
                  <a:schemeClr val="tx2">
                    <a:lumMod val="75000"/>
                  </a:schemeClr>
                </a:solidFill>
              </a:rPr>
              <a:t>Digital documents are bytes in a file.</a:t>
            </a:r>
          </a:p>
          <a:p>
            <a:pPr marL="609585" indent="-507987">
              <a:buSzPts val="2400"/>
              <a:buFont typeface="Wingdings 3" charset="2"/>
              <a:buChar char=""/>
            </a:pPr>
            <a:r>
              <a:rPr lang="en-US" dirty="0">
                <a:solidFill>
                  <a:schemeClr val="tx2">
                    <a:lumMod val="75000"/>
                  </a:schemeClr>
                </a:solidFill>
              </a:rPr>
              <a:t>Convert byte sequence into linear sequence.</a:t>
            </a:r>
          </a:p>
          <a:p>
            <a:pPr marL="609585" indent="-507987">
              <a:buSzPts val="2400"/>
              <a:buFont typeface="Wingdings 3" charset="2"/>
              <a:buChar char=""/>
            </a:pPr>
            <a:r>
              <a:rPr lang="en-US" dirty="0">
                <a:solidFill>
                  <a:schemeClr val="tx2">
                    <a:lumMod val="75000"/>
                  </a:schemeClr>
                </a:solidFill>
              </a:rPr>
              <a:t>For simplicity we assume that our documents are list of characters.</a:t>
            </a:r>
          </a:p>
          <a:p>
            <a:pPr marL="609585" indent="-507987">
              <a:buSzPts val="2400"/>
              <a:buFont typeface="Wingdings 3" charset="2"/>
              <a:buChar char=""/>
            </a:pPr>
            <a:r>
              <a:rPr lang="en-US" dirty="0">
                <a:solidFill>
                  <a:schemeClr val="tx2">
                    <a:lumMod val="75000"/>
                  </a:schemeClr>
                </a:solidFill>
              </a:rPr>
              <a:t>Whole idea is that text is a linear sequence of characters.</a:t>
            </a:r>
          </a:p>
        </p:txBody>
      </p:sp>
    </p:spTree>
    <p:extLst>
      <p:ext uri="{BB962C8B-B14F-4D97-AF65-F5344CB8AC3E}">
        <p14:creationId xmlns:p14="http://schemas.microsoft.com/office/powerpoint/2010/main" val="42805192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2044</Words>
  <Application>Microsoft Macintosh PowerPoint</Application>
  <PresentationFormat>Widescreen</PresentationFormat>
  <Paragraphs>193</Paragraphs>
  <Slides>32</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Wisp</vt:lpstr>
      <vt:lpstr>Boolean Retrieval Term Vocabulary and Posting Lists Web Search Basics</vt:lpstr>
      <vt:lpstr>Information Retrieval</vt:lpstr>
      <vt:lpstr>Boolean Retrieval Model</vt:lpstr>
      <vt:lpstr>Question</vt:lpstr>
      <vt:lpstr>Information Retrieval Problem : Example</vt:lpstr>
      <vt:lpstr>Building an inverted index</vt:lpstr>
      <vt:lpstr>Processing Boolean Queries</vt:lpstr>
      <vt:lpstr>Question</vt:lpstr>
      <vt:lpstr>Term vocabulary and posting lists</vt:lpstr>
      <vt:lpstr>Choosing a document unit</vt:lpstr>
      <vt:lpstr>Question</vt:lpstr>
      <vt:lpstr>Determining the Vocabulary of Terms </vt:lpstr>
      <vt:lpstr>StopWords, Stemming And Lemmatization</vt:lpstr>
      <vt:lpstr>Question</vt:lpstr>
      <vt:lpstr>Faster postings list intersection via skip pointers</vt:lpstr>
      <vt:lpstr>Faster postings list intersection via skip pointers</vt:lpstr>
      <vt:lpstr>         Where do we place skips?</vt:lpstr>
      <vt:lpstr>Question</vt:lpstr>
      <vt:lpstr>Phrase Queries</vt:lpstr>
      <vt:lpstr>Handling Phrase Queries</vt:lpstr>
      <vt:lpstr>Question</vt:lpstr>
      <vt:lpstr>Web Graph</vt:lpstr>
      <vt:lpstr>Building an inverted index</vt:lpstr>
      <vt:lpstr>Question</vt:lpstr>
      <vt:lpstr>Advertising as the economic model</vt:lpstr>
      <vt:lpstr>The search user experience</vt:lpstr>
      <vt:lpstr>Question</vt:lpstr>
      <vt:lpstr>Index Size and Estimation</vt:lpstr>
      <vt:lpstr>Near-Duplicates and Shingling</vt:lpstr>
      <vt:lpstr>Questions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Retrieval Term Vocabulary and Posting Lists Web Search Basics</dc:title>
  <dc:creator>Nikhil Jadhav</dc:creator>
  <cp:lastModifiedBy>Nikhil Jadhav</cp:lastModifiedBy>
  <cp:revision>1</cp:revision>
  <dcterms:created xsi:type="dcterms:W3CDTF">2019-02-16T05:18:13Z</dcterms:created>
  <dcterms:modified xsi:type="dcterms:W3CDTF">2019-02-16T05:19:02Z</dcterms:modified>
</cp:coreProperties>
</file>