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Times New Roman Bold" panose="02020803070505020304" pitchFamily="18" charset="0"/>
      <p:regular r:id="rId9"/>
      <p:bold r:id="rId10"/>
    </p:embeddedFont>
    <p:embeddedFont>
      <p:font typeface="Times New Roman Italics"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TextBox 3"/>
          <p:cNvSpPr txBox="1"/>
          <p:nvPr/>
        </p:nvSpPr>
        <p:spPr>
          <a:xfrm>
            <a:off x="12628078" y="7760383"/>
            <a:ext cx="5531943" cy="2390775"/>
          </a:xfrm>
          <a:prstGeom prst="rect">
            <a:avLst/>
          </a:prstGeom>
        </p:spPr>
        <p:txBody>
          <a:bodyPr lIns="0" tIns="0" rIns="0" bIns="0" rtlCol="0" anchor="t">
            <a:spAutoFit/>
          </a:bodyPr>
          <a:lstStyle/>
          <a:p>
            <a:pPr marL="539749" lvl="1" indent="-269875" algn="l">
              <a:lnSpc>
                <a:spcPts val="2699"/>
              </a:lnSpc>
              <a:buFont typeface="Arial"/>
              <a:buChar char="•"/>
            </a:pPr>
            <a:r>
              <a:rPr lang="en-US" sz="2499">
                <a:solidFill>
                  <a:srgbClr val="000000"/>
                </a:solidFill>
                <a:latin typeface="Times New Roman"/>
              </a:rPr>
              <a:t>Team Name : Tech Infinity</a:t>
            </a:r>
          </a:p>
          <a:p>
            <a:pPr marL="539749" lvl="1" indent="-269875" algn="l">
              <a:lnSpc>
                <a:spcPts val="2699"/>
              </a:lnSpc>
              <a:buFont typeface="Arial"/>
              <a:buChar char="•"/>
            </a:pPr>
            <a:r>
              <a:rPr lang="en-US" sz="2499">
                <a:solidFill>
                  <a:srgbClr val="000000"/>
                </a:solidFill>
                <a:latin typeface="Times New Roman"/>
              </a:rPr>
              <a:t>Team Details :  </a:t>
            </a:r>
          </a:p>
          <a:p>
            <a:pPr marL="1079499" lvl="2" indent="-359833" algn="l">
              <a:lnSpc>
                <a:spcPts val="2699"/>
              </a:lnSpc>
              <a:buFont typeface="Arial"/>
              <a:buChar char="⚬"/>
            </a:pPr>
            <a:r>
              <a:rPr lang="en-US" sz="2499">
                <a:solidFill>
                  <a:srgbClr val="000000"/>
                </a:solidFill>
                <a:latin typeface="Times New Roman"/>
              </a:rPr>
              <a:t>Prajakta Jadhav (UEC2022516)</a:t>
            </a:r>
          </a:p>
          <a:p>
            <a:pPr marL="1079499" lvl="2" indent="-359833" algn="l">
              <a:lnSpc>
                <a:spcPts val="2699"/>
              </a:lnSpc>
              <a:buFont typeface="Arial"/>
              <a:buChar char="⚬"/>
            </a:pPr>
            <a:r>
              <a:rPr lang="en-US" sz="2499">
                <a:solidFill>
                  <a:srgbClr val="000000"/>
                </a:solidFill>
                <a:latin typeface="Times New Roman"/>
              </a:rPr>
              <a:t>Shrawani Salave (UEC2022332)</a:t>
            </a:r>
          </a:p>
          <a:p>
            <a:pPr marL="1079499" lvl="2" indent="-359833" algn="l">
              <a:lnSpc>
                <a:spcPts val="2699"/>
              </a:lnSpc>
              <a:buFont typeface="Arial"/>
              <a:buChar char="⚬"/>
            </a:pPr>
            <a:r>
              <a:rPr lang="en-US" sz="2499">
                <a:solidFill>
                  <a:srgbClr val="000000"/>
                </a:solidFill>
                <a:latin typeface="Times New Roman"/>
              </a:rPr>
              <a:t>Unnati Sabu (UEC2022330)</a:t>
            </a:r>
          </a:p>
          <a:p>
            <a:pPr marL="539749" lvl="1" indent="-269875" algn="l">
              <a:lnSpc>
                <a:spcPts val="2699"/>
              </a:lnSpc>
              <a:buFont typeface="Arial"/>
              <a:buChar char="•"/>
            </a:pPr>
            <a:r>
              <a:rPr lang="en-US" sz="2499">
                <a:solidFill>
                  <a:srgbClr val="000000"/>
                </a:solidFill>
                <a:latin typeface="Times New Roman"/>
              </a:rPr>
              <a:t>College Name: Cummins College Of Engineering For Women, Pune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EEFF"/>
        </a:solidFill>
        <a:effectLst/>
      </p:bgPr>
    </p:bg>
    <p:spTree>
      <p:nvGrpSpPr>
        <p:cNvPr id="1" name=""/>
        <p:cNvGrpSpPr/>
        <p:nvPr/>
      </p:nvGrpSpPr>
      <p:grpSpPr>
        <a:xfrm>
          <a:off x="0" y="0"/>
          <a:ext cx="0" cy="0"/>
          <a:chOff x="0" y="0"/>
          <a:chExt cx="0" cy="0"/>
        </a:xfrm>
      </p:grpSpPr>
      <p:sp>
        <p:nvSpPr>
          <p:cNvPr id="2" name="AutoShape 2"/>
          <p:cNvSpPr/>
          <p:nvPr/>
        </p:nvSpPr>
        <p:spPr>
          <a:xfrm>
            <a:off x="0" y="10267950"/>
            <a:ext cx="18288000" cy="19050"/>
          </a:xfrm>
          <a:prstGeom prst="line">
            <a:avLst/>
          </a:prstGeom>
          <a:ln w="238125" cap="flat">
            <a:solidFill>
              <a:srgbClr val="000000"/>
            </a:solidFill>
            <a:prstDash val="solid"/>
            <a:headEnd type="none" w="sm" len="sm"/>
            <a:tailEnd type="none" w="sm" len="sm"/>
          </a:ln>
        </p:spPr>
      </p:sp>
      <p:sp>
        <p:nvSpPr>
          <p:cNvPr id="3" name="Freeform 3"/>
          <p:cNvSpPr/>
          <p:nvPr/>
        </p:nvSpPr>
        <p:spPr>
          <a:xfrm>
            <a:off x="16925776" y="9585024"/>
            <a:ext cx="1205361" cy="446698"/>
          </a:xfrm>
          <a:custGeom>
            <a:avLst/>
            <a:gdLst/>
            <a:ahLst/>
            <a:cxnLst/>
            <a:rect l="l" t="t" r="r" b="b"/>
            <a:pathLst>
              <a:path w="1205361" h="446698">
                <a:moveTo>
                  <a:pt x="0" y="0"/>
                </a:moveTo>
                <a:lnTo>
                  <a:pt x="1205362" y="0"/>
                </a:lnTo>
                <a:lnTo>
                  <a:pt x="1205362" y="446698"/>
                </a:lnTo>
                <a:lnTo>
                  <a:pt x="0" y="446698"/>
                </a:lnTo>
                <a:lnTo>
                  <a:pt x="0" y="0"/>
                </a:lnTo>
                <a:close/>
              </a:path>
            </a:pathLst>
          </a:custGeom>
          <a:blipFill>
            <a:blip r:embed="rId3"/>
            <a:stretch>
              <a:fillRect b="-3"/>
            </a:stretch>
          </a:blipFill>
        </p:spPr>
      </p:sp>
      <p:sp>
        <p:nvSpPr>
          <p:cNvPr id="4" name="Freeform 4"/>
          <p:cNvSpPr/>
          <p:nvPr/>
        </p:nvSpPr>
        <p:spPr>
          <a:xfrm>
            <a:off x="722616" y="1249554"/>
            <a:ext cx="7155923" cy="7787891"/>
          </a:xfrm>
          <a:custGeom>
            <a:avLst/>
            <a:gdLst/>
            <a:ahLst/>
            <a:cxnLst/>
            <a:rect l="l" t="t" r="r" b="b"/>
            <a:pathLst>
              <a:path w="7155923" h="7787891">
                <a:moveTo>
                  <a:pt x="0" y="0"/>
                </a:moveTo>
                <a:lnTo>
                  <a:pt x="7155923" y="0"/>
                </a:lnTo>
                <a:lnTo>
                  <a:pt x="7155923" y="7787892"/>
                </a:lnTo>
                <a:lnTo>
                  <a:pt x="0" y="7787892"/>
                </a:lnTo>
                <a:lnTo>
                  <a:pt x="0" y="0"/>
                </a:lnTo>
                <a:close/>
              </a:path>
            </a:pathLst>
          </a:custGeom>
          <a:blipFill>
            <a:blip r:embed="rId4"/>
            <a:stretch>
              <a:fillRect l="-4326" r="-11253"/>
            </a:stretch>
          </a:blipFill>
        </p:spPr>
      </p:sp>
      <p:sp>
        <p:nvSpPr>
          <p:cNvPr id="5" name="TextBox 5"/>
          <p:cNvSpPr txBox="1"/>
          <p:nvPr/>
        </p:nvSpPr>
        <p:spPr>
          <a:xfrm>
            <a:off x="9144000" y="1180782"/>
            <a:ext cx="6687186" cy="2247900"/>
          </a:xfrm>
          <a:prstGeom prst="rect">
            <a:avLst/>
          </a:prstGeom>
        </p:spPr>
        <p:txBody>
          <a:bodyPr lIns="0" tIns="0" rIns="0" bIns="0" rtlCol="0" anchor="t">
            <a:spAutoFit/>
          </a:bodyPr>
          <a:lstStyle/>
          <a:p>
            <a:pPr marL="0" lvl="0" indent="0" algn="l">
              <a:lnSpc>
                <a:spcPts val="8399"/>
              </a:lnSpc>
            </a:pPr>
            <a:r>
              <a:rPr lang="en-US" sz="6999">
                <a:solidFill>
                  <a:srgbClr val="000000"/>
                </a:solidFill>
                <a:latin typeface="Times New Roman Bold"/>
              </a:rPr>
              <a:t>Problem Statement :</a:t>
            </a:r>
          </a:p>
        </p:txBody>
      </p:sp>
      <p:sp>
        <p:nvSpPr>
          <p:cNvPr id="6" name="TextBox 6"/>
          <p:cNvSpPr txBox="1"/>
          <p:nvPr/>
        </p:nvSpPr>
        <p:spPr>
          <a:xfrm>
            <a:off x="9144000" y="4002744"/>
            <a:ext cx="7289691" cy="4538345"/>
          </a:xfrm>
          <a:prstGeom prst="rect">
            <a:avLst/>
          </a:prstGeom>
        </p:spPr>
        <p:txBody>
          <a:bodyPr lIns="0" tIns="0" rIns="0" bIns="0" rtlCol="0" anchor="t">
            <a:spAutoFit/>
          </a:bodyPr>
          <a:lstStyle/>
          <a:p>
            <a:pPr marL="0" lvl="0" indent="0" algn="just">
              <a:lnSpc>
                <a:spcPts val="4480"/>
              </a:lnSpc>
              <a:spcBef>
                <a:spcPct val="0"/>
              </a:spcBef>
            </a:pPr>
            <a:r>
              <a:rPr lang="en-US" sz="3200">
                <a:solidFill>
                  <a:srgbClr val="000000"/>
                </a:solidFill>
                <a:latin typeface="Times New Roman"/>
              </a:rPr>
              <a:t>Engagement on a shopping platform : Building engagement constructs on a platform which will drive a connect and virality among younger audiences in the country. It need not be linked to shopping but needs to be linked to fashion, which will drive users to keep visiting the app on a habitual basis.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EEFF"/>
        </a:solidFill>
        <a:effectLst/>
      </p:bgPr>
    </p:bg>
    <p:spTree>
      <p:nvGrpSpPr>
        <p:cNvPr id="1" name=""/>
        <p:cNvGrpSpPr/>
        <p:nvPr/>
      </p:nvGrpSpPr>
      <p:grpSpPr>
        <a:xfrm>
          <a:off x="0" y="0"/>
          <a:ext cx="0" cy="0"/>
          <a:chOff x="0" y="0"/>
          <a:chExt cx="0" cy="0"/>
        </a:xfrm>
      </p:grpSpPr>
      <p:sp>
        <p:nvSpPr>
          <p:cNvPr id="2" name="AutoShape 2"/>
          <p:cNvSpPr/>
          <p:nvPr/>
        </p:nvSpPr>
        <p:spPr>
          <a:xfrm>
            <a:off x="0" y="10267950"/>
            <a:ext cx="18288000" cy="19050"/>
          </a:xfrm>
          <a:prstGeom prst="line">
            <a:avLst/>
          </a:prstGeom>
          <a:ln w="238125" cap="flat">
            <a:solidFill>
              <a:srgbClr val="000000"/>
            </a:solidFill>
            <a:prstDash val="solid"/>
            <a:headEnd type="none" w="sm" len="sm"/>
            <a:tailEnd type="none" w="sm" len="sm"/>
          </a:ln>
        </p:spPr>
      </p:sp>
      <p:sp>
        <p:nvSpPr>
          <p:cNvPr id="3" name="Freeform 3"/>
          <p:cNvSpPr/>
          <p:nvPr/>
        </p:nvSpPr>
        <p:spPr>
          <a:xfrm>
            <a:off x="16925776" y="9585024"/>
            <a:ext cx="1205361" cy="446698"/>
          </a:xfrm>
          <a:custGeom>
            <a:avLst/>
            <a:gdLst/>
            <a:ahLst/>
            <a:cxnLst/>
            <a:rect l="l" t="t" r="r" b="b"/>
            <a:pathLst>
              <a:path w="1205361" h="446698">
                <a:moveTo>
                  <a:pt x="0" y="0"/>
                </a:moveTo>
                <a:lnTo>
                  <a:pt x="1205362" y="0"/>
                </a:lnTo>
                <a:lnTo>
                  <a:pt x="1205362" y="446698"/>
                </a:lnTo>
                <a:lnTo>
                  <a:pt x="0" y="446698"/>
                </a:lnTo>
                <a:lnTo>
                  <a:pt x="0" y="0"/>
                </a:lnTo>
                <a:close/>
              </a:path>
            </a:pathLst>
          </a:custGeom>
          <a:blipFill>
            <a:blip r:embed="rId2"/>
            <a:stretch>
              <a:fillRect b="-3"/>
            </a:stretch>
          </a:blipFill>
        </p:spPr>
      </p:sp>
      <p:grpSp>
        <p:nvGrpSpPr>
          <p:cNvPr id="4" name="Group 4"/>
          <p:cNvGrpSpPr/>
          <p:nvPr/>
        </p:nvGrpSpPr>
        <p:grpSpPr>
          <a:xfrm>
            <a:off x="3748433" y="5309171"/>
            <a:ext cx="9940772" cy="4723780"/>
            <a:chOff x="0" y="0"/>
            <a:chExt cx="12216706" cy="5619099"/>
          </a:xfrm>
        </p:grpSpPr>
        <p:pic>
          <p:nvPicPr>
            <p:cNvPr id="5" name="Picture 5"/>
            <p:cNvPicPr>
              <a:picLocks noChangeAspect="1"/>
            </p:cNvPicPr>
            <p:nvPr/>
          </p:nvPicPr>
          <p:blipFill>
            <a:blip r:embed="rId3"/>
            <a:srcRect t="16918" b="1312"/>
            <a:stretch>
              <a:fillRect/>
            </a:stretch>
          </p:blipFill>
          <p:spPr>
            <a:xfrm>
              <a:off x="0" y="0"/>
              <a:ext cx="12216706" cy="5619099"/>
            </a:xfrm>
            <a:prstGeom prst="rect">
              <a:avLst/>
            </a:prstGeom>
            <a:ln w="28575">
              <a:solidFill>
                <a:schemeClr val="tx1"/>
              </a:solidFill>
            </a:ln>
          </p:spPr>
        </p:pic>
      </p:grpSp>
      <p:sp>
        <p:nvSpPr>
          <p:cNvPr id="6" name="TextBox 6"/>
          <p:cNvSpPr txBox="1"/>
          <p:nvPr/>
        </p:nvSpPr>
        <p:spPr>
          <a:xfrm>
            <a:off x="4627922" y="401358"/>
            <a:ext cx="9032156" cy="993775"/>
          </a:xfrm>
          <a:prstGeom prst="rect">
            <a:avLst/>
          </a:prstGeom>
        </p:spPr>
        <p:txBody>
          <a:bodyPr lIns="0" tIns="0" rIns="0" bIns="0" rtlCol="0" anchor="t">
            <a:spAutoFit/>
          </a:bodyPr>
          <a:lstStyle/>
          <a:p>
            <a:pPr marL="0" lvl="0" indent="0" algn="ctr">
              <a:lnSpc>
                <a:spcPts val="6500"/>
              </a:lnSpc>
            </a:pPr>
            <a:r>
              <a:rPr lang="en-US" sz="6500">
                <a:solidFill>
                  <a:srgbClr val="000000"/>
                </a:solidFill>
                <a:latin typeface="Times New Roman Bold"/>
              </a:rPr>
              <a:t>Solution:</a:t>
            </a:r>
          </a:p>
        </p:txBody>
      </p:sp>
      <p:sp>
        <p:nvSpPr>
          <p:cNvPr id="7" name="TextBox 7"/>
          <p:cNvSpPr txBox="1"/>
          <p:nvPr/>
        </p:nvSpPr>
        <p:spPr>
          <a:xfrm>
            <a:off x="259876" y="1290358"/>
            <a:ext cx="8736092" cy="3501390"/>
          </a:xfrm>
          <a:prstGeom prst="rect">
            <a:avLst/>
          </a:prstGeom>
        </p:spPr>
        <p:txBody>
          <a:bodyPr lIns="0" tIns="0" rIns="0" bIns="0" rtlCol="0" anchor="t">
            <a:spAutoFit/>
          </a:bodyPr>
          <a:lstStyle/>
          <a:p>
            <a:pPr marL="561341" lvl="1" indent="-280670" algn="l">
              <a:lnSpc>
                <a:spcPts val="3900"/>
              </a:lnSpc>
              <a:buFont typeface="Arial"/>
              <a:buChar char="•"/>
            </a:pPr>
            <a:r>
              <a:rPr lang="en-US" sz="2600">
                <a:solidFill>
                  <a:srgbClr val="000000"/>
                </a:solidFill>
                <a:latin typeface="Times New Roman"/>
              </a:rPr>
              <a:t>Using an AI chatbot: A chatbot helps users quickly find products and get answers about availability, sizes, styles, and prices while shopping. It could also provide personalized fashion recommendations based on user preferences and browsing history. Overall, it will enhance user experience by providing efficient, interactive support and simplifying the shopping process.</a:t>
            </a:r>
          </a:p>
        </p:txBody>
      </p:sp>
      <p:sp>
        <p:nvSpPr>
          <p:cNvPr id="8" name="TextBox 8"/>
          <p:cNvSpPr txBox="1"/>
          <p:nvPr/>
        </p:nvSpPr>
        <p:spPr>
          <a:xfrm>
            <a:off x="8718819" y="1290358"/>
            <a:ext cx="9121953" cy="3996690"/>
          </a:xfrm>
          <a:prstGeom prst="rect">
            <a:avLst/>
          </a:prstGeom>
        </p:spPr>
        <p:txBody>
          <a:bodyPr lIns="0" tIns="0" rIns="0" bIns="0" rtlCol="0" anchor="t">
            <a:spAutoFit/>
          </a:bodyPr>
          <a:lstStyle/>
          <a:p>
            <a:pPr marL="561341" lvl="1" indent="-280670" algn="l">
              <a:lnSpc>
                <a:spcPts val="3900"/>
              </a:lnSpc>
              <a:buFont typeface="Arial"/>
              <a:buChar char="•"/>
            </a:pPr>
            <a:r>
              <a:rPr lang="en-US" sz="2600">
                <a:solidFill>
                  <a:srgbClr val="000000"/>
                </a:solidFill>
                <a:latin typeface="Times New Roman"/>
              </a:rPr>
              <a:t>Engaging User Activities: To enhance user engagement, we can add three exciting features. Prediction Games allow users to predict upcoming fashion trends, earning rewards for accurate forecasts. Fashion Challenges encourage users to create themed outfits; winners are chosen through community voting and rewarded. Trend Spotting Quests turn trendspotting into a fun game where users earn points or rewards for identifying new trends in the app’s collections.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EEFF"/>
        </a:solidFill>
        <a:effectLst/>
      </p:bgPr>
    </p:bg>
    <p:spTree>
      <p:nvGrpSpPr>
        <p:cNvPr id="1" name=""/>
        <p:cNvGrpSpPr/>
        <p:nvPr/>
      </p:nvGrpSpPr>
      <p:grpSpPr>
        <a:xfrm>
          <a:off x="0" y="0"/>
          <a:ext cx="0" cy="0"/>
          <a:chOff x="0" y="0"/>
          <a:chExt cx="0" cy="0"/>
        </a:xfrm>
      </p:grpSpPr>
      <p:grpSp>
        <p:nvGrpSpPr>
          <p:cNvPr id="2" name="Group 2"/>
          <p:cNvGrpSpPr/>
          <p:nvPr/>
        </p:nvGrpSpPr>
        <p:grpSpPr>
          <a:xfrm>
            <a:off x="8555972" y="-1620225"/>
            <a:ext cx="11306481" cy="12544227"/>
            <a:chOff x="0" y="0"/>
            <a:chExt cx="5510530" cy="6113780"/>
          </a:xfrm>
        </p:grpSpPr>
        <p:sp>
          <p:nvSpPr>
            <p:cNvPr id="3" name="Freeform 3"/>
            <p:cNvSpPr/>
            <p:nvPr/>
          </p:nvSpPr>
          <p:spPr>
            <a:xfrm>
              <a:off x="45720" y="49530"/>
              <a:ext cx="5420360" cy="6014720"/>
            </a:xfrm>
            <a:custGeom>
              <a:avLst/>
              <a:gdLst/>
              <a:ahLst/>
              <a:cxnLst/>
              <a:rect l="l" t="t" r="r" b="b"/>
              <a:pathLst>
                <a:path w="5420360" h="6014720">
                  <a:moveTo>
                    <a:pt x="5148580" y="3408680"/>
                  </a:moveTo>
                  <a:lnTo>
                    <a:pt x="5149850" y="3406140"/>
                  </a:lnTo>
                  <a:cubicBezTo>
                    <a:pt x="5322570" y="3082290"/>
                    <a:pt x="5420360" y="2711450"/>
                    <a:pt x="5420360" y="2319020"/>
                  </a:cubicBezTo>
                  <a:cubicBezTo>
                    <a:pt x="5420360" y="1038860"/>
                    <a:pt x="4381500" y="0"/>
                    <a:pt x="3101340" y="0"/>
                  </a:cubicBezTo>
                  <a:cubicBezTo>
                    <a:pt x="2259330" y="0"/>
                    <a:pt x="1521460" y="449580"/>
                    <a:pt x="1115060" y="1121410"/>
                  </a:cubicBezTo>
                  <a:cubicBezTo>
                    <a:pt x="1094740" y="1155700"/>
                    <a:pt x="1075690" y="1188720"/>
                    <a:pt x="1056640" y="1224280"/>
                  </a:cubicBezTo>
                  <a:lnTo>
                    <a:pt x="328930" y="2503170"/>
                  </a:lnTo>
                  <a:cubicBezTo>
                    <a:pt x="308610" y="2536190"/>
                    <a:pt x="290830" y="2569210"/>
                    <a:pt x="271780" y="2603500"/>
                  </a:cubicBezTo>
                  <a:lnTo>
                    <a:pt x="271780" y="2604770"/>
                  </a:lnTo>
                  <a:cubicBezTo>
                    <a:pt x="97790" y="2929890"/>
                    <a:pt x="0" y="3300730"/>
                    <a:pt x="0" y="3695700"/>
                  </a:cubicBezTo>
                  <a:cubicBezTo>
                    <a:pt x="0" y="4975860"/>
                    <a:pt x="1038860" y="6014720"/>
                    <a:pt x="2319020" y="6014720"/>
                  </a:cubicBezTo>
                  <a:cubicBezTo>
                    <a:pt x="3243580" y="6014720"/>
                    <a:pt x="4042410" y="5472430"/>
                    <a:pt x="4414520" y="4688840"/>
                  </a:cubicBezTo>
                  <a:lnTo>
                    <a:pt x="5077460" y="3533140"/>
                  </a:lnTo>
                  <a:cubicBezTo>
                    <a:pt x="5101590" y="3492500"/>
                    <a:pt x="5125720" y="3450590"/>
                    <a:pt x="5148580" y="3408680"/>
                  </a:cubicBezTo>
                  <a:close/>
                </a:path>
              </a:pathLst>
            </a:custGeom>
            <a:blipFill>
              <a:blip r:embed="rId2"/>
              <a:stretch>
                <a:fillRect l="-48635" r="-48635"/>
              </a:stretch>
            </a:blipFill>
            <a:ln w="9525" cap="sq">
              <a:solidFill>
                <a:srgbClr val="000000"/>
              </a:solidFill>
              <a:prstDash val="solid"/>
              <a:miter/>
            </a:ln>
          </p:spPr>
        </p:sp>
      </p:grpSp>
      <p:sp>
        <p:nvSpPr>
          <p:cNvPr id="4" name="AutoShape 4"/>
          <p:cNvSpPr/>
          <p:nvPr/>
        </p:nvSpPr>
        <p:spPr>
          <a:xfrm>
            <a:off x="0" y="10267950"/>
            <a:ext cx="18288000" cy="19050"/>
          </a:xfrm>
          <a:prstGeom prst="line">
            <a:avLst/>
          </a:prstGeom>
          <a:ln w="238125" cap="flat">
            <a:solidFill>
              <a:srgbClr val="000000"/>
            </a:solidFill>
            <a:prstDash val="solid"/>
            <a:headEnd type="none" w="sm" len="sm"/>
            <a:tailEnd type="none" w="sm" len="sm"/>
          </a:ln>
        </p:spPr>
      </p:sp>
      <p:sp>
        <p:nvSpPr>
          <p:cNvPr id="5" name="Freeform 5"/>
          <p:cNvSpPr/>
          <p:nvPr/>
        </p:nvSpPr>
        <p:spPr>
          <a:xfrm>
            <a:off x="16925776" y="9585024"/>
            <a:ext cx="1205361" cy="446698"/>
          </a:xfrm>
          <a:custGeom>
            <a:avLst/>
            <a:gdLst/>
            <a:ahLst/>
            <a:cxnLst/>
            <a:rect l="l" t="t" r="r" b="b"/>
            <a:pathLst>
              <a:path w="1205361" h="446698">
                <a:moveTo>
                  <a:pt x="0" y="0"/>
                </a:moveTo>
                <a:lnTo>
                  <a:pt x="1205362" y="0"/>
                </a:lnTo>
                <a:lnTo>
                  <a:pt x="1205362" y="446698"/>
                </a:lnTo>
                <a:lnTo>
                  <a:pt x="0" y="446698"/>
                </a:lnTo>
                <a:lnTo>
                  <a:pt x="0" y="0"/>
                </a:lnTo>
                <a:close/>
              </a:path>
            </a:pathLst>
          </a:custGeom>
          <a:blipFill>
            <a:blip r:embed="rId3"/>
            <a:stretch>
              <a:fillRect b="-3"/>
            </a:stretch>
          </a:blipFill>
        </p:spPr>
      </p:sp>
      <p:sp>
        <p:nvSpPr>
          <p:cNvPr id="6" name="TextBox 6"/>
          <p:cNvSpPr txBox="1"/>
          <p:nvPr/>
        </p:nvSpPr>
        <p:spPr>
          <a:xfrm>
            <a:off x="845329" y="2362200"/>
            <a:ext cx="7253504" cy="5524500"/>
          </a:xfrm>
          <a:prstGeom prst="rect">
            <a:avLst/>
          </a:prstGeom>
        </p:spPr>
        <p:txBody>
          <a:bodyPr lIns="0" tIns="0" rIns="0" bIns="0" rtlCol="0" anchor="t">
            <a:spAutoFit/>
          </a:bodyPr>
          <a:lstStyle/>
          <a:p>
            <a:pPr marL="647700" lvl="1" indent="-323850" algn="l">
              <a:lnSpc>
                <a:spcPts val="3300"/>
              </a:lnSpc>
              <a:buFont typeface="Arial"/>
              <a:buChar char="•"/>
            </a:pPr>
            <a:r>
              <a:rPr lang="en-US" sz="3000" u="none">
                <a:solidFill>
                  <a:srgbClr val="000000"/>
                </a:solidFill>
                <a:latin typeface="Times New Roman"/>
              </a:rPr>
              <a:t>Augmented Reality (AR) Try-On: The Augmented Reality (AR) Try-On solution enables users to utilize their smartphone cameras to virtually try on clothes, shoes, and accessories. This feature leverages advanced AR technology to provide realistic and accurate visualizations of products on the user’s body, enhancing their decision-making process. Additionally, users can mix and match different items to create complete outfits and see how they look together.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EEFF"/>
        </a:solidFill>
        <a:effectLst/>
      </p:bgPr>
    </p:bg>
    <p:spTree>
      <p:nvGrpSpPr>
        <p:cNvPr id="1" name=""/>
        <p:cNvGrpSpPr/>
        <p:nvPr/>
      </p:nvGrpSpPr>
      <p:grpSpPr>
        <a:xfrm>
          <a:off x="0" y="0"/>
          <a:ext cx="0" cy="0"/>
          <a:chOff x="0" y="0"/>
          <a:chExt cx="0" cy="0"/>
        </a:xfrm>
      </p:grpSpPr>
      <p:sp>
        <p:nvSpPr>
          <p:cNvPr id="2" name="TextBox 2"/>
          <p:cNvSpPr txBox="1"/>
          <p:nvPr/>
        </p:nvSpPr>
        <p:spPr>
          <a:xfrm>
            <a:off x="394977" y="1029081"/>
            <a:ext cx="17085855" cy="7319392"/>
          </a:xfrm>
          <a:prstGeom prst="rect">
            <a:avLst/>
          </a:prstGeom>
        </p:spPr>
        <p:txBody>
          <a:bodyPr lIns="0" tIns="0" rIns="0" bIns="0" rtlCol="0" anchor="t">
            <a:spAutoFit/>
          </a:bodyPr>
          <a:lstStyle/>
          <a:p>
            <a:pPr algn="ctr">
              <a:lnSpc>
                <a:spcPts val="6480"/>
              </a:lnSpc>
            </a:pPr>
            <a:r>
              <a:rPr lang="en-US" sz="6000">
                <a:solidFill>
                  <a:srgbClr val="000000"/>
                </a:solidFill>
                <a:latin typeface="Times New Roman Bold"/>
              </a:rPr>
              <a:t>  Benefits</a:t>
            </a:r>
          </a:p>
          <a:p>
            <a:pPr algn="just">
              <a:lnSpc>
                <a:spcPts val="3995"/>
              </a:lnSpc>
            </a:pPr>
            <a:endParaRPr lang="en-US" sz="6000">
              <a:solidFill>
                <a:srgbClr val="000000"/>
              </a:solidFill>
              <a:latin typeface="Times New Roman Bold"/>
            </a:endParaRPr>
          </a:p>
          <a:p>
            <a:pPr marL="798829" lvl="1" indent="-399415" algn="just">
              <a:lnSpc>
                <a:spcPts val="3995"/>
              </a:lnSpc>
              <a:buFont typeface="Arial"/>
              <a:buChar char="•"/>
            </a:pPr>
            <a:r>
              <a:rPr lang="en-US" sz="3699">
                <a:solidFill>
                  <a:srgbClr val="000000"/>
                </a:solidFill>
                <a:latin typeface="Times New Roman"/>
              </a:rPr>
              <a:t>Using an AI chatbot:</a:t>
            </a:r>
          </a:p>
          <a:p>
            <a:pPr marL="1424943" lvl="2" indent="-474981" algn="just">
              <a:lnSpc>
                <a:spcPts val="3564"/>
              </a:lnSpc>
              <a:buFont typeface="Arial"/>
              <a:buChar char="⚬"/>
            </a:pPr>
            <a:r>
              <a:rPr lang="en-US" sz="3300">
                <a:solidFill>
                  <a:srgbClr val="000000"/>
                </a:solidFill>
                <a:latin typeface="Times New Roman Italics"/>
              </a:rPr>
              <a:t>Personalization:</a:t>
            </a:r>
            <a:r>
              <a:rPr lang="en-US" sz="3300">
                <a:solidFill>
                  <a:srgbClr val="000000"/>
                </a:solidFill>
                <a:latin typeface="Times New Roman"/>
              </a:rPr>
              <a:t> Gen Z values personalized experiences. An AI chatbot can analyze their preferences, past purchases, and style choices to offer tailored outfit recommendations. </a:t>
            </a:r>
          </a:p>
          <a:p>
            <a:pPr marL="1424943" lvl="2" indent="-474981" algn="just">
              <a:lnSpc>
                <a:spcPts val="3564"/>
              </a:lnSpc>
              <a:buFont typeface="Arial"/>
              <a:buChar char="⚬"/>
            </a:pPr>
            <a:r>
              <a:rPr lang="en-US" sz="3300">
                <a:solidFill>
                  <a:srgbClr val="000000"/>
                </a:solidFill>
                <a:latin typeface="Times New Roman Italics"/>
              </a:rPr>
              <a:t>Fashion Trends and Inspiration:</a:t>
            </a:r>
            <a:r>
              <a:rPr lang="en-US" sz="3300">
                <a:solidFill>
                  <a:srgbClr val="000000"/>
                </a:solidFill>
                <a:latin typeface="Times New Roman"/>
              </a:rPr>
              <a:t> Gen Z is heavily influenced by fashion trends and seeks inspiration from influencers, social media, and popular culture. An AI chatbot can keep them updated on the latest trends, suggest trendy outfits, and provide styling tips, which enhances their interest and engagement. Also it provide Interactive and Fun Experience</a:t>
            </a:r>
          </a:p>
          <a:p>
            <a:pPr marL="1424943" lvl="2" indent="-474981" algn="just">
              <a:lnSpc>
                <a:spcPts val="3564"/>
              </a:lnSpc>
              <a:buFont typeface="Arial"/>
              <a:buChar char="⚬"/>
            </a:pPr>
            <a:r>
              <a:rPr lang="en-US" sz="3300">
                <a:solidFill>
                  <a:srgbClr val="000000"/>
                </a:solidFill>
                <a:latin typeface="Times New Roman Italics"/>
              </a:rPr>
              <a:t>Data-Driven Insights:</a:t>
            </a:r>
            <a:r>
              <a:rPr lang="en-US" sz="3300">
                <a:solidFill>
                  <a:srgbClr val="000000"/>
                </a:solidFill>
                <a:latin typeface="Times New Roman"/>
              </a:rPr>
              <a:t> Chatbots can gather data on user preferences, behavior patterns, and popular trends.</a:t>
            </a:r>
          </a:p>
          <a:p>
            <a:pPr marL="1424943" lvl="2" indent="-474981" algn="just">
              <a:lnSpc>
                <a:spcPts val="3564"/>
              </a:lnSpc>
              <a:buFont typeface="Arial"/>
              <a:buChar char="⚬"/>
            </a:pPr>
            <a:r>
              <a:rPr lang="en-US" sz="3300">
                <a:solidFill>
                  <a:srgbClr val="000000"/>
                </a:solidFill>
                <a:latin typeface="Times New Roman Italics"/>
              </a:rPr>
              <a:t>Brand Loyalty and Advocacy:</a:t>
            </a:r>
            <a:r>
              <a:rPr lang="en-US" sz="3300">
                <a:solidFill>
                  <a:srgbClr val="000000"/>
                </a:solidFill>
                <a:latin typeface="Times New Roman Bold"/>
              </a:rPr>
              <a:t> </a:t>
            </a:r>
            <a:r>
              <a:rPr lang="en-US" sz="3300">
                <a:solidFill>
                  <a:srgbClr val="000000"/>
                </a:solidFill>
                <a:latin typeface="Times New Roman"/>
              </a:rPr>
              <a:t>By providing valuable fashion advice and a seamless shopping experience, AI chatbots can build brand loyalty among Gen Z customers</a:t>
            </a:r>
          </a:p>
        </p:txBody>
      </p:sp>
      <p:sp>
        <p:nvSpPr>
          <p:cNvPr id="3" name="AutoShape 3"/>
          <p:cNvSpPr/>
          <p:nvPr/>
        </p:nvSpPr>
        <p:spPr>
          <a:xfrm>
            <a:off x="0" y="10267950"/>
            <a:ext cx="18288000" cy="19050"/>
          </a:xfrm>
          <a:prstGeom prst="line">
            <a:avLst/>
          </a:prstGeom>
          <a:ln w="238125" cap="flat">
            <a:solidFill>
              <a:srgbClr val="000000"/>
            </a:solidFill>
            <a:prstDash val="solid"/>
            <a:headEnd type="none" w="sm" len="sm"/>
            <a:tailEnd type="none" w="sm" len="sm"/>
          </a:ln>
        </p:spPr>
      </p:sp>
      <p:sp>
        <p:nvSpPr>
          <p:cNvPr id="4" name="Freeform 4"/>
          <p:cNvSpPr/>
          <p:nvPr/>
        </p:nvSpPr>
        <p:spPr>
          <a:xfrm>
            <a:off x="16925776" y="9585024"/>
            <a:ext cx="1205361" cy="446698"/>
          </a:xfrm>
          <a:custGeom>
            <a:avLst/>
            <a:gdLst/>
            <a:ahLst/>
            <a:cxnLst/>
            <a:rect l="l" t="t" r="r" b="b"/>
            <a:pathLst>
              <a:path w="1205361" h="446698">
                <a:moveTo>
                  <a:pt x="0" y="0"/>
                </a:moveTo>
                <a:lnTo>
                  <a:pt x="1205362" y="0"/>
                </a:lnTo>
                <a:lnTo>
                  <a:pt x="1205362" y="446698"/>
                </a:lnTo>
                <a:lnTo>
                  <a:pt x="0" y="446698"/>
                </a:lnTo>
                <a:lnTo>
                  <a:pt x="0" y="0"/>
                </a:lnTo>
                <a:close/>
              </a:path>
            </a:pathLst>
          </a:custGeom>
          <a:blipFill>
            <a:blip r:embed="rId2"/>
            <a:stretch>
              <a:fillRect b="-3"/>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EEFF"/>
        </a:solidFill>
        <a:effectLst/>
      </p:bgPr>
    </p:bg>
    <p:spTree>
      <p:nvGrpSpPr>
        <p:cNvPr id="1" name=""/>
        <p:cNvGrpSpPr/>
        <p:nvPr/>
      </p:nvGrpSpPr>
      <p:grpSpPr>
        <a:xfrm>
          <a:off x="0" y="0"/>
          <a:ext cx="0" cy="0"/>
          <a:chOff x="0" y="0"/>
          <a:chExt cx="0" cy="0"/>
        </a:xfrm>
      </p:grpSpPr>
      <p:sp>
        <p:nvSpPr>
          <p:cNvPr id="2" name="TextBox 2"/>
          <p:cNvSpPr txBox="1"/>
          <p:nvPr/>
        </p:nvSpPr>
        <p:spPr>
          <a:xfrm>
            <a:off x="460733" y="1378284"/>
            <a:ext cx="17366534" cy="8263890"/>
          </a:xfrm>
          <a:prstGeom prst="rect">
            <a:avLst/>
          </a:prstGeom>
        </p:spPr>
        <p:txBody>
          <a:bodyPr lIns="0" tIns="0" rIns="0" bIns="0" rtlCol="0" anchor="t">
            <a:spAutoFit/>
          </a:bodyPr>
          <a:lstStyle/>
          <a:p>
            <a:pPr marL="798829" lvl="1" indent="-399415" algn="l">
              <a:lnSpc>
                <a:spcPts val="3995"/>
              </a:lnSpc>
              <a:buFont typeface="Arial"/>
              <a:buChar char="•"/>
            </a:pPr>
            <a:r>
              <a:rPr lang="en-US" sz="3699">
                <a:solidFill>
                  <a:srgbClr val="000000"/>
                </a:solidFill>
                <a:latin typeface="Times New Roman"/>
              </a:rPr>
              <a:t>Use of virtual try on and augmented reality :</a:t>
            </a:r>
          </a:p>
          <a:p>
            <a:pPr marL="1424943" lvl="2" indent="-474981" algn="just">
              <a:lnSpc>
                <a:spcPts val="3564"/>
              </a:lnSpc>
              <a:buFont typeface="Arial"/>
              <a:buChar char="⚬"/>
            </a:pPr>
            <a:r>
              <a:rPr lang="en-US" sz="3300">
                <a:solidFill>
                  <a:srgbClr val="000000"/>
                </a:solidFill>
                <a:latin typeface="Times New Roman Italics"/>
              </a:rPr>
              <a:t>Interactive Shopping Experience:</a:t>
            </a:r>
            <a:r>
              <a:rPr lang="en-US" sz="3300">
                <a:solidFill>
                  <a:srgbClr val="000000"/>
                </a:solidFill>
                <a:latin typeface="Times New Roman Bold"/>
              </a:rPr>
              <a:t> </a:t>
            </a:r>
            <a:r>
              <a:rPr lang="en-US" sz="3300">
                <a:solidFill>
                  <a:srgbClr val="000000"/>
                </a:solidFill>
                <a:latin typeface="Times New Roman"/>
              </a:rPr>
              <a:t>Gen Z craves interactive experiences, and virtual try-on and AR technologies provide just that. They allow users to virtually try on clothing, accessories, and even makeup in real-time or through photos/videos, making the shopping experience more engaging and personalized.</a:t>
            </a:r>
          </a:p>
          <a:p>
            <a:pPr marL="1424943" lvl="2" indent="-474981" algn="just">
              <a:lnSpc>
                <a:spcPts val="3564"/>
              </a:lnSpc>
              <a:buFont typeface="Arial"/>
              <a:buChar char="⚬"/>
            </a:pPr>
            <a:r>
              <a:rPr lang="en-US" sz="3300">
                <a:solidFill>
                  <a:srgbClr val="000000"/>
                </a:solidFill>
                <a:latin typeface="Times New Roman Italics"/>
              </a:rPr>
              <a:t>Reduce return rates:</a:t>
            </a:r>
            <a:r>
              <a:rPr lang="en-US" sz="3300">
                <a:solidFill>
                  <a:srgbClr val="000000"/>
                </a:solidFill>
                <a:latin typeface="Times New Roman Bold"/>
              </a:rPr>
              <a:t> </a:t>
            </a:r>
            <a:r>
              <a:rPr lang="en-US" sz="3300">
                <a:solidFill>
                  <a:srgbClr val="000000"/>
                </a:solidFill>
                <a:latin typeface="Times New Roman"/>
              </a:rPr>
              <a:t>  Enhance user experience and reduce return rates by providing a more accurate visualization of products.</a:t>
            </a:r>
          </a:p>
          <a:p>
            <a:pPr marL="1424943" lvl="2" indent="-474981" algn="just">
              <a:lnSpc>
                <a:spcPts val="3564"/>
              </a:lnSpc>
              <a:buFont typeface="Arial"/>
              <a:buChar char="⚬"/>
            </a:pPr>
            <a:r>
              <a:rPr lang="en-US" sz="3300">
                <a:solidFill>
                  <a:srgbClr val="000000"/>
                </a:solidFill>
                <a:latin typeface="Times New Roman Italics"/>
              </a:rPr>
              <a:t>Social Sharing and Influence:</a:t>
            </a:r>
            <a:r>
              <a:rPr lang="en-US" sz="3300">
                <a:solidFill>
                  <a:srgbClr val="000000"/>
                </a:solidFill>
                <a:latin typeface="Times New Roman"/>
              </a:rPr>
              <a:t> Gen Z values social validation and sharing experiences online. Virtual try-ons and AR experiences can be easily shared on social media platforms, allowing users to seek opinions from friends, showcase new looks, and engage with their social circle. </a:t>
            </a:r>
          </a:p>
          <a:p>
            <a:pPr algn="just">
              <a:lnSpc>
                <a:spcPts val="3672"/>
              </a:lnSpc>
            </a:pPr>
            <a:endParaRPr lang="en-US" sz="3300">
              <a:solidFill>
                <a:srgbClr val="000000"/>
              </a:solidFill>
              <a:latin typeface="Times New Roman"/>
            </a:endParaRPr>
          </a:p>
          <a:p>
            <a:pPr marL="798829" lvl="1" indent="-399415" algn="l">
              <a:lnSpc>
                <a:spcPts val="3995"/>
              </a:lnSpc>
              <a:buFont typeface="Arial"/>
              <a:buChar char="•"/>
            </a:pPr>
            <a:r>
              <a:rPr lang="en-US" sz="3699">
                <a:solidFill>
                  <a:srgbClr val="000000"/>
                </a:solidFill>
                <a:latin typeface="Times New Roman"/>
              </a:rPr>
              <a:t>Gamification of Trend Discovery :</a:t>
            </a:r>
          </a:p>
          <a:p>
            <a:pPr marL="1424943" lvl="2" indent="-474981" algn="just">
              <a:lnSpc>
                <a:spcPts val="3564"/>
              </a:lnSpc>
              <a:buFont typeface="Arial"/>
              <a:buChar char="⚬"/>
            </a:pPr>
            <a:r>
              <a:rPr lang="en-US" sz="3300">
                <a:solidFill>
                  <a:srgbClr val="000000"/>
                </a:solidFill>
                <a:latin typeface="Times New Roman Italics"/>
              </a:rPr>
              <a:t>Data Collection:</a:t>
            </a:r>
            <a:r>
              <a:rPr lang="en-US" sz="3300">
                <a:solidFill>
                  <a:srgbClr val="000000"/>
                </a:solidFill>
                <a:latin typeface="Times New Roman"/>
              </a:rPr>
              <a:t> User predictions and preferences gathered through gamified activities can provide valuable insights into emerging trends, helping Myntra anticipate demand and adjust inventory accordingly.</a:t>
            </a:r>
          </a:p>
          <a:p>
            <a:pPr marL="1424943" lvl="2" indent="-474981" algn="just">
              <a:lnSpc>
                <a:spcPts val="3564"/>
              </a:lnSpc>
              <a:buFont typeface="Arial"/>
              <a:buChar char="⚬"/>
            </a:pPr>
            <a:r>
              <a:rPr lang="en-US" sz="3300">
                <a:solidFill>
                  <a:srgbClr val="000000"/>
                </a:solidFill>
                <a:latin typeface="Times New Roman Italics"/>
              </a:rPr>
              <a:t>Community Building:</a:t>
            </a:r>
            <a:r>
              <a:rPr lang="en-US" sz="3300">
                <a:solidFill>
                  <a:srgbClr val="000000"/>
                </a:solidFill>
                <a:latin typeface="Times New Roman"/>
              </a:rPr>
              <a:t> Fashion challenges foster a sense of community among users who share a passion for fashion, encouraging interaction and user-generated content.</a:t>
            </a:r>
          </a:p>
        </p:txBody>
      </p:sp>
      <p:sp>
        <p:nvSpPr>
          <p:cNvPr id="3" name="TextBox 3"/>
          <p:cNvSpPr txBox="1"/>
          <p:nvPr/>
        </p:nvSpPr>
        <p:spPr>
          <a:xfrm>
            <a:off x="7766685" y="330534"/>
            <a:ext cx="2754630" cy="1038225"/>
          </a:xfrm>
          <a:prstGeom prst="rect">
            <a:avLst/>
          </a:prstGeom>
        </p:spPr>
        <p:txBody>
          <a:bodyPr lIns="0" tIns="0" rIns="0" bIns="0" rtlCol="0" anchor="t">
            <a:spAutoFit/>
          </a:bodyPr>
          <a:lstStyle/>
          <a:p>
            <a:pPr algn="ctr">
              <a:lnSpc>
                <a:spcPts val="7200"/>
              </a:lnSpc>
              <a:spcBef>
                <a:spcPct val="0"/>
              </a:spcBef>
            </a:pPr>
            <a:r>
              <a:rPr lang="en-US" sz="6000">
                <a:solidFill>
                  <a:srgbClr val="000000"/>
                </a:solidFill>
                <a:latin typeface="Times New Roman Bold"/>
              </a:rPr>
              <a:t>Benefits </a:t>
            </a:r>
          </a:p>
        </p:txBody>
      </p:sp>
      <p:sp>
        <p:nvSpPr>
          <p:cNvPr id="4" name="AutoShape 4"/>
          <p:cNvSpPr/>
          <p:nvPr/>
        </p:nvSpPr>
        <p:spPr>
          <a:xfrm>
            <a:off x="0" y="10267950"/>
            <a:ext cx="18288000" cy="19050"/>
          </a:xfrm>
          <a:prstGeom prst="line">
            <a:avLst/>
          </a:prstGeom>
          <a:ln w="238125" cap="flat">
            <a:solidFill>
              <a:srgbClr val="000000"/>
            </a:solidFill>
            <a:prstDash val="solid"/>
            <a:headEnd type="none" w="sm" len="sm"/>
            <a:tailEnd type="none" w="sm" len="sm"/>
          </a:ln>
        </p:spPr>
      </p:sp>
      <p:sp>
        <p:nvSpPr>
          <p:cNvPr id="5" name="Freeform 5"/>
          <p:cNvSpPr/>
          <p:nvPr/>
        </p:nvSpPr>
        <p:spPr>
          <a:xfrm>
            <a:off x="16925776" y="9585024"/>
            <a:ext cx="1205361" cy="446698"/>
          </a:xfrm>
          <a:custGeom>
            <a:avLst/>
            <a:gdLst/>
            <a:ahLst/>
            <a:cxnLst/>
            <a:rect l="l" t="t" r="r" b="b"/>
            <a:pathLst>
              <a:path w="1205361" h="446698">
                <a:moveTo>
                  <a:pt x="0" y="0"/>
                </a:moveTo>
                <a:lnTo>
                  <a:pt x="1205362" y="0"/>
                </a:lnTo>
                <a:lnTo>
                  <a:pt x="1205362" y="446698"/>
                </a:lnTo>
                <a:lnTo>
                  <a:pt x="0" y="446698"/>
                </a:lnTo>
                <a:lnTo>
                  <a:pt x="0" y="0"/>
                </a:lnTo>
                <a:close/>
              </a:path>
            </a:pathLst>
          </a:custGeom>
          <a:blipFill>
            <a:blip r:embed="rId2"/>
            <a:stretch>
              <a:fillRect b="-3"/>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637</Words>
  <Application>Microsoft Office PowerPoint</Application>
  <PresentationFormat>Custom</PresentationFormat>
  <Paragraphs>32</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Times New Roman</vt:lpstr>
      <vt:lpstr>Times New Roman Bold</vt:lpstr>
      <vt:lpstr>Times New Roman Italics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_Hacker-Ramp__ 2024 Template.pptx</dc:title>
  <dc:creator>Unnati Sabu</dc:creator>
  <cp:lastModifiedBy>Unnati Sabu</cp:lastModifiedBy>
  <cp:revision>2</cp:revision>
  <dcterms:created xsi:type="dcterms:W3CDTF">2006-08-16T00:00:00Z</dcterms:created>
  <dcterms:modified xsi:type="dcterms:W3CDTF">2024-06-30T15:09:10Z</dcterms:modified>
  <dc:identifier>DAGJcNv4Fz8</dc:identifier>
</cp:coreProperties>
</file>