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2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31D52366-F331-45F3-B541-1EC031F666F2}" type="datetimeFigureOut">
              <a:rPr lang="en-US" smtClean="0"/>
              <a:t>7/5/2025</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5C0757CF-BDFE-4BC0-BAB0-85BCF0C05D36}" type="slidenum">
              <a:rPr lang="en-US" smtClean="0"/>
              <a:t>‹#›</a:t>
            </a:fld>
            <a:endParaRPr lang="en-US"/>
          </a:p>
        </p:txBody>
      </p:sp>
    </p:spTree>
    <p:extLst>
      <p:ext uri="{BB962C8B-B14F-4D97-AF65-F5344CB8AC3E}">
        <p14:creationId xmlns:p14="http://schemas.microsoft.com/office/powerpoint/2010/main" val="2950015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1D52366-F331-45F3-B541-1EC031F666F2}" type="datetimeFigureOut">
              <a:rPr lang="en-US" smtClean="0"/>
              <a:t>7/5/2025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757CF-BDFE-4BC0-BAB0-85BCF0C05D36}" type="slidenum">
              <a:rPr lang="en-US" smtClean="0"/>
              <a:t>‹#›</a:t>
            </a:fld>
            <a:endParaRPr lang="en-US"/>
          </a:p>
        </p:txBody>
      </p:sp>
    </p:spTree>
    <p:extLst>
      <p:ext uri="{BB962C8B-B14F-4D97-AF65-F5344CB8AC3E}">
        <p14:creationId xmlns:p14="http://schemas.microsoft.com/office/powerpoint/2010/main" val="2310900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D52366-F331-45F3-B541-1EC031F666F2}" type="datetimeFigureOut">
              <a:rPr lang="en-US" smtClean="0"/>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757CF-BDFE-4BC0-BAB0-85BCF0C05D36}" type="slidenum">
              <a:rPr lang="en-US" smtClean="0"/>
              <a:t>‹#›</a:t>
            </a:fld>
            <a:endParaRPr lang="en-US"/>
          </a:p>
        </p:txBody>
      </p:sp>
    </p:spTree>
    <p:extLst>
      <p:ext uri="{BB962C8B-B14F-4D97-AF65-F5344CB8AC3E}">
        <p14:creationId xmlns:p14="http://schemas.microsoft.com/office/powerpoint/2010/main" val="2571730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D52366-F331-45F3-B541-1EC031F666F2}" type="datetimeFigureOut">
              <a:rPr lang="en-US" smtClean="0"/>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757CF-BDFE-4BC0-BAB0-85BCF0C05D36}" type="slidenum">
              <a:rPr lang="en-US" smtClean="0"/>
              <a:t>‹#›</a:t>
            </a:fld>
            <a:endParaRPr lang="en-US"/>
          </a:p>
        </p:txBody>
      </p:sp>
    </p:spTree>
    <p:extLst>
      <p:ext uri="{BB962C8B-B14F-4D97-AF65-F5344CB8AC3E}">
        <p14:creationId xmlns:p14="http://schemas.microsoft.com/office/powerpoint/2010/main" val="3477702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D52366-F331-45F3-B541-1EC031F666F2}" type="datetimeFigureOut">
              <a:rPr lang="en-US" smtClean="0"/>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757CF-BDFE-4BC0-BAB0-85BCF0C05D36}" type="slidenum">
              <a:rPr lang="en-US" smtClean="0"/>
              <a:t>‹#›</a:t>
            </a:fld>
            <a:endParaRPr lang="en-US"/>
          </a:p>
        </p:txBody>
      </p:sp>
    </p:spTree>
    <p:extLst>
      <p:ext uri="{BB962C8B-B14F-4D97-AF65-F5344CB8AC3E}">
        <p14:creationId xmlns:p14="http://schemas.microsoft.com/office/powerpoint/2010/main" val="565029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D52366-F331-45F3-B541-1EC031F666F2}" type="datetimeFigureOut">
              <a:rPr lang="en-US" smtClean="0"/>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757CF-BDFE-4BC0-BAB0-85BCF0C05D36}" type="slidenum">
              <a:rPr lang="en-US" smtClean="0"/>
              <a:t>‹#›</a:t>
            </a:fld>
            <a:endParaRPr lang="en-US"/>
          </a:p>
        </p:txBody>
      </p:sp>
    </p:spTree>
    <p:extLst>
      <p:ext uri="{BB962C8B-B14F-4D97-AF65-F5344CB8AC3E}">
        <p14:creationId xmlns:p14="http://schemas.microsoft.com/office/powerpoint/2010/main" val="1829887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D52366-F331-45F3-B541-1EC031F666F2}" type="datetimeFigureOut">
              <a:rPr lang="en-US" smtClean="0"/>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757CF-BDFE-4BC0-BAB0-85BCF0C05D36}" type="slidenum">
              <a:rPr lang="en-US" smtClean="0"/>
              <a:t>‹#›</a:t>
            </a:fld>
            <a:endParaRPr lang="en-US"/>
          </a:p>
        </p:txBody>
      </p:sp>
    </p:spTree>
    <p:extLst>
      <p:ext uri="{BB962C8B-B14F-4D97-AF65-F5344CB8AC3E}">
        <p14:creationId xmlns:p14="http://schemas.microsoft.com/office/powerpoint/2010/main" val="1098889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D52366-F331-45F3-B541-1EC031F666F2}" type="datetimeFigureOut">
              <a:rPr lang="en-US" smtClean="0"/>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757CF-BDFE-4BC0-BAB0-85BCF0C05D36}"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901064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D52366-F331-45F3-B541-1EC031F666F2}" type="datetimeFigureOut">
              <a:rPr lang="en-US" smtClean="0"/>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757CF-BDFE-4BC0-BAB0-85BCF0C05D36}" type="slidenum">
              <a:rPr lang="en-US" smtClean="0"/>
              <a:t>‹#›</a:t>
            </a:fld>
            <a:endParaRPr lang="en-US"/>
          </a:p>
        </p:txBody>
      </p:sp>
    </p:spTree>
    <p:extLst>
      <p:ext uri="{BB962C8B-B14F-4D97-AF65-F5344CB8AC3E}">
        <p14:creationId xmlns:p14="http://schemas.microsoft.com/office/powerpoint/2010/main" val="3781237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D52366-F331-45F3-B541-1EC031F666F2}" type="datetimeFigureOut">
              <a:rPr lang="en-US" smtClean="0"/>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757CF-BDFE-4BC0-BAB0-85BCF0C05D36}" type="slidenum">
              <a:rPr lang="en-US" smtClean="0"/>
              <a:t>‹#›</a:t>
            </a:fld>
            <a:endParaRPr lang="en-US"/>
          </a:p>
        </p:txBody>
      </p:sp>
    </p:spTree>
    <p:extLst>
      <p:ext uri="{BB962C8B-B14F-4D97-AF65-F5344CB8AC3E}">
        <p14:creationId xmlns:p14="http://schemas.microsoft.com/office/powerpoint/2010/main" val="2006013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D52366-F331-45F3-B541-1EC031F666F2}" type="datetimeFigureOut">
              <a:rPr lang="en-US" smtClean="0"/>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757CF-BDFE-4BC0-BAB0-85BCF0C05D36}" type="slidenum">
              <a:rPr lang="en-US" smtClean="0"/>
              <a:t>‹#›</a:t>
            </a:fld>
            <a:endParaRPr lang="en-US"/>
          </a:p>
        </p:txBody>
      </p:sp>
    </p:spTree>
    <p:extLst>
      <p:ext uri="{BB962C8B-B14F-4D97-AF65-F5344CB8AC3E}">
        <p14:creationId xmlns:p14="http://schemas.microsoft.com/office/powerpoint/2010/main" val="232031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D52366-F331-45F3-B541-1EC031F666F2}" type="datetimeFigureOut">
              <a:rPr lang="en-US" smtClean="0"/>
              <a:t>7/5/2025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757CF-BDFE-4BC0-BAB0-85BCF0C05D36}" type="slidenum">
              <a:rPr lang="en-US" smtClean="0"/>
              <a:t>‹#›</a:t>
            </a:fld>
            <a:endParaRPr lang="en-US"/>
          </a:p>
        </p:txBody>
      </p:sp>
    </p:spTree>
    <p:extLst>
      <p:ext uri="{BB962C8B-B14F-4D97-AF65-F5344CB8AC3E}">
        <p14:creationId xmlns:p14="http://schemas.microsoft.com/office/powerpoint/2010/main" val="2981584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D52366-F331-45F3-B541-1EC031F666F2}" type="datetimeFigureOut">
              <a:rPr lang="en-US" smtClean="0"/>
              <a:t>7/5/2025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0757CF-BDFE-4BC0-BAB0-85BCF0C05D36}" type="slidenum">
              <a:rPr lang="en-US" smtClean="0"/>
              <a:t>‹#›</a:t>
            </a:fld>
            <a:endParaRPr lang="en-US"/>
          </a:p>
        </p:txBody>
      </p:sp>
    </p:spTree>
    <p:extLst>
      <p:ext uri="{BB962C8B-B14F-4D97-AF65-F5344CB8AC3E}">
        <p14:creationId xmlns:p14="http://schemas.microsoft.com/office/powerpoint/2010/main" val="2316786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D52366-F331-45F3-B541-1EC031F666F2}" type="datetimeFigureOut">
              <a:rPr lang="en-US" smtClean="0"/>
              <a:t>7/5/2025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0757CF-BDFE-4BC0-BAB0-85BCF0C05D36}" type="slidenum">
              <a:rPr lang="en-US" smtClean="0"/>
              <a:t>‹#›</a:t>
            </a:fld>
            <a:endParaRPr lang="en-US"/>
          </a:p>
        </p:txBody>
      </p:sp>
    </p:spTree>
    <p:extLst>
      <p:ext uri="{BB962C8B-B14F-4D97-AF65-F5344CB8AC3E}">
        <p14:creationId xmlns:p14="http://schemas.microsoft.com/office/powerpoint/2010/main" val="1816214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1D52366-F331-45F3-B541-1EC031F666F2}" type="datetimeFigureOut">
              <a:rPr lang="en-US" smtClean="0"/>
              <a:t>7/5/2025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0757CF-BDFE-4BC0-BAB0-85BCF0C05D36}" type="slidenum">
              <a:rPr lang="en-US" smtClean="0"/>
              <a:t>‹#›</a:t>
            </a:fld>
            <a:endParaRPr lang="en-US"/>
          </a:p>
        </p:txBody>
      </p:sp>
    </p:spTree>
    <p:extLst>
      <p:ext uri="{BB962C8B-B14F-4D97-AF65-F5344CB8AC3E}">
        <p14:creationId xmlns:p14="http://schemas.microsoft.com/office/powerpoint/2010/main" val="979595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1D52366-F331-45F3-B541-1EC031F666F2}" type="datetimeFigureOut">
              <a:rPr lang="en-US" smtClean="0"/>
              <a:t>7/5/2025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757CF-BDFE-4BC0-BAB0-85BCF0C05D36}" type="slidenum">
              <a:rPr lang="en-US" smtClean="0"/>
              <a:t>‹#›</a:t>
            </a:fld>
            <a:endParaRPr lang="en-US"/>
          </a:p>
        </p:txBody>
      </p:sp>
    </p:spTree>
    <p:extLst>
      <p:ext uri="{BB962C8B-B14F-4D97-AF65-F5344CB8AC3E}">
        <p14:creationId xmlns:p14="http://schemas.microsoft.com/office/powerpoint/2010/main" val="1270295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1D52366-F331-45F3-B541-1EC031F666F2}" type="datetimeFigureOut">
              <a:rPr lang="en-US" smtClean="0"/>
              <a:t>7/5/2025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757CF-BDFE-4BC0-BAB0-85BCF0C05D36}" type="slidenum">
              <a:rPr lang="en-US" smtClean="0"/>
              <a:t>‹#›</a:t>
            </a:fld>
            <a:endParaRPr lang="en-US"/>
          </a:p>
        </p:txBody>
      </p:sp>
    </p:spTree>
    <p:extLst>
      <p:ext uri="{BB962C8B-B14F-4D97-AF65-F5344CB8AC3E}">
        <p14:creationId xmlns:p14="http://schemas.microsoft.com/office/powerpoint/2010/main" val="191118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1D52366-F331-45F3-B541-1EC031F666F2}" type="datetimeFigureOut">
              <a:rPr lang="en-US" smtClean="0"/>
              <a:t>7/5/2025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0757CF-BDFE-4BC0-BAB0-85BCF0C05D36}" type="slidenum">
              <a:rPr lang="en-US" smtClean="0"/>
              <a:t>‹#›</a:t>
            </a:fld>
            <a:endParaRPr lang="en-US"/>
          </a:p>
        </p:txBody>
      </p:sp>
    </p:spTree>
    <p:extLst>
      <p:ext uri="{BB962C8B-B14F-4D97-AF65-F5344CB8AC3E}">
        <p14:creationId xmlns:p14="http://schemas.microsoft.com/office/powerpoint/2010/main" val="257171882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48C84-4135-4337-A2BD-E8CE603A7860}"/>
              </a:ext>
            </a:extLst>
          </p:cNvPr>
          <p:cNvSpPr>
            <a:spLocks noGrp="1"/>
          </p:cNvSpPr>
          <p:nvPr>
            <p:ph type="ctrTitle"/>
          </p:nvPr>
        </p:nvSpPr>
        <p:spPr/>
        <p:txBody>
          <a:bodyPr/>
          <a:lstStyle/>
          <a:p>
            <a:r>
              <a:rPr lang="en-US" u="sng" dirty="0">
                <a:effectLst>
                  <a:outerShdw blurRad="38100" dist="38100" dir="2700000" algn="tl">
                    <a:srgbClr val="000000">
                      <a:alpha val="43137"/>
                    </a:srgbClr>
                  </a:outerShdw>
                </a:effectLst>
              </a:rPr>
              <a:t>HealthCare Analysis</a:t>
            </a:r>
          </a:p>
        </p:txBody>
      </p:sp>
      <p:sp>
        <p:nvSpPr>
          <p:cNvPr id="3" name="Subtitle 2">
            <a:extLst>
              <a:ext uri="{FF2B5EF4-FFF2-40B4-BE49-F238E27FC236}">
                <a16:creationId xmlns:a16="http://schemas.microsoft.com/office/drawing/2014/main" id="{BF807A97-6A91-405E-BA2E-BBD82F702728}"/>
              </a:ext>
            </a:extLst>
          </p:cNvPr>
          <p:cNvSpPr>
            <a:spLocks noGrp="1"/>
          </p:cNvSpPr>
          <p:nvPr>
            <p:ph type="subTitle" idx="1"/>
          </p:nvPr>
        </p:nvSpPr>
        <p:spPr>
          <a:xfrm>
            <a:off x="4948843" y="3898669"/>
            <a:ext cx="6327659" cy="723207"/>
          </a:xfrm>
        </p:spPr>
        <p:txBody>
          <a:bodyPr>
            <a:normAutofit/>
          </a:bodyPr>
          <a:lstStyle/>
          <a:p>
            <a:r>
              <a:rPr lang="en-US" dirty="0"/>
              <a:t>.</a:t>
            </a:r>
          </a:p>
        </p:txBody>
      </p:sp>
    </p:spTree>
    <p:extLst>
      <p:ext uri="{BB962C8B-B14F-4D97-AF65-F5344CB8AC3E}">
        <p14:creationId xmlns:p14="http://schemas.microsoft.com/office/powerpoint/2010/main" val="362997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201CC7-BCC5-489C-8A60-D74BE1F531EB}"/>
              </a:ext>
            </a:extLst>
          </p:cNvPr>
          <p:cNvPicPr>
            <a:picLocks noChangeAspect="1"/>
          </p:cNvPicPr>
          <p:nvPr/>
        </p:nvPicPr>
        <p:blipFill>
          <a:blip r:embed="rId2"/>
          <a:stretch>
            <a:fillRect/>
          </a:stretch>
        </p:blipFill>
        <p:spPr>
          <a:xfrm>
            <a:off x="133005" y="698268"/>
            <a:ext cx="5719156" cy="5245331"/>
          </a:xfrm>
          <a:prstGeom prst="rect">
            <a:avLst/>
          </a:prstGeom>
        </p:spPr>
      </p:pic>
      <p:pic>
        <p:nvPicPr>
          <p:cNvPr id="3" name="Picture 2">
            <a:extLst>
              <a:ext uri="{FF2B5EF4-FFF2-40B4-BE49-F238E27FC236}">
                <a16:creationId xmlns:a16="http://schemas.microsoft.com/office/drawing/2014/main" id="{6A23C7C7-2274-47E6-9AD0-5A36D896CFD5}"/>
              </a:ext>
            </a:extLst>
          </p:cNvPr>
          <p:cNvPicPr>
            <a:picLocks noChangeAspect="1"/>
          </p:cNvPicPr>
          <p:nvPr/>
        </p:nvPicPr>
        <p:blipFill>
          <a:blip r:embed="rId3"/>
          <a:stretch>
            <a:fillRect/>
          </a:stretch>
        </p:blipFill>
        <p:spPr>
          <a:xfrm>
            <a:off x="6096000" y="561109"/>
            <a:ext cx="5841075" cy="5735781"/>
          </a:xfrm>
          <a:prstGeom prst="rect">
            <a:avLst/>
          </a:prstGeom>
        </p:spPr>
      </p:pic>
    </p:spTree>
    <p:extLst>
      <p:ext uri="{BB962C8B-B14F-4D97-AF65-F5344CB8AC3E}">
        <p14:creationId xmlns:p14="http://schemas.microsoft.com/office/powerpoint/2010/main" val="1813904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C08AFF-F17C-4ECB-9D68-94266D9AEC53}"/>
              </a:ext>
            </a:extLst>
          </p:cNvPr>
          <p:cNvPicPr>
            <a:picLocks noChangeAspect="1"/>
          </p:cNvPicPr>
          <p:nvPr/>
        </p:nvPicPr>
        <p:blipFill>
          <a:blip r:embed="rId2"/>
          <a:stretch>
            <a:fillRect/>
          </a:stretch>
        </p:blipFill>
        <p:spPr>
          <a:xfrm>
            <a:off x="1" y="-66502"/>
            <a:ext cx="12192000" cy="6924502"/>
          </a:xfrm>
          <a:prstGeom prst="rect">
            <a:avLst/>
          </a:prstGeom>
        </p:spPr>
      </p:pic>
    </p:spTree>
    <p:extLst>
      <p:ext uri="{BB962C8B-B14F-4D97-AF65-F5344CB8AC3E}">
        <p14:creationId xmlns:p14="http://schemas.microsoft.com/office/powerpoint/2010/main" val="3606739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B02375-3317-4052-81A0-3E594E5535B0}"/>
              </a:ext>
            </a:extLst>
          </p:cNvPr>
          <p:cNvSpPr txBox="1"/>
          <p:nvPr/>
        </p:nvSpPr>
        <p:spPr>
          <a:xfrm>
            <a:off x="174567" y="399011"/>
            <a:ext cx="11770822" cy="4524315"/>
          </a:xfrm>
          <a:prstGeom prst="rect">
            <a:avLst/>
          </a:prstGeom>
          <a:noFill/>
        </p:spPr>
        <p:txBody>
          <a:bodyPr wrap="square" rtlCol="0">
            <a:spAutoFit/>
          </a:bodyPr>
          <a:lstStyle/>
          <a:p>
            <a:r>
              <a:rPr lang="en-US" sz="3600" dirty="0">
                <a:latin typeface="Bodoni MT" panose="02070603080606020203" pitchFamily="18" charset="0"/>
              </a:rPr>
              <a:t>Actionable </a:t>
            </a:r>
          </a:p>
          <a:p>
            <a:endParaRPr lang="en-US" dirty="0">
              <a:latin typeface="Bodoni MT" panose="02070603080606020203" pitchFamily="18" charset="0"/>
            </a:endParaRPr>
          </a:p>
          <a:p>
            <a:r>
              <a:rPr lang="en-US" sz="2400" dirty="0">
                <a:latin typeface="Bodoni MT" panose="02070603080606020203" pitchFamily="18" charset="0"/>
              </a:rPr>
              <a:t>Based on dataset, some examples of actionable insights might include:</a:t>
            </a:r>
          </a:p>
          <a:p>
            <a:pPr marL="285750" indent="-285750">
              <a:buFont typeface="Arial" panose="020B0604020202020204" pitchFamily="34" charset="0"/>
              <a:buChar char="•"/>
            </a:pPr>
            <a:r>
              <a:rPr lang="en-US" sz="2400" dirty="0">
                <a:latin typeface="Bodoni MT" panose="02070603080606020203" pitchFamily="18" charset="0"/>
              </a:rPr>
              <a:t>Increase Funding for Cancer Research: The dataset shows a significant increase in cancer-related mortality rates over the years. Increasing funding for cancer research could lead to the development of more effective </a:t>
            </a:r>
            <a:r>
              <a:rPr lang="en-US" sz="2400" dirty="0" err="1">
                <a:latin typeface="Bodoni MT" panose="02070603080606020203" pitchFamily="18" charset="0"/>
              </a:rPr>
              <a:t>treatements</a:t>
            </a:r>
            <a:r>
              <a:rPr lang="en-US" sz="2400" dirty="0">
                <a:latin typeface="Bodoni MT" panose="02070603080606020203" pitchFamily="18" charset="0"/>
              </a:rPr>
              <a:t> and improved patient outcomes.</a:t>
            </a:r>
          </a:p>
          <a:p>
            <a:pPr marL="285750" indent="-285750">
              <a:buFont typeface="Arial" panose="020B0604020202020204" pitchFamily="34" charset="0"/>
              <a:buChar char="•"/>
            </a:pPr>
            <a:r>
              <a:rPr lang="en-US" sz="2400" dirty="0">
                <a:latin typeface="Bodoni MT" panose="02070603080606020203" pitchFamily="18" charset="0"/>
              </a:rPr>
              <a:t>Invest in Neurological Disorder Research: The dataset shows a steady increase in neurological disorder-related mortality rates. Investing in research for neurological disorders such as Alzheimer’s disease and Parkinson’s disease could lead to the development of more effective treatments and improved patient outcomes.</a:t>
            </a:r>
          </a:p>
          <a:p>
            <a:endParaRPr lang="en-US" dirty="0"/>
          </a:p>
        </p:txBody>
      </p:sp>
    </p:spTree>
    <p:extLst>
      <p:ext uri="{BB962C8B-B14F-4D97-AF65-F5344CB8AC3E}">
        <p14:creationId xmlns:p14="http://schemas.microsoft.com/office/powerpoint/2010/main" val="4242639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DDDBF7-22BD-4270-8DB5-E20B5B147C4D}"/>
              </a:ext>
            </a:extLst>
          </p:cNvPr>
          <p:cNvSpPr txBox="1"/>
          <p:nvPr/>
        </p:nvSpPr>
        <p:spPr>
          <a:xfrm>
            <a:off x="490451" y="216130"/>
            <a:ext cx="11538065" cy="4985980"/>
          </a:xfrm>
          <a:prstGeom prst="rect">
            <a:avLst/>
          </a:prstGeom>
          <a:noFill/>
        </p:spPr>
        <p:txBody>
          <a:bodyPr wrap="square" rtlCol="0">
            <a:spAutoFit/>
          </a:bodyPr>
          <a:lstStyle/>
          <a:p>
            <a:r>
              <a:rPr lang="en-US" sz="3600" kern="1200" dirty="0">
                <a:solidFill>
                  <a:schemeClr val="tx1"/>
                </a:solidFill>
                <a:latin typeface="Bodoni MT" panose="02070603080606020203" pitchFamily="18" charset="0"/>
              </a:rPr>
              <a:t>Methodologies </a:t>
            </a:r>
          </a:p>
          <a:p>
            <a:endParaRPr lang="en-US" dirty="0">
              <a:latin typeface="Bodoni MT" panose="02070603080606020203" pitchFamily="18" charset="0"/>
            </a:endParaRPr>
          </a:p>
          <a:p>
            <a:r>
              <a:rPr lang="en-US" sz="2400" kern="1200" dirty="0">
                <a:solidFill>
                  <a:schemeClr val="tx1"/>
                </a:solidFill>
                <a:latin typeface="Bodoni MT" panose="02070603080606020203" pitchFamily="18" charset="0"/>
              </a:rPr>
              <a:t>To analyze the healthcare dataset and derive meaningful insights, the following methodologies can be employed:</a:t>
            </a:r>
          </a:p>
          <a:p>
            <a:pPr marL="285750" indent="-285750">
              <a:buFont typeface="Arial" panose="020B0604020202020204" pitchFamily="34" charset="0"/>
              <a:buChar char="•"/>
            </a:pPr>
            <a:r>
              <a:rPr lang="en-US" sz="2400" dirty="0">
                <a:latin typeface="Bodoni MT" panose="02070603080606020203" pitchFamily="18" charset="0"/>
              </a:rPr>
              <a:t>Data Cleaning and Preprocessing : Ensure that the dataset is accurate, complete, and consistent by cleaning and preprocessing the data.</a:t>
            </a:r>
          </a:p>
          <a:p>
            <a:pPr marL="285750" indent="-285750">
              <a:buFont typeface="Arial" panose="020B0604020202020204" pitchFamily="34" charset="0"/>
              <a:buChar char="•"/>
            </a:pPr>
            <a:r>
              <a:rPr lang="en-US" sz="2400" kern="1200" dirty="0">
                <a:solidFill>
                  <a:schemeClr val="tx1"/>
                </a:solidFill>
                <a:latin typeface="Bodoni MT" panose="02070603080606020203" pitchFamily="18" charset="0"/>
              </a:rPr>
              <a:t>Data Visualization : Use data visualization techniques such as charts, graphs, and maps to represent the data in a clear and concise manner.</a:t>
            </a:r>
          </a:p>
          <a:p>
            <a:pPr marL="285750" indent="-285750">
              <a:buFont typeface="Arial" panose="020B0604020202020204" pitchFamily="34" charset="0"/>
              <a:buChar char="•"/>
            </a:pPr>
            <a:r>
              <a:rPr lang="en-US" sz="2400" dirty="0">
                <a:latin typeface="Bodoni MT" panose="02070603080606020203" pitchFamily="18" charset="0"/>
              </a:rPr>
              <a:t>Statistical Analysis : Apply statistical techniques such as regression analysis, correlation analysis, and hypothesis testing to identify rends and patterns in the data.</a:t>
            </a:r>
          </a:p>
          <a:p>
            <a:pPr marL="285750" indent="-285750">
              <a:buFont typeface="Arial" panose="020B0604020202020204" pitchFamily="34" charset="0"/>
              <a:buChar char="•"/>
            </a:pPr>
            <a:r>
              <a:rPr lang="en-US" sz="2400" dirty="0">
                <a:latin typeface="Bodoni MT" panose="02070603080606020203" pitchFamily="18" charset="0"/>
              </a:rPr>
              <a:t>Machine Learning : Use machine learning algorithms such as decision trees, random forests, and neural networks to identify complex patterns and relationships in the data.</a:t>
            </a:r>
            <a:endParaRPr lang="en-US" sz="2400" kern="1200" dirty="0">
              <a:solidFill>
                <a:schemeClr val="tx1"/>
              </a:solidFill>
              <a:latin typeface="Bodoni MT" panose="02070603080606020203" pitchFamily="18" charset="0"/>
            </a:endParaRPr>
          </a:p>
        </p:txBody>
      </p:sp>
    </p:spTree>
    <p:extLst>
      <p:ext uri="{BB962C8B-B14F-4D97-AF65-F5344CB8AC3E}">
        <p14:creationId xmlns:p14="http://schemas.microsoft.com/office/powerpoint/2010/main" val="3302018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25C355-DB78-4567-87D7-9543CDBFBF28}"/>
              </a:ext>
            </a:extLst>
          </p:cNvPr>
          <p:cNvSpPr txBox="1"/>
          <p:nvPr/>
        </p:nvSpPr>
        <p:spPr>
          <a:xfrm>
            <a:off x="315884" y="457200"/>
            <a:ext cx="11538065" cy="4893647"/>
          </a:xfrm>
          <a:prstGeom prst="rect">
            <a:avLst/>
          </a:prstGeom>
          <a:noFill/>
        </p:spPr>
        <p:txBody>
          <a:bodyPr wrap="square" rtlCol="0">
            <a:spAutoFit/>
          </a:bodyPr>
          <a:lstStyle/>
          <a:p>
            <a:r>
              <a:rPr lang="en-US" sz="3600" dirty="0">
                <a:latin typeface="Bodoni MT" panose="02070603080606020203" pitchFamily="18" charset="0"/>
              </a:rPr>
              <a:t>Approaches </a:t>
            </a:r>
          </a:p>
          <a:p>
            <a:endParaRPr lang="en-US" dirty="0">
              <a:latin typeface="Bodoni MT" panose="02070603080606020203" pitchFamily="18" charset="0"/>
            </a:endParaRPr>
          </a:p>
          <a:p>
            <a:r>
              <a:rPr lang="en-US" sz="2400" dirty="0">
                <a:latin typeface="Bodoni MT" panose="02070603080606020203" pitchFamily="18" charset="0"/>
              </a:rPr>
              <a:t>The following approaches can be used to analyze the healthcare dataset:</a:t>
            </a:r>
          </a:p>
          <a:p>
            <a:pPr marL="285750" indent="-285750">
              <a:buFont typeface="Arial" panose="020B0604020202020204" pitchFamily="34" charset="0"/>
              <a:buChar char="•"/>
            </a:pPr>
            <a:r>
              <a:rPr lang="en-US" sz="2400" dirty="0">
                <a:latin typeface="Bodoni MT" panose="02070603080606020203" pitchFamily="18" charset="0"/>
              </a:rPr>
              <a:t>Descriptive Analytics : Use descriptive analytics to summarize and describe the basic features of the data, such as means, medians, and standard deviations.</a:t>
            </a:r>
          </a:p>
          <a:p>
            <a:pPr marL="285750" indent="-285750">
              <a:buFont typeface="Arial" panose="020B0604020202020204" pitchFamily="34" charset="0"/>
              <a:buChar char="•"/>
            </a:pPr>
            <a:r>
              <a:rPr lang="en-US" sz="2400" dirty="0">
                <a:latin typeface="Bodoni MT" panose="02070603080606020203" pitchFamily="18" charset="0"/>
              </a:rPr>
              <a:t>Predictive Analytics : use predictive analytics to forecast future trends and patterns in the data, such as predicting morality rates or disease prevalence.</a:t>
            </a:r>
          </a:p>
          <a:p>
            <a:pPr marL="285750" indent="-285750">
              <a:buFont typeface="Arial" panose="020B0604020202020204" pitchFamily="34" charset="0"/>
              <a:buChar char="•"/>
            </a:pPr>
            <a:r>
              <a:rPr lang="en-US" sz="2400" dirty="0">
                <a:latin typeface="Bodoni MT" panose="02070603080606020203" pitchFamily="18" charset="0"/>
              </a:rPr>
              <a:t>Prescriptive Analytics : use prescriptive analytics to provide recommendations on what actions to take based on the analysis of the data, such as identifying the most effective interventions or treatments.</a:t>
            </a:r>
          </a:p>
          <a:p>
            <a:pPr marL="285750" indent="-285750">
              <a:buFont typeface="Arial" panose="020B0604020202020204" pitchFamily="34" charset="0"/>
              <a:buChar char="•"/>
            </a:pPr>
            <a:r>
              <a:rPr lang="en-US" sz="2400" dirty="0">
                <a:latin typeface="Bodoni MT" panose="02070603080606020203" pitchFamily="18" charset="0"/>
              </a:rPr>
              <a:t>Exploratory Data Analysis : use exploratory data analysis to explore and visualize the data to identify patterns, trends, and correlations.</a:t>
            </a:r>
          </a:p>
          <a:p>
            <a:endParaRPr lang="en-US" dirty="0"/>
          </a:p>
        </p:txBody>
      </p:sp>
    </p:spTree>
    <p:extLst>
      <p:ext uri="{BB962C8B-B14F-4D97-AF65-F5344CB8AC3E}">
        <p14:creationId xmlns:p14="http://schemas.microsoft.com/office/powerpoint/2010/main" val="2403029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6773EC-9D8A-4751-AA03-AE479ED755B2}"/>
              </a:ext>
            </a:extLst>
          </p:cNvPr>
          <p:cNvSpPr txBox="1"/>
          <p:nvPr/>
        </p:nvSpPr>
        <p:spPr>
          <a:xfrm>
            <a:off x="282633" y="399011"/>
            <a:ext cx="11521440" cy="9140964"/>
          </a:xfrm>
          <a:prstGeom prst="rect">
            <a:avLst/>
          </a:prstGeom>
          <a:noFill/>
        </p:spPr>
        <p:txBody>
          <a:bodyPr wrap="square" rtlCol="0">
            <a:spAutoFit/>
          </a:bodyPr>
          <a:lstStyle/>
          <a:p>
            <a:r>
              <a:rPr lang="en-US" sz="3600" dirty="0">
                <a:latin typeface="Bodoni MT" panose="02070603080606020203" pitchFamily="18" charset="0"/>
              </a:rPr>
              <a:t>Insights</a:t>
            </a:r>
          </a:p>
          <a:p>
            <a:endParaRPr lang="en-US" dirty="0">
              <a:latin typeface="Bodoni MT" panose="02070603080606020203" pitchFamily="18" charset="0"/>
            </a:endParaRPr>
          </a:p>
          <a:p>
            <a:r>
              <a:rPr lang="en-US" sz="2400" dirty="0">
                <a:latin typeface="Bodoni MT" panose="02070603080606020203" pitchFamily="18" charset="0"/>
              </a:rPr>
              <a:t>The healthcare dataset provides a wealth of information that can used to inform decision-making and drive action.</a:t>
            </a:r>
          </a:p>
          <a:p>
            <a:endParaRPr lang="en-US" sz="2400" dirty="0">
              <a:latin typeface="Bodoni MT" panose="02070603080606020203" pitchFamily="18" charset="0"/>
            </a:endParaRPr>
          </a:p>
          <a:p>
            <a:pPr marL="285750" indent="-285750">
              <a:buFont typeface="Arial" panose="020B0604020202020204" pitchFamily="34" charset="0"/>
              <a:buChar char="•"/>
            </a:pPr>
            <a:r>
              <a:rPr lang="en-US" sz="2400" dirty="0">
                <a:latin typeface="Bodoni MT" panose="02070603080606020203" pitchFamily="18" charset="0"/>
              </a:rPr>
              <a:t>Funding Trend : The dataset shows that funding for healthcare research has increased over the years, with a significant increase in funding for cancer research.</a:t>
            </a:r>
          </a:p>
          <a:p>
            <a:pPr marL="285750" indent="-285750">
              <a:buFont typeface="Arial" panose="020B0604020202020204" pitchFamily="34" charset="0"/>
              <a:buChar char="•"/>
            </a:pPr>
            <a:r>
              <a:rPr lang="en-US" sz="2400" dirty="0">
                <a:latin typeface="Bodoni MT" panose="02070603080606020203" pitchFamily="18" charset="0"/>
              </a:rPr>
              <a:t>Mortality rates : The dataset shows that mortality rate for certain diseases, such as heart disease and cancer, have decreased over the years, while mortality rates for other diseases, such as Alzheimer’s disease, have increased.</a:t>
            </a:r>
          </a:p>
          <a:p>
            <a:pPr marL="285750" indent="-285750">
              <a:buFont typeface="Arial" panose="020B0604020202020204" pitchFamily="34" charset="0"/>
              <a:buChar char="•"/>
            </a:pPr>
            <a:r>
              <a:rPr lang="en-US" sz="2400" dirty="0">
                <a:latin typeface="Bodoni MT" panose="02070603080606020203" pitchFamily="18" charset="0"/>
              </a:rPr>
              <a:t>Disease Prevalence : The dataset shows that the prevalence of certain disease, such as diabetes and obesity, has increased over the years, while the prevalence of other diseases, such as HIV/AIDS, has decreased.</a:t>
            </a:r>
          </a:p>
          <a:p>
            <a:pPr marL="285750" indent="-285750">
              <a:buFont typeface="Arial" panose="020B0604020202020204" pitchFamily="34" charset="0"/>
              <a:buChar char="•"/>
            </a:pPr>
            <a:r>
              <a:rPr lang="en-US" sz="2400" dirty="0">
                <a:latin typeface="Bodoni MT" panose="02070603080606020203" pitchFamily="18" charset="0"/>
              </a:rPr>
              <a:t>Research Areas : The dataset shows that research areas such as cancer, infectious diseases, and neurological disorders have received  significant funding over the years.</a:t>
            </a:r>
          </a:p>
          <a:p>
            <a:pPr marL="285750" indent="-285750">
              <a:buFont typeface="Arial" panose="020B0604020202020204" pitchFamily="34" charset="0"/>
              <a:buChar char="•"/>
            </a:pPr>
            <a:endParaRPr lang="en-US" sz="2400" dirty="0">
              <a:latin typeface="Bodoni MT" panose="02070603080606020203" pitchFamily="18"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67540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0B712C-C4F1-4298-B901-8BD6AD6C0C40}"/>
              </a:ext>
            </a:extLst>
          </p:cNvPr>
          <p:cNvSpPr txBox="1"/>
          <p:nvPr/>
        </p:nvSpPr>
        <p:spPr>
          <a:xfrm>
            <a:off x="232756" y="548640"/>
            <a:ext cx="11388437" cy="2400657"/>
          </a:xfrm>
          <a:prstGeom prst="rect">
            <a:avLst/>
          </a:prstGeom>
          <a:noFill/>
        </p:spPr>
        <p:txBody>
          <a:bodyPr wrap="square" rtlCol="0">
            <a:spAutoFit/>
          </a:bodyPr>
          <a:lstStyle/>
          <a:p>
            <a:r>
              <a:rPr lang="en-US" sz="3600" dirty="0">
                <a:latin typeface="Bodoni MT" panose="02070603080606020203" pitchFamily="18" charset="0"/>
              </a:rPr>
              <a:t>Conclusion </a:t>
            </a:r>
          </a:p>
          <a:p>
            <a:endParaRPr lang="en-US" dirty="0">
              <a:latin typeface="Bodoni MT" panose="02070603080606020203" pitchFamily="18" charset="0"/>
            </a:endParaRPr>
          </a:p>
          <a:p>
            <a:r>
              <a:rPr lang="en-US" sz="2400" dirty="0">
                <a:latin typeface="Bodoni MT" panose="02070603080606020203" pitchFamily="18" charset="0"/>
              </a:rPr>
              <a:t>The healthcare dataset provides a comprehensive overview of funding trends, mortality rates, and disease prevalence over the years. By analyzing this dataset, researchers and policymakers can gain valuable insights into the current state of healthcare research and identify areas for improvement.</a:t>
            </a:r>
          </a:p>
        </p:txBody>
      </p:sp>
    </p:spTree>
    <p:extLst>
      <p:ext uri="{BB962C8B-B14F-4D97-AF65-F5344CB8AC3E}">
        <p14:creationId xmlns:p14="http://schemas.microsoft.com/office/powerpoint/2010/main" val="2983214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0B15C2-4DBF-434B-9753-22DC301BEAE3}"/>
              </a:ext>
            </a:extLst>
          </p:cNvPr>
          <p:cNvSpPr txBox="1"/>
          <p:nvPr/>
        </p:nvSpPr>
        <p:spPr>
          <a:xfrm>
            <a:off x="318655" y="174568"/>
            <a:ext cx="11554690" cy="6278642"/>
          </a:xfrm>
          <a:prstGeom prst="rect">
            <a:avLst/>
          </a:prstGeom>
          <a:noFill/>
        </p:spPr>
        <p:txBody>
          <a:bodyPr wrap="square" rtlCol="0">
            <a:spAutoFit/>
          </a:bodyPr>
          <a:lstStyle/>
          <a:p>
            <a:r>
              <a:rPr lang="en-US" sz="3600" dirty="0">
                <a:latin typeface="Bodoni MT" panose="02070603080606020203" pitchFamily="18" charset="0"/>
              </a:rPr>
              <a:t>Introduction</a:t>
            </a:r>
            <a:r>
              <a:rPr lang="en-US" dirty="0">
                <a:latin typeface="Bodoni MT" panose="02070603080606020203" pitchFamily="18" charset="0"/>
              </a:rPr>
              <a:t> </a:t>
            </a:r>
          </a:p>
          <a:p>
            <a:r>
              <a:rPr lang="en-US" sz="2400" dirty="0">
                <a:latin typeface="Bodoni MT" panose="02070603080606020203" pitchFamily="18" charset="0"/>
              </a:rPr>
              <a:t>The healthcare dataset analysis project aims to create a comprehensive Tableau dashboard utilizing a provided dataset encompasses funding for various research and disease areas, along with mortality and prevalence data specific to the year 2019.</a:t>
            </a:r>
          </a:p>
          <a:p>
            <a:endParaRPr lang="en-US" dirty="0"/>
          </a:p>
          <a:p>
            <a:r>
              <a:rPr lang="en-US" sz="3600" dirty="0">
                <a:latin typeface="Bodoni MT" panose="02070603080606020203" pitchFamily="18" charset="0"/>
              </a:rPr>
              <a:t>Key Funding </a:t>
            </a:r>
          </a:p>
          <a:p>
            <a:r>
              <a:rPr lang="en-US" sz="2400" dirty="0">
                <a:latin typeface="Bodoni MT" panose="02070603080606020203" pitchFamily="18" charset="0"/>
              </a:rPr>
              <a:t>In the dataset includes funding amounts for various research and disease areas from 2008 to 2024. </a:t>
            </a:r>
          </a:p>
          <a:p>
            <a:pPr marL="285750" indent="-285750">
              <a:buFont typeface="Arial" panose="020B0604020202020204" pitchFamily="34" charset="0"/>
              <a:buChar char="•"/>
            </a:pPr>
            <a:r>
              <a:rPr lang="en-US" sz="2400" dirty="0">
                <a:latin typeface="Bodoni MT" panose="02070603080606020203" pitchFamily="18" charset="0"/>
              </a:rPr>
              <a:t>Research/Disease Areas with the Highest Funding: Identify the top research and disease areas that have received the most funding over the years.</a:t>
            </a:r>
          </a:p>
          <a:p>
            <a:pPr marL="285750" indent="-285750">
              <a:buFont typeface="Arial" panose="020B0604020202020204" pitchFamily="34" charset="0"/>
              <a:buChar char="•"/>
            </a:pPr>
            <a:r>
              <a:rPr lang="en-US" sz="2400" dirty="0">
                <a:latin typeface="Bodoni MT" panose="02070603080606020203" pitchFamily="18" charset="0"/>
              </a:rPr>
              <a:t>Funding Trends: Analyze the finding trends to each research and disease area to identify patterns and </a:t>
            </a:r>
            <a:r>
              <a:rPr lang="en-US" sz="2400" dirty="0" err="1">
                <a:latin typeface="Bodoni MT" panose="02070603080606020203" pitchFamily="18" charset="0"/>
              </a:rPr>
              <a:t>exhanges</a:t>
            </a:r>
            <a:r>
              <a:rPr lang="en-US" sz="2400" dirty="0">
                <a:latin typeface="Bodoni MT" panose="02070603080606020203" pitchFamily="18" charset="0"/>
              </a:rPr>
              <a:t> over time.</a:t>
            </a:r>
          </a:p>
          <a:p>
            <a:pPr marL="285750" indent="-285750">
              <a:buFont typeface="Arial" panose="020B0604020202020204" pitchFamily="34" charset="0"/>
              <a:buChar char="•"/>
            </a:pPr>
            <a:r>
              <a:rPr lang="en-US" sz="2400" dirty="0">
                <a:latin typeface="Bodoni MT" panose="02070603080606020203" pitchFamily="18" charset="0"/>
              </a:rPr>
              <a:t>ARRA Funding: Identify the research and disease areas that received ARRA funding and analyze the impact of this funding trends.</a:t>
            </a:r>
          </a:p>
          <a:p>
            <a:pPr marL="285750" indent="-285750">
              <a:buFont typeface="Arial" panose="020B0604020202020204" pitchFamily="34" charset="0"/>
              <a:buChar char="•"/>
            </a:pPr>
            <a:r>
              <a:rPr lang="en-US" sz="2400" dirty="0">
                <a:latin typeface="Bodoni MT" panose="02070603080606020203" pitchFamily="18" charset="0"/>
              </a:rPr>
              <a:t>Estimated Future Funding: Analyze the estimate future funding for each research and disease area to identify potential areas of growth or decline.</a:t>
            </a:r>
          </a:p>
        </p:txBody>
      </p:sp>
    </p:spTree>
    <p:extLst>
      <p:ext uri="{BB962C8B-B14F-4D97-AF65-F5344CB8AC3E}">
        <p14:creationId xmlns:p14="http://schemas.microsoft.com/office/powerpoint/2010/main" val="1125589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F1DC61-F7B4-4E6F-8E0A-C74825FB4330}"/>
              </a:ext>
            </a:extLst>
          </p:cNvPr>
          <p:cNvPicPr>
            <a:picLocks noChangeAspect="1"/>
          </p:cNvPicPr>
          <p:nvPr/>
        </p:nvPicPr>
        <p:blipFill>
          <a:blip r:embed="rId2"/>
          <a:stretch>
            <a:fillRect/>
          </a:stretch>
        </p:blipFill>
        <p:spPr>
          <a:xfrm>
            <a:off x="224444" y="981765"/>
            <a:ext cx="4214552" cy="4862082"/>
          </a:xfrm>
          <a:prstGeom prst="rect">
            <a:avLst/>
          </a:prstGeom>
        </p:spPr>
      </p:pic>
      <p:pic>
        <p:nvPicPr>
          <p:cNvPr id="3" name="Picture 2">
            <a:extLst>
              <a:ext uri="{FF2B5EF4-FFF2-40B4-BE49-F238E27FC236}">
                <a16:creationId xmlns:a16="http://schemas.microsoft.com/office/drawing/2014/main" id="{1017CD62-F5DA-498A-9F55-0BAA75BE7F56}"/>
              </a:ext>
            </a:extLst>
          </p:cNvPr>
          <p:cNvPicPr>
            <a:picLocks noChangeAspect="1"/>
          </p:cNvPicPr>
          <p:nvPr/>
        </p:nvPicPr>
        <p:blipFill>
          <a:blip r:embed="rId3"/>
          <a:stretch>
            <a:fillRect/>
          </a:stretch>
        </p:blipFill>
        <p:spPr>
          <a:xfrm>
            <a:off x="4596938" y="981765"/>
            <a:ext cx="7595062" cy="4862082"/>
          </a:xfrm>
          <a:prstGeom prst="rect">
            <a:avLst/>
          </a:prstGeom>
        </p:spPr>
      </p:pic>
    </p:spTree>
    <p:extLst>
      <p:ext uri="{BB962C8B-B14F-4D97-AF65-F5344CB8AC3E}">
        <p14:creationId xmlns:p14="http://schemas.microsoft.com/office/powerpoint/2010/main" val="1246770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D0A96A-A947-48D6-A77D-DC08F43C91F8}"/>
              </a:ext>
            </a:extLst>
          </p:cNvPr>
          <p:cNvPicPr>
            <a:picLocks noChangeAspect="1"/>
          </p:cNvPicPr>
          <p:nvPr/>
        </p:nvPicPr>
        <p:blipFill>
          <a:blip r:embed="rId2"/>
          <a:stretch>
            <a:fillRect/>
          </a:stretch>
        </p:blipFill>
        <p:spPr>
          <a:xfrm>
            <a:off x="764772" y="722681"/>
            <a:ext cx="4256116" cy="5262483"/>
          </a:xfrm>
          <a:prstGeom prst="rect">
            <a:avLst/>
          </a:prstGeom>
        </p:spPr>
      </p:pic>
      <p:pic>
        <p:nvPicPr>
          <p:cNvPr id="3" name="Picture 2">
            <a:extLst>
              <a:ext uri="{FF2B5EF4-FFF2-40B4-BE49-F238E27FC236}">
                <a16:creationId xmlns:a16="http://schemas.microsoft.com/office/drawing/2014/main" id="{C5A8B0E7-1914-40E8-9204-C0EE71C2299A}"/>
              </a:ext>
            </a:extLst>
          </p:cNvPr>
          <p:cNvPicPr>
            <a:picLocks noChangeAspect="1"/>
          </p:cNvPicPr>
          <p:nvPr/>
        </p:nvPicPr>
        <p:blipFill>
          <a:blip r:embed="rId3"/>
          <a:stretch>
            <a:fillRect/>
          </a:stretch>
        </p:blipFill>
        <p:spPr>
          <a:xfrm>
            <a:off x="5569527" y="697279"/>
            <a:ext cx="5677592" cy="5275184"/>
          </a:xfrm>
          <a:prstGeom prst="rect">
            <a:avLst/>
          </a:prstGeom>
        </p:spPr>
      </p:pic>
    </p:spTree>
    <p:extLst>
      <p:ext uri="{BB962C8B-B14F-4D97-AF65-F5344CB8AC3E}">
        <p14:creationId xmlns:p14="http://schemas.microsoft.com/office/powerpoint/2010/main" val="910387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1F56F5-A162-4D53-A73C-3B12DFF2DAFA}"/>
              </a:ext>
            </a:extLst>
          </p:cNvPr>
          <p:cNvPicPr>
            <a:picLocks noChangeAspect="1"/>
          </p:cNvPicPr>
          <p:nvPr/>
        </p:nvPicPr>
        <p:blipFill>
          <a:blip r:embed="rId2"/>
          <a:stretch>
            <a:fillRect/>
          </a:stretch>
        </p:blipFill>
        <p:spPr>
          <a:xfrm>
            <a:off x="3482499" y="582665"/>
            <a:ext cx="8543245" cy="5984390"/>
          </a:xfrm>
          <a:prstGeom prst="rect">
            <a:avLst/>
          </a:prstGeom>
        </p:spPr>
      </p:pic>
      <p:pic>
        <p:nvPicPr>
          <p:cNvPr id="4" name="Picture 3">
            <a:extLst>
              <a:ext uri="{FF2B5EF4-FFF2-40B4-BE49-F238E27FC236}">
                <a16:creationId xmlns:a16="http://schemas.microsoft.com/office/drawing/2014/main" id="{1C7B48DE-7072-41D7-906C-9FBED682B479}"/>
              </a:ext>
            </a:extLst>
          </p:cNvPr>
          <p:cNvPicPr>
            <a:picLocks noChangeAspect="1"/>
          </p:cNvPicPr>
          <p:nvPr/>
        </p:nvPicPr>
        <p:blipFill>
          <a:blip r:embed="rId3"/>
          <a:stretch>
            <a:fillRect/>
          </a:stretch>
        </p:blipFill>
        <p:spPr>
          <a:xfrm>
            <a:off x="166256" y="1478981"/>
            <a:ext cx="3142210" cy="3359026"/>
          </a:xfrm>
          <a:prstGeom prst="rect">
            <a:avLst/>
          </a:prstGeom>
        </p:spPr>
      </p:pic>
      <p:pic>
        <p:nvPicPr>
          <p:cNvPr id="5" name="Picture 4">
            <a:extLst>
              <a:ext uri="{FF2B5EF4-FFF2-40B4-BE49-F238E27FC236}">
                <a16:creationId xmlns:a16="http://schemas.microsoft.com/office/drawing/2014/main" id="{833015B8-E90B-4363-A3A6-B11C952C9122}"/>
              </a:ext>
            </a:extLst>
          </p:cNvPr>
          <p:cNvPicPr>
            <a:picLocks noChangeAspect="1"/>
          </p:cNvPicPr>
          <p:nvPr/>
        </p:nvPicPr>
        <p:blipFill>
          <a:blip r:embed="rId4"/>
          <a:stretch>
            <a:fillRect/>
          </a:stretch>
        </p:blipFill>
        <p:spPr>
          <a:xfrm>
            <a:off x="340289" y="2241930"/>
            <a:ext cx="1289006" cy="1340855"/>
          </a:xfrm>
          <a:prstGeom prst="rect">
            <a:avLst/>
          </a:prstGeom>
        </p:spPr>
      </p:pic>
    </p:spTree>
    <p:extLst>
      <p:ext uri="{BB962C8B-B14F-4D97-AF65-F5344CB8AC3E}">
        <p14:creationId xmlns:p14="http://schemas.microsoft.com/office/powerpoint/2010/main" val="312037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CB1BA2-F904-449B-BB71-CC72D377255D}"/>
              </a:ext>
            </a:extLst>
          </p:cNvPr>
          <p:cNvPicPr>
            <a:picLocks noChangeAspect="1"/>
          </p:cNvPicPr>
          <p:nvPr/>
        </p:nvPicPr>
        <p:blipFill>
          <a:blip r:embed="rId2"/>
          <a:stretch>
            <a:fillRect/>
          </a:stretch>
        </p:blipFill>
        <p:spPr>
          <a:xfrm>
            <a:off x="365760" y="664492"/>
            <a:ext cx="5304909" cy="5428737"/>
          </a:xfrm>
          <a:prstGeom prst="rect">
            <a:avLst/>
          </a:prstGeom>
        </p:spPr>
      </p:pic>
      <p:pic>
        <p:nvPicPr>
          <p:cNvPr id="3" name="Picture 2">
            <a:extLst>
              <a:ext uri="{FF2B5EF4-FFF2-40B4-BE49-F238E27FC236}">
                <a16:creationId xmlns:a16="http://schemas.microsoft.com/office/drawing/2014/main" id="{E72E8E29-94E4-4D0F-9C7C-6EF8A508A03B}"/>
              </a:ext>
            </a:extLst>
          </p:cNvPr>
          <p:cNvPicPr>
            <a:picLocks noChangeAspect="1"/>
          </p:cNvPicPr>
          <p:nvPr/>
        </p:nvPicPr>
        <p:blipFill>
          <a:blip r:embed="rId3"/>
          <a:stretch>
            <a:fillRect/>
          </a:stretch>
        </p:blipFill>
        <p:spPr>
          <a:xfrm>
            <a:off x="6159731" y="664493"/>
            <a:ext cx="5823693" cy="5428736"/>
          </a:xfrm>
          <a:prstGeom prst="rect">
            <a:avLst/>
          </a:prstGeom>
        </p:spPr>
      </p:pic>
    </p:spTree>
    <p:extLst>
      <p:ext uri="{BB962C8B-B14F-4D97-AF65-F5344CB8AC3E}">
        <p14:creationId xmlns:p14="http://schemas.microsoft.com/office/powerpoint/2010/main" val="957530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3570A4-780D-4B4A-803D-37BC825F7106}"/>
              </a:ext>
            </a:extLst>
          </p:cNvPr>
          <p:cNvPicPr>
            <a:picLocks noChangeAspect="1"/>
          </p:cNvPicPr>
          <p:nvPr/>
        </p:nvPicPr>
        <p:blipFill>
          <a:blip r:embed="rId2"/>
          <a:stretch>
            <a:fillRect/>
          </a:stretch>
        </p:blipFill>
        <p:spPr>
          <a:xfrm>
            <a:off x="98219" y="1073029"/>
            <a:ext cx="3567694" cy="4878884"/>
          </a:xfrm>
          <a:prstGeom prst="rect">
            <a:avLst/>
          </a:prstGeom>
        </p:spPr>
      </p:pic>
      <p:pic>
        <p:nvPicPr>
          <p:cNvPr id="5" name="Picture 4">
            <a:extLst>
              <a:ext uri="{FF2B5EF4-FFF2-40B4-BE49-F238E27FC236}">
                <a16:creationId xmlns:a16="http://schemas.microsoft.com/office/drawing/2014/main" id="{3007753D-3EB7-492A-9FC9-7F03D1BF1228}"/>
              </a:ext>
            </a:extLst>
          </p:cNvPr>
          <p:cNvPicPr>
            <a:picLocks noChangeAspect="1"/>
          </p:cNvPicPr>
          <p:nvPr/>
        </p:nvPicPr>
        <p:blipFill>
          <a:blip r:embed="rId3"/>
          <a:stretch>
            <a:fillRect/>
          </a:stretch>
        </p:blipFill>
        <p:spPr>
          <a:xfrm>
            <a:off x="3973483" y="899149"/>
            <a:ext cx="8120297" cy="5052764"/>
          </a:xfrm>
          <a:prstGeom prst="rect">
            <a:avLst/>
          </a:prstGeom>
        </p:spPr>
      </p:pic>
    </p:spTree>
    <p:extLst>
      <p:ext uri="{BB962C8B-B14F-4D97-AF65-F5344CB8AC3E}">
        <p14:creationId xmlns:p14="http://schemas.microsoft.com/office/powerpoint/2010/main" val="851138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CB548C-D267-44E8-9ED8-4B061D7933C8}"/>
              </a:ext>
            </a:extLst>
          </p:cNvPr>
          <p:cNvPicPr>
            <a:picLocks noChangeAspect="1"/>
          </p:cNvPicPr>
          <p:nvPr/>
        </p:nvPicPr>
        <p:blipFill>
          <a:blip r:embed="rId2"/>
          <a:stretch>
            <a:fillRect/>
          </a:stretch>
        </p:blipFill>
        <p:spPr>
          <a:xfrm>
            <a:off x="187028" y="924790"/>
            <a:ext cx="6055829" cy="5176752"/>
          </a:xfrm>
          <a:prstGeom prst="rect">
            <a:avLst/>
          </a:prstGeom>
        </p:spPr>
      </p:pic>
      <p:pic>
        <p:nvPicPr>
          <p:cNvPr id="3" name="Picture 2">
            <a:extLst>
              <a:ext uri="{FF2B5EF4-FFF2-40B4-BE49-F238E27FC236}">
                <a16:creationId xmlns:a16="http://schemas.microsoft.com/office/drawing/2014/main" id="{BE24281E-E6D7-4B24-8C02-C010FE57214C}"/>
              </a:ext>
            </a:extLst>
          </p:cNvPr>
          <p:cNvPicPr>
            <a:picLocks noChangeAspect="1"/>
          </p:cNvPicPr>
          <p:nvPr/>
        </p:nvPicPr>
        <p:blipFill>
          <a:blip r:embed="rId3"/>
          <a:stretch>
            <a:fillRect/>
          </a:stretch>
        </p:blipFill>
        <p:spPr>
          <a:xfrm>
            <a:off x="6668204" y="613756"/>
            <a:ext cx="5336767" cy="5487785"/>
          </a:xfrm>
          <a:prstGeom prst="rect">
            <a:avLst/>
          </a:prstGeom>
        </p:spPr>
      </p:pic>
    </p:spTree>
    <p:extLst>
      <p:ext uri="{BB962C8B-B14F-4D97-AF65-F5344CB8AC3E}">
        <p14:creationId xmlns:p14="http://schemas.microsoft.com/office/powerpoint/2010/main" val="1526743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B4A8AA-FD0E-4F94-ACA1-E61973CF7C48}"/>
              </a:ext>
            </a:extLst>
          </p:cNvPr>
          <p:cNvPicPr>
            <a:picLocks noChangeAspect="1"/>
          </p:cNvPicPr>
          <p:nvPr/>
        </p:nvPicPr>
        <p:blipFill>
          <a:blip r:embed="rId2"/>
          <a:stretch>
            <a:fillRect/>
          </a:stretch>
        </p:blipFill>
        <p:spPr>
          <a:xfrm>
            <a:off x="297653" y="897775"/>
            <a:ext cx="7067423" cy="5486400"/>
          </a:xfrm>
          <a:prstGeom prst="rect">
            <a:avLst/>
          </a:prstGeom>
        </p:spPr>
      </p:pic>
      <p:pic>
        <p:nvPicPr>
          <p:cNvPr id="3" name="Picture 2">
            <a:extLst>
              <a:ext uri="{FF2B5EF4-FFF2-40B4-BE49-F238E27FC236}">
                <a16:creationId xmlns:a16="http://schemas.microsoft.com/office/drawing/2014/main" id="{19FF0EB0-AB9C-417F-9F6B-95BD60C45CCD}"/>
              </a:ext>
            </a:extLst>
          </p:cNvPr>
          <p:cNvPicPr>
            <a:picLocks noChangeAspect="1"/>
          </p:cNvPicPr>
          <p:nvPr/>
        </p:nvPicPr>
        <p:blipFill>
          <a:blip r:embed="rId3"/>
          <a:stretch>
            <a:fillRect/>
          </a:stretch>
        </p:blipFill>
        <p:spPr>
          <a:xfrm>
            <a:off x="4406574" y="689363"/>
            <a:ext cx="2858750" cy="539778"/>
          </a:xfrm>
          <a:prstGeom prst="rect">
            <a:avLst/>
          </a:prstGeom>
        </p:spPr>
      </p:pic>
      <p:pic>
        <p:nvPicPr>
          <p:cNvPr id="4" name="Picture 3">
            <a:extLst>
              <a:ext uri="{FF2B5EF4-FFF2-40B4-BE49-F238E27FC236}">
                <a16:creationId xmlns:a16="http://schemas.microsoft.com/office/drawing/2014/main" id="{2D62F397-60AF-4EA8-9C74-AF215C29056F}"/>
              </a:ext>
            </a:extLst>
          </p:cNvPr>
          <p:cNvPicPr>
            <a:picLocks noChangeAspect="1"/>
          </p:cNvPicPr>
          <p:nvPr/>
        </p:nvPicPr>
        <p:blipFill>
          <a:blip r:embed="rId4"/>
          <a:stretch>
            <a:fillRect/>
          </a:stretch>
        </p:blipFill>
        <p:spPr>
          <a:xfrm>
            <a:off x="7772400" y="1039091"/>
            <a:ext cx="4121947" cy="4754880"/>
          </a:xfrm>
          <a:prstGeom prst="rect">
            <a:avLst/>
          </a:prstGeom>
        </p:spPr>
      </p:pic>
    </p:spTree>
    <p:extLst>
      <p:ext uri="{BB962C8B-B14F-4D97-AF65-F5344CB8AC3E}">
        <p14:creationId xmlns:p14="http://schemas.microsoft.com/office/powerpoint/2010/main" val="20431811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509</TotalTime>
  <Words>693</Words>
  <Application>Microsoft Office PowerPoint</Application>
  <PresentationFormat>Widescreen</PresentationFormat>
  <Paragraphs>51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Bodoni MT</vt:lpstr>
      <vt:lpstr>Calibri</vt:lpstr>
      <vt:lpstr>Calibri Light</vt:lpstr>
      <vt:lpstr>Celestial</vt:lpstr>
      <vt:lpstr>HealthCare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Pranita Jadhav</dc:creator>
  <cp:lastModifiedBy>Pranita Jadhav</cp:lastModifiedBy>
  <cp:revision>27</cp:revision>
  <dcterms:created xsi:type="dcterms:W3CDTF">2025-07-04T15:01:13Z</dcterms:created>
  <dcterms:modified xsi:type="dcterms:W3CDTF">2025-07-05T14:15:23Z</dcterms:modified>
</cp:coreProperties>
</file>