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68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0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90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77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327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17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3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1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44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69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23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A7EEA-A5A1-4A5C-8C81-A1A290E97594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DB32A5-0576-4A4C-AD53-6E7AF3810E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26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Time Series Data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11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 descr="Output im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5910" y="1825625"/>
            <a:ext cx="878018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00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Autoregressive Model (AR)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Autoregressive (AR) model is a type of time series model where the current value of a variable is predicted using a linear combination of its own past values.</a:t>
            </a:r>
          </a:p>
          <a:p>
            <a:r>
              <a:rPr lang="en-US" dirty="0" smtClean="0"/>
              <a:t>In simple </a:t>
            </a:r>
            <a:r>
              <a:rPr lang="en-US" dirty="0" err="1" smtClean="0"/>
              <a:t>terms:“Today’s</a:t>
            </a:r>
            <a:r>
              <a:rPr lang="en-US" dirty="0" smtClean="0"/>
              <a:t> value depends on previous values.”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38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/>
                    </m:nary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 smtClean="0"/>
                  <a:t>Where:</a:t>
                </a:r>
              </a:p>
              <a:p>
                <a:r>
                  <a:rPr lang="en-IN" dirty="0" err="1" smtClean="0"/>
                  <a:t>Xt</a:t>
                </a:r>
                <a:r>
                  <a:rPr lang="en-IN" dirty="0" smtClean="0"/>
                  <a:t>= value of the time series at time t</a:t>
                </a:r>
              </a:p>
              <a:p>
                <a:r>
                  <a:rPr lang="en-IN" dirty="0" smtClean="0"/>
                  <a:t>c= constant (intercept)</a:t>
                </a:r>
              </a:p>
              <a:p>
                <a:r>
                  <a:rPr lang="el-GR" dirty="0" smtClean="0"/>
                  <a:t>ϕ</a:t>
                </a:r>
                <a:r>
                  <a:rPr lang="en-IN" dirty="0" err="1" smtClean="0"/>
                  <a:t>i</a:t>
                </a:r>
                <a:r>
                  <a:rPr lang="en-IN" dirty="0" smtClean="0"/>
                  <a:t> = coefficient of lag </a:t>
                </a:r>
                <a:r>
                  <a:rPr lang="en-IN" dirty="0" err="1" smtClean="0"/>
                  <a:t>i</a:t>
                </a:r>
                <a:endParaRPr lang="en-I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 smtClean="0"/>
                  <a:t>= value of the series at time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p = number of lags (model order)</a:t>
                </a:r>
              </a:p>
              <a:p>
                <a:r>
                  <a:rPr lang="el-GR" dirty="0" smtClean="0"/>
                  <a:t>ϵ</a:t>
                </a:r>
                <a:r>
                  <a:rPr lang="en-IN" dirty="0" smtClean="0"/>
                  <a:t>t​ = white noise (error term at time t)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6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Autocorrelation Function (ACF)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Autocorrelation</a:t>
                </a:r>
                <a:r>
                  <a:rPr lang="en-US" dirty="0" smtClean="0"/>
                  <a:t> measures the correlation of a time series with </a:t>
                </a:r>
                <a:r>
                  <a:rPr lang="en-US" b="1" dirty="0" smtClean="0"/>
                  <a:t>lagged versions of itself</a:t>
                </a:r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ACF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/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ˉ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ˉ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/>
                        </m:nary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ˉ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endParaRPr lang="en-US" dirty="0" smtClean="0"/>
              </a:p>
              <a:p>
                <a:r>
                  <a:rPr lang="en-IN" dirty="0" smtClean="0"/>
                  <a:t>X = [10, 12, 13, 15, 14]</a:t>
                </a:r>
              </a:p>
              <a:p>
                <a:r>
                  <a:rPr lang="en-US" dirty="0" smtClean="0"/>
                  <a:t>Lag 1: </a:t>
                </a:r>
                <a:r>
                  <a:rPr lang="nn-NO" dirty="0" smtClean="0"/>
                  <a:t>X_lag1 = [NaN, 10, 12, 13, 15]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985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3664605"/>
              </p:ext>
            </p:extLst>
          </p:nvPr>
        </p:nvGraphicFramePr>
        <p:xfrm>
          <a:off x="3780182" y="1948071"/>
          <a:ext cx="5721626" cy="3932382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00130">
                  <a:extLst>
                    <a:ext uri="{9D8B030D-6E8A-4147-A177-3AD203B41FA5}">
                      <a16:colId xmlns:a16="http://schemas.microsoft.com/office/drawing/2014/main" val="3715788063"/>
                    </a:ext>
                  </a:extLst>
                </a:gridCol>
                <a:gridCol w="3021496">
                  <a:extLst>
                    <a:ext uri="{9D8B030D-6E8A-4147-A177-3AD203B41FA5}">
                      <a16:colId xmlns:a16="http://schemas.microsoft.com/office/drawing/2014/main" val="3444781551"/>
                    </a:ext>
                  </a:extLst>
                </a:gridCol>
              </a:tblGrid>
              <a:tr h="655397">
                <a:tc>
                  <a:txBody>
                    <a:bodyPr/>
                    <a:lstStyle/>
                    <a:p>
                      <a:r>
                        <a:rPr lang="en-IN" b="1" dirty="0"/>
                        <a:t>Time (t)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Value (Xₜ)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778084"/>
                  </a:ext>
                </a:extLst>
              </a:tr>
              <a:tr h="655397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0797424"/>
                  </a:ext>
                </a:extLst>
              </a:tr>
              <a:tr h="655397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3146915"/>
                  </a:ext>
                </a:extLst>
              </a:tr>
              <a:tr h="655397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609588"/>
                  </a:ext>
                </a:extLst>
              </a:tr>
              <a:tr h="655397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167011"/>
                  </a:ext>
                </a:extLst>
              </a:tr>
              <a:tr h="655397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401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273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Calculate ACF at </a:t>
            </a:r>
            <a:r>
              <a:rPr lang="en-US" b="1" dirty="0" smtClean="0"/>
              <a:t>Lag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Calculate the mean of the series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/>
                      <m:t>X</m:t>
                    </m:r>
                    <m:r>
                      <m:rPr>
                        <m:nor/>
                      </m:rPr>
                      <a:rPr lang="en-IN"/>
                      <m:t> = [10, 12, 13, 15, 14]</m:t>
                    </m:r>
                    <m:acc>
                      <m:accPr>
                        <m:chr m:val="ˉ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10+12+13+15+14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64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82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drop the first row since there's no previous value for time 1.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75161"/>
              </p:ext>
            </p:extLst>
          </p:nvPr>
        </p:nvGraphicFramePr>
        <p:xfrm>
          <a:off x="2945296" y="2384529"/>
          <a:ext cx="5575852" cy="25850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785601">
                  <a:extLst>
                    <a:ext uri="{9D8B030D-6E8A-4147-A177-3AD203B41FA5}">
                      <a16:colId xmlns:a16="http://schemas.microsoft.com/office/drawing/2014/main" val="2878743836"/>
                    </a:ext>
                  </a:extLst>
                </a:gridCol>
                <a:gridCol w="2790251">
                  <a:extLst>
                    <a:ext uri="{9D8B030D-6E8A-4147-A177-3AD203B41FA5}">
                      <a16:colId xmlns:a16="http://schemas.microsoft.com/office/drawing/2014/main" val="498568721"/>
                    </a:ext>
                  </a:extLst>
                </a:gridCol>
              </a:tblGrid>
              <a:tr h="517007">
                <a:tc>
                  <a:txBody>
                    <a:bodyPr/>
                    <a:lstStyle/>
                    <a:p>
                      <a:r>
                        <a:rPr lang="en-IN" b="1" dirty="0"/>
                        <a:t>Xₜ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Xₜ₋₁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05503"/>
                  </a:ext>
                </a:extLst>
              </a:tr>
              <a:tr h="517007"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080647"/>
                  </a:ext>
                </a:extLst>
              </a:tr>
              <a:tr h="517007"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1872"/>
                  </a:ext>
                </a:extLst>
              </a:tr>
              <a:tr h="517007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101065"/>
                  </a:ext>
                </a:extLst>
              </a:tr>
              <a:tr h="517007"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235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2641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Calculate numerator of ACF(1)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/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ˉ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ˉ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b="1" dirty="0" smtClean="0"/>
                  <a:t>Sum of products (numerator)</a:t>
                </a:r>
                <a:r>
                  <a:rPr lang="en-US" dirty="0" smtClean="0"/>
                  <a:t> =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2.24−0.16+0.44+2.64=5.16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974664"/>
                  </p:ext>
                </p:extLst>
              </p:nvPr>
            </p:nvGraphicFramePr>
            <p:xfrm>
              <a:off x="838200" y="2949734"/>
              <a:ext cx="10515600" cy="1828800"/>
            </p:xfrm>
            <a:graphic>
              <a:graphicData uri="http://schemas.openxmlformats.org/drawingml/2006/table">
                <a:tbl>
                  <a:tblPr>
                    <a:tableStyleId>{08FB837D-C827-4EFA-A057-4D05807E0F7C}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10388145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74672375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7393277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79633584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9875961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73560924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Xₜ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Xₜ₋₁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  <m:r>
                                  <a:rPr lang="en-IN" sz="1800" b="1" kern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ˉ"/>
                                    <m:ctrlP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18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  <m:r>
                                      <a:rPr lang="en-IN" sz="1800" b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IN" sz="1800" b="1" kern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ˉ"/>
                                    <m:ctrlP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18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Product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12630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12 - 12.8 = -0.8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10 - 12.8 = -2.8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2.24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028446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13 - 12.8 = 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12 - 12.8 = -0.8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-0.16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840667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15 - 12.8 = 2.2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13 - 12.8 = 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015134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14 - 12.8 = 1.2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15 - 12.8 = 2.2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2.64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36838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9974664"/>
                  </p:ext>
                </p:extLst>
              </p:nvPr>
            </p:nvGraphicFramePr>
            <p:xfrm>
              <a:off x="838200" y="2949734"/>
              <a:ext cx="10515600" cy="1828800"/>
            </p:xfrm>
            <a:graphic>
              <a:graphicData uri="http://schemas.openxmlformats.org/drawingml/2006/table">
                <a:tbl>
                  <a:tblPr>
                    <a:tableStyleId>{08FB837D-C827-4EFA-A057-4D05807E0F7C}</a:tableStyleId>
                  </a:tblPr>
                  <a:tblGrid>
                    <a:gridCol w="1752600">
                      <a:extLst>
                        <a:ext uri="{9D8B030D-6E8A-4147-A177-3AD203B41FA5}">
                          <a16:colId xmlns:a16="http://schemas.microsoft.com/office/drawing/2014/main" val="210388145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746723758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373932777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796335849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498759616"/>
                        </a:ext>
                      </a:extLst>
                    </a:gridCol>
                    <a:gridCol w="1752600">
                      <a:extLst>
                        <a:ext uri="{9D8B030D-6E8A-4147-A177-3AD203B41FA5}">
                          <a16:colId xmlns:a16="http://schemas.microsoft.com/office/drawing/2014/main" val="273560924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Xₜ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Xₜ₋₁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8333" r="-200000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1394" t="-8333" r="-100697" b="-4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Product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612630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12 - 12.8 = -0.8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10 - 12.8 = -2.8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2.24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02844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13 - 12.8 = 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12 - 12.8 = -0.8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-0.16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784066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15 - 12.8 = 2.2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13 - 12.8 = 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801513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14 - 12.8 = 1.2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15 - 12.8 = 2.2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2.64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136838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72670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Calculate denominator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/>
                    </m:nary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ˉ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187499"/>
                  </p:ext>
                </p:extLst>
              </p:nvPr>
            </p:nvGraphicFramePr>
            <p:xfrm>
              <a:off x="838200" y="2904014"/>
              <a:ext cx="10515600" cy="2194560"/>
            </p:xfrm>
            <a:graphic>
              <a:graphicData uri="http://schemas.openxmlformats.org/drawingml/2006/table">
                <a:tbl>
                  <a:tblPr>
                    <a:tableStyleId>{284E427A-3D55-4303-BF80-6455036E1DE7}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90384201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9044735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42584275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70267007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Xₜ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sz="1800" b="1" i="1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𝐭</m:t>
                                    </m:r>
                                  </m:sub>
                                </m:sSub>
                                <m:r>
                                  <a:rPr lang="en-IN" sz="1800" b="1" kern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ˉ"/>
                                    <m:ctrlP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1800" b="1" i="1" kern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sz="1800" b="1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Squared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716409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-2.8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7.84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99072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-0.8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0.64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37060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0.04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28612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4.84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07774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1.44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1850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187499"/>
                  </p:ext>
                </p:extLst>
              </p:nvPr>
            </p:nvGraphicFramePr>
            <p:xfrm>
              <a:off x="838200" y="2904014"/>
              <a:ext cx="10515600" cy="2194560"/>
            </p:xfrm>
            <a:graphic>
              <a:graphicData uri="http://schemas.openxmlformats.org/drawingml/2006/table">
                <a:tbl>
                  <a:tblPr>
                    <a:tableStyleId>{284E427A-3D55-4303-BF80-6455036E1DE7}</a:tableStyleId>
                  </a:tblPr>
                  <a:tblGrid>
                    <a:gridCol w="2628900">
                      <a:extLst>
                        <a:ext uri="{9D8B030D-6E8A-4147-A177-3AD203B41FA5}">
                          <a16:colId xmlns:a16="http://schemas.microsoft.com/office/drawing/2014/main" val="903842018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590447350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425842753"/>
                        </a:ext>
                      </a:extLst>
                    </a:gridCol>
                    <a:gridCol w="2628900">
                      <a:extLst>
                        <a:ext uri="{9D8B030D-6E8A-4147-A177-3AD203B41FA5}">
                          <a16:colId xmlns:a16="http://schemas.microsoft.com/office/drawing/2014/main" val="370267007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Xₜ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8333" r="-10000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Squared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471640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-2.8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7.84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990724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-0.8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0.64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370604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0.04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28612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2.2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4.84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307774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1.2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1.44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71850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16645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Sum (denominator)=</a:t>
                </a:r>
                <a:r>
                  <a:rPr lang="en-IN" dirty="0"/>
                  <a:t>7.84 + 0.64 + 0.04 + 4.84 + 1.44 = </a:t>
                </a:r>
                <a:r>
                  <a:rPr lang="en-IN" b="1" dirty="0"/>
                  <a:t>14.8</a:t>
                </a:r>
                <a:endParaRPr lang="en-IN" dirty="0"/>
              </a:p>
              <a:p>
                <a:r>
                  <a:rPr lang="en-IN" b="1" dirty="0" smtClean="0"/>
                  <a:t>Final ACF(1)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𝐴𝐶𝐹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(1)=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5.16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14.8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≈</m:t>
                    </m:r>
                    <m:borderBox>
                      <m:borderBox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0.349</m:t>
                        </m:r>
                      </m:e>
                    </m:borderBox>
                  </m:oMath>
                </a14:m>
                <a:endParaRPr lang="en-IN" dirty="0" smtClean="0"/>
              </a:p>
              <a:p>
                <a:r>
                  <a:rPr lang="en-US" b="1" dirty="0" smtClean="0"/>
                  <a:t>Interpretation</a:t>
                </a:r>
                <a:r>
                  <a:rPr lang="en-US" dirty="0" smtClean="0"/>
                  <a:t>: There's a </a:t>
                </a:r>
                <a:r>
                  <a:rPr lang="en-US" b="1" dirty="0" smtClean="0"/>
                  <a:t>moderate positive autocorrelation</a:t>
                </a:r>
                <a:r>
                  <a:rPr lang="en-US" dirty="0" smtClean="0"/>
                  <a:t> at lag 1 — today's value is somewhat influenced by yesterday's.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083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Time Series Data?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sequence of data points collected or recorded at specific time intervals.</a:t>
            </a:r>
          </a:p>
          <a:p>
            <a:r>
              <a:rPr lang="en-US" b="1" dirty="0" smtClean="0"/>
              <a:t>Examples:</a:t>
            </a:r>
            <a:endParaRPr lang="en-US" dirty="0" smtClean="0"/>
          </a:p>
          <a:p>
            <a:r>
              <a:rPr lang="en-US" dirty="0" smtClean="0"/>
              <a:t>Stock prices (daily)</a:t>
            </a:r>
          </a:p>
          <a:p>
            <a:r>
              <a:rPr lang="en-US" dirty="0" smtClean="0"/>
              <a:t>Temperature (hourly)</a:t>
            </a:r>
          </a:p>
          <a:p>
            <a:r>
              <a:rPr lang="en-US" dirty="0" smtClean="0"/>
              <a:t>Sales data (monthly)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755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Partial Autocorrelation Function (PACF)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PACF</a:t>
                </a:r>
                <a:r>
                  <a:rPr lang="en-US" dirty="0" smtClean="0"/>
                  <a:t> measures the </a:t>
                </a:r>
                <a:r>
                  <a:rPr lang="en-US" b="1" dirty="0" smtClean="0"/>
                  <a:t>pure correlation</a:t>
                </a:r>
                <a:r>
                  <a:rPr lang="en-US" dirty="0" smtClean="0"/>
                  <a:t> between </a:t>
                </a:r>
                <a:r>
                  <a:rPr lang="en-US" dirty="0" err="1" smtClean="0"/>
                  <a:t>Xt</a:t>
                </a:r>
                <a:r>
                  <a:rPr lang="en-US" dirty="0" smtClean="0"/>
                  <a:t>​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b="1" dirty="0" smtClean="0"/>
                  <a:t>removing the influence of intermediate lags</a:t>
                </a:r>
                <a:r>
                  <a:rPr lang="en-US" dirty="0" smtClean="0"/>
                  <a:t> (like lag 1 to lag k−1).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588" y="2623284"/>
            <a:ext cx="7160516" cy="408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898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PACF(1)</a:t>
            </a:r>
          </a:p>
          <a:p>
            <a:r>
              <a:rPr lang="en-IN" b="1" dirty="0" smtClean="0"/>
              <a:t>PACF(1) = ACF(1) ≈ 0.349</a:t>
            </a:r>
          </a:p>
          <a:p>
            <a:r>
              <a:rPr lang="en-IN" dirty="0" smtClean="0"/>
              <a:t>Calculate PACF(2)</a:t>
            </a:r>
          </a:p>
          <a:p>
            <a:r>
              <a:rPr lang="en-IN" dirty="0"/>
              <a:t>Regress </a:t>
            </a:r>
            <a:r>
              <a:rPr lang="en-IN" dirty="0" err="1"/>
              <a:t>Xt</a:t>
            </a:r>
            <a:r>
              <a:rPr lang="en-IN" dirty="0"/>
              <a:t> on Xt−1</a:t>
            </a:r>
          </a:p>
          <a:p>
            <a:r>
              <a:rPr lang="en-IN" dirty="0" smtClean="0"/>
              <a:t>Regress </a:t>
            </a:r>
            <a:r>
              <a:rPr lang="en-IN" dirty="0"/>
              <a:t>Xt−2 on Xt−1</a:t>
            </a:r>
          </a:p>
        </p:txBody>
      </p:sp>
    </p:spTree>
    <p:extLst>
      <p:ext uri="{BB962C8B-B14F-4D97-AF65-F5344CB8AC3E}">
        <p14:creationId xmlns:p14="http://schemas.microsoft.com/office/powerpoint/2010/main" val="70520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Build lag columns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We start at time t=3 (since we need both lag 1 and lag 2).</a:t>
            </a:r>
          </a:p>
          <a:p>
            <a:r>
              <a:rPr lang="en-US" dirty="0" smtClean="0"/>
              <a:t>Let’s label:</a:t>
            </a:r>
          </a:p>
          <a:p>
            <a:r>
              <a:rPr lang="en-US" dirty="0" smtClean="0"/>
              <a:t>Y = Xₜ</a:t>
            </a:r>
          </a:p>
          <a:p>
            <a:r>
              <a:rPr lang="en-US" dirty="0" smtClean="0"/>
              <a:t>X1 = Xₜ₋₁</a:t>
            </a:r>
          </a:p>
          <a:p>
            <a:r>
              <a:rPr lang="en-US" dirty="0" smtClean="0"/>
              <a:t>X2 = Xₜ₋₂</a:t>
            </a:r>
          </a:p>
          <a:p>
            <a:endParaRPr lang="en-IN" dirty="0" smtClean="0"/>
          </a:p>
          <a:p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272847"/>
              </p:ext>
            </p:extLst>
          </p:nvPr>
        </p:nvGraphicFramePr>
        <p:xfrm>
          <a:off x="4253949" y="1825625"/>
          <a:ext cx="7620000" cy="20726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76154164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90653585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64072272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284898638"/>
                    </a:ext>
                  </a:extLst>
                </a:gridCol>
              </a:tblGrid>
              <a:tr h="427830">
                <a:tc>
                  <a:txBody>
                    <a:bodyPr/>
                    <a:lstStyle/>
                    <a:p>
                      <a:r>
                        <a:rPr lang="en-IN" sz="2800" b="1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Xₜ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Xₜ₋₁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b="1" dirty="0"/>
                        <a:t>Xₜ₋₂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4406327"/>
                  </a:ext>
                </a:extLst>
              </a:tr>
              <a:tr h="427830">
                <a:tc>
                  <a:txBody>
                    <a:bodyPr/>
                    <a:lstStyle/>
                    <a:p>
                      <a:r>
                        <a:rPr lang="en-IN" sz="28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700960"/>
                  </a:ext>
                </a:extLst>
              </a:tr>
              <a:tr h="427830">
                <a:tc>
                  <a:txBody>
                    <a:bodyPr/>
                    <a:lstStyle/>
                    <a:p>
                      <a:r>
                        <a:rPr lang="en-IN" sz="28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368797"/>
                  </a:ext>
                </a:extLst>
              </a:tr>
              <a:tr h="427830">
                <a:tc>
                  <a:txBody>
                    <a:bodyPr/>
                    <a:lstStyle/>
                    <a:p>
                      <a:r>
                        <a:rPr lang="en-IN" sz="28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9782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156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9429593"/>
              </p:ext>
            </p:extLst>
          </p:nvPr>
        </p:nvGraphicFramePr>
        <p:xfrm>
          <a:off x="838200" y="1825625"/>
          <a:ext cx="10515459" cy="14630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505153">
                  <a:extLst>
                    <a:ext uri="{9D8B030D-6E8A-4147-A177-3AD203B41FA5}">
                      <a16:colId xmlns:a16="http://schemas.microsoft.com/office/drawing/2014/main" val="2643624870"/>
                    </a:ext>
                  </a:extLst>
                </a:gridCol>
                <a:gridCol w="3505153">
                  <a:extLst>
                    <a:ext uri="{9D8B030D-6E8A-4147-A177-3AD203B41FA5}">
                      <a16:colId xmlns:a16="http://schemas.microsoft.com/office/drawing/2014/main" val="309352196"/>
                    </a:ext>
                  </a:extLst>
                </a:gridCol>
                <a:gridCol w="3505153">
                  <a:extLst>
                    <a:ext uri="{9D8B030D-6E8A-4147-A177-3AD203B41FA5}">
                      <a16:colId xmlns:a16="http://schemas.microsoft.com/office/drawing/2014/main" val="2636882955"/>
                    </a:ext>
                  </a:extLst>
                </a:gridCol>
              </a:tblGrid>
              <a:tr h="302812">
                <a:tc>
                  <a:txBody>
                    <a:bodyPr/>
                    <a:lstStyle/>
                    <a:p>
                      <a:r>
                        <a:rPr lang="en-IN" b="1" dirty="0"/>
                        <a:t>Y</a:t>
                      </a:r>
                    </a:p>
                  </a:txBody>
                  <a:tcPr marL="174101" marR="174101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X1</a:t>
                      </a:r>
                    </a:p>
                  </a:txBody>
                  <a:tcPr marL="174101" marR="174101"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X2</a:t>
                      </a:r>
                    </a:p>
                  </a:txBody>
                  <a:tcPr marL="174101" marR="174101" anchor="ctr"/>
                </a:tc>
                <a:extLst>
                  <a:ext uri="{0D108BD9-81ED-4DB2-BD59-A6C34878D82A}">
                    <a16:rowId xmlns:a16="http://schemas.microsoft.com/office/drawing/2014/main" val="2345114243"/>
                  </a:ext>
                </a:extLst>
              </a:tr>
              <a:tr h="302812"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marL="174101" marR="1741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marL="174101" marR="1741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marL="174101" marR="174101" anchor="ctr"/>
                </a:tc>
                <a:extLst>
                  <a:ext uri="{0D108BD9-81ED-4DB2-BD59-A6C34878D82A}">
                    <a16:rowId xmlns:a16="http://schemas.microsoft.com/office/drawing/2014/main" val="2116832389"/>
                  </a:ext>
                </a:extLst>
              </a:tr>
              <a:tr h="302812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marL="174101" marR="1741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marL="174101" marR="1741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marL="174101" marR="174101" anchor="ctr"/>
                </a:tc>
                <a:extLst>
                  <a:ext uri="{0D108BD9-81ED-4DB2-BD59-A6C34878D82A}">
                    <a16:rowId xmlns:a16="http://schemas.microsoft.com/office/drawing/2014/main" val="2392346578"/>
                  </a:ext>
                </a:extLst>
              </a:tr>
              <a:tr h="302812"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marL="174101" marR="174101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marL="174101" marR="174101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13</a:t>
                      </a:r>
                    </a:p>
                  </a:txBody>
                  <a:tcPr marL="174101" marR="174101" anchor="ctr"/>
                </a:tc>
                <a:extLst>
                  <a:ext uri="{0D108BD9-81ED-4DB2-BD59-A6C34878D82A}">
                    <a16:rowId xmlns:a16="http://schemas.microsoft.com/office/drawing/2014/main" val="22629314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58401" y="3465484"/>
                <a:ext cx="9281877" cy="1207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dirty="0" smtClean="0"/>
                  <a:t>Regress Y on X1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𝑏𝑋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401" y="3465484"/>
                <a:ext cx="9281877" cy="1207767"/>
              </a:xfrm>
              <a:prstGeom prst="rect">
                <a:avLst/>
              </a:prstGeom>
              <a:blipFill>
                <a:blip r:embed="rId2"/>
                <a:stretch>
                  <a:fillRect l="-591" t="-2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50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120689"/>
              </p:ext>
            </p:extLst>
          </p:nvPr>
        </p:nvGraphicFramePr>
        <p:xfrm>
          <a:off x="639418" y="1690688"/>
          <a:ext cx="10515600" cy="1463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02585880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540250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355393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1117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Ŷ = 3.36 + 0.69·X1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Residual </a:t>
                      </a:r>
                      <a:r>
                        <a:rPr lang="en-IN" dirty="0" err="1" smtClean="0"/>
                        <a:t>eY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6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954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950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455971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206493" y="3244334"/>
            <a:ext cx="1779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Regress X2 on X1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04299"/>
              </p:ext>
            </p:extLst>
          </p:nvPr>
        </p:nvGraphicFramePr>
        <p:xfrm>
          <a:off x="838199" y="4210678"/>
          <a:ext cx="10515600" cy="1463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0405649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089144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2667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39156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Ŷ = 4.23 + 0.58·X1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Residual eX2e_{X2}eX2​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41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-1.19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481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47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34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6558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Correlation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244307"/>
              </p:ext>
            </p:extLst>
          </p:nvPr>
        </p:nvGraphicFramePr>
        <p:xfrm>
          <a:off x="745434" y="2673426"/>
          <a:ext cx="10515600" cy="14630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4951602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97378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e_Y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e_X2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787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-1.19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5123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5619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9312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124419" y="4934538"/>
                <a:ext cx="311843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mtClean="0"/>
                        <m:t>PACF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(2)≈−0.69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19" y="4934538"/>
                <a:ext cx="3118433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297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633" y="365125"/>
            <a:ext cx="7843549" cy="6258994"/>
          </a:xfrm>
        </p:spPr>
      </p:pic>
      <p:sp>
        <p:nvSpPr>
          <p:cNvPr id="4" name="AutoShape 2" descr="data:image/png;base64,iVBORw0KGgoAAAANSUhEUgAAA94AAAMWCAYAAAAH1l7yAAAAOnRFWHRTb2Z0d2FyZQBNYXRwbG90bGliIHZlcnNpb24zLjEwLjAsIGh0dHBzOi8vbWF0cGxvdGxpYi5vcmcvlHJYcgAAAAlwSFlzAAAPYQAAD2EBqD+naQAAn3hJREFUeJzs3Xl8U1XC//FvWtq0BVoKdKFSKYtsslSLVNyAoVIQFxQQHB2WQVCk+mhxFHwUBJxhUAfREUUdWfwJirhvU0G0OioDCiJu8ACCrF1Y2nRN2+T+/igNDU1LC71NCp/3a/Iq99xzT85NmqnfnHvPsRiGYQgAAAAAAJjCz9sdAAAAAADgbEbwBgAAAADARARvAAAAAABMRPAGAAAAAMBEBG8AAAAAAExE8AYAAAAAwEQEbwAAAAAATETwBgAAAADARARvAAAAAABMRPAGAKABpKeny2KxKD09vV7btVgsevTRR+u1zbOVWe9BbTmdTvXo0UN//etfvfL8nqSlpalZs2bKzs72dlcA4KxG8AYA1Mlzzz0ni8WixMTEM27r448/JjTWgi++To8++qgsFovHx+LFi73at+eee07Lli3zah88ee2117Rv3z6lpKR43F/bz1ZmZqbuv/9+de3aVSEhIWratKkSEhL02GOPKScnx1VvwIAB1b5H27ZtkyQNGTJEnTp10rx58+rtPAEAVTXxdgcAAI3LihUrFBcXp40bN2rnzp3q1KnTabf18ccfa9GiRT4XKn1NTa9TUVGRmjTx3p/z559/Xs2aNXMrq48vZc7Ec889p9atW2v8+PFu5VdddZWKiooUGBjolX498cQTGjNmjMLCwjzur81n69tvv9U111yj/Px83XbbbUpISJAkfffdd/r73/+uL7/8UmvWrHHVb9u2rcdQHRMT4/r3HXfcofvvv1+zZ89W8+bNz/Q0AQAeELwBALW2e/duffPNN3r77bd1xx13aMWKFZo1a5a3u2WqwsJChYSEVCkvKyuT0+n0WoirEBQU5NXnHzlypFq3bu3VPtSWn5+f116v77//Xj/88IP+8Y9/eNxfm89WTk6ObrzxRvn7++v7779X165d3fb/9a9/1UsvveRWFhYWpttuu63Gvo0YMUJ33323Vq9erT//+c+ncXYAgFPhUnMAQK2tWLFC4eHhGjZsmEaOHKkVK1ZUqVPdfbR79uyRxWJxXQI8fvx4LVq0SJLcLoGtUFBQoGnTpik2NlZWq1VdunTRk08+KcMwqjznq6++qr59+yokJETh4eG66qqr3Eb9pPJR0AsvvFBWq1UxMTGaOnWq22W5UvmluT169NCmTZt01VVXKSQkRA899JCr708++aQWLlyojh07ymq16pdffpEkbdu2TSNHjlTLli0VFBSkPn366P333z/l6/mf//xHo0aN0vnnny+r1arY2Fjdd999KioqctU51evk6R7v77//XkOHDlVoaKiaNWumQYMG6b///a9bnWXLlslisejrr79WamqqIiIi1LRpU9144431cr/vye93ZSf3ueKy9Z07d2r8+PFq0aKFwsLCNGHCBBUWFlY5vqb3Oy4uTj///LO++OIL12s1YMAASdX/bq5evVoJCQkKDg5W69atddttt+nAgQNudcaPH69mzZrpwIEDGj58uJo1a6aIiAjdf//9cjgcp3w93n33XQUGBuqqq67yuL82n60XXnhBBw4c0IIFC6qEbkmKiorSww8/fMq+nCwyMlK9evXSe++9V+djAQC1w4g3AKDWVqxYoZtuukmBgYG65ZZb9Pzzz+vbb7/VJZdcUue27rjjDh08eFBr167V//t//89tn2EYuv766/X5559r4sSJio+P1yeffKK//OUvOnDggJ566ilX3dmzZ+vRRx/VZZddpjlz5igwMFAbNmzQZ599psGDB0sqD3azZ89WUlKSpkyZou3bt7v6/vXXXysgIMDV3pEjRzR06FCNGTNGt912m6Kiolz7li5dquLiYk2ePFlWq1UtW7bUzz//rMsvv1znnXeepk+frqZNm+qNN97Q8OHD9dZbb+nGG2+s9jVYvXq1CgsLNWXKFLVq1UobN27UP//5T+3fv1+rV68+5evkyc8//6wrr7xSoaGheuCBBxQQEKAXXnhBAwYM0BdffFHlMvC7775b4eHhmjVrlvbs2aOFCxcqJSVFq1atOuVzSdLRo0fdtv39/RUeHl6rY0928803q3379po3b542b96sf/3rX4qMjNT8+fNddU71fi9cuFB33323mjVrpv/93/+VJLf38GTLli3ThAkTdMkll2jevHnKzMzU008/ra+//lrff/+9WrRo4arrcDiUnJysxMREPfnkk/r000/1j3/8Qx07dtSUKVNqPLdvvvlGPXr0cPtdq6w2n633339fwcHBGjlyZG1eTlefDx8+7FYWFBRU5faAhIQEvfvuu7VuFwBQRwYAALXw3XffGZKMtWvXGoZhGE6n02jbtq3xP//zP271Pv/8c0OS8fnnn7uV796925BkLF261FU2depUw9OfonfffdeQZDz22GNu5SNHjjQsFouxc+dOwzAMY8eOHYafn59x4403Gg6Hw62u0+k0DMMwsrKyjMDAQGPw4MFudZ599llDkrFkyRJXWf/+/Q1JxuLFiz32PTQ01MjKynLbN2jQIKNnz55GcXGx23NfdtllxgUXXFDj61JYWFjl3OfNm2dYLBbj999/P+XrZBiGIcmYNWuWa3v48OFGYGCgsWvXLlfZwYMHjebNmxtXXXWVq2zp0qWGJCMpKcn1WhmGYdx3332Gv7+/kZOT4/H5KsyaNcuQVOXRrl07wzA8v9/V9bmirT//+c9u9W688UajVatWru3avN+GYRgXXnih0b9//yrPe/J7UFJSYkRGRho9evQwioqKXPU+/PBDQ5Ixc+ZMV9m4ceMMScacOXPc2rzooouMhIQEj69RZW3btjVGjBjhcV9tP1vh4eFG7969T/lcFSp+n09+jBs3rkrdv/3tb4YkIzMzs9btAwBqj0vNAQC1smLFCkVFRWngwIGSyi8XHj16tF5//fVaXWpbFx9//LH8/f11zz33uJVPmzZNhmHo3//+t6Tyy3edTqdmzpwpPz/3P2kVl2N/+umnKikp0b333utWZ9KkSQoNDdVHH33kdpzVatWECRM89mvEiBGKiIhwbR89elSfffaZbr75ZuXl5enw4cM6fPiwjhw5ouTkZO3YsaPKJcuVBQcHu/5dUFCgw4cP67LLLpNhGPr+++9reok8cjgcWrNmjYYPH64OHTq4ytu0aaM//vGP+uqrr2Sz2dyOmTx5stul61deeaUcDod+//33Wj3nW2+9pbVr17oeni6Rrq0777zTbfvKK6/UkSNHXH2uzftdF999952ysrJ01113ud37PWzYMHXt2rXK70Z1ffztt99O+VxHjhyp9kqA2n62bDZbnSc/i4uLc3t/1q5dqwceeKBKvYq+nTw6DgCoH1xqDgA4JYfDoddff10DBw7U7t27XeWJiYn6xz/+oXXr1rku664Pv//+u2JiYqqEjG7durn2S9KuXbvk5+en7t2719iWJHXp0sWtPDAwUB06dKgSMM8777xqJ0xr37692/bOnTtlGIYeeeQRPfLIIx6PycrK0nnnnedx3969ezVz5ky9//77OnbsmNu+3Nzcas+pOtnZ2SosLKxyrlL5a+d0OrVv3z5deOGFrvLzzz/frV5FADu5P9W56qqr6m1ytZr6EhoaWqv3uy6q+92QpK5du+qrr75yKwsKCnL74qWij7V9rQwP8xPU5bMVGhqqvLy8Wj1XhaZNmyopKanWfTudLzAAAKdG8AYAnNJnn32mQ4cO6fXXX9frr79eZf+KFStc4aC6/3Cv71Fxs1QehT7VPqfTKUm6//77lZyc7PGY6pZbczgcuvrqq3X06FE9+OCD6tq1q5o2baoDBw5o/PjxrrbN5u/v77HcU0isi9P5PTCrL/Wluv7VRqtWrTwG9Lp8trp27aotW7aopKSk3mfTr+hbY5mhHgAaG4I3AOCUVqxYocjISNfs2pW9/fbbeuedd7R48WIFBwe7RilPnjHc06XL1YWzdu3a6dNPP1VeXp7bqPe2bdtc+yWpY8eOcjqd+uWXXxQfH19tW5K0fft2t8uvS0pKtHv37lqNBlanor2AgIA6t/Pjjz/q//7v/7R8+XKNHTvWVb527doqdWs7ChkREaGQkBBt3769yr5t27bJz89PsbGxdern6arL70Ft1eb9lmr/elX+3fjDH/7gtm/79u2u/fWha9eubiPaFery2bruuuu0fv16vfXWW7rlllvqrW9S+XJmrVu3rjKiDwCoH9zjDQCoUVFRkd5++21de+21GjlyZJVHSkqK8vLyXMtntWvXTv7+/vryyy/d2nnuueeqtN20aVNJVcPZNddcI4fDoWeffdat/KmnnpLFYtHQoUMlScOHD5efn5/mzJlTZYS4YpQ0KSlJgYGBeuaZZ9xGTl9++WXl5uZq2LBhp/GqlIuMjNSAAQP0wgsv6NChQ1X217QsV8XoaeU+GYahp59+ukrd6l4nT20OHjxY7733nvbs2eMqz8zM1MqVK3XFFVcoNDS0xjbqS2hoqFq3bl2r34Paqs37LZW/Xqd6rSSpT58+ioyM1OLFi2W3213l//73v/Xrr7+e0e/Gyfr166effvrJ7Xnq+tm688471aZNG02bNk3/93//V+U5srKy9Nhjj51W/zZt2qR+/fqd3skBAE6JEW8AQI3ef/995eXl6frrr/e4/9JLL1VERIRWrFih0aNHKywsTKNGjdI///lPWSwWdezYUR9++KGysrKqHJuQkCBJuueee5ScnCx/f3+NGTNG1113nQYOHKj//d//1Z49e9S7d2+tWbNG7733nu6991517NhRUvll3P/7v/+ruXPn6sorr9RNN90kq9Wqb7/9VjExMZo3b54iIiI0Y8YMzZ49W0OGDNH111+v7du367nnntMll1yi22677Yxen0WLFumKK65Qz549NWnSJHXo0EGZmZlav3699u/frx9++MHjcV27dlXHjh11//3368CBAwoNDdVbb73l8XLk6l4nTx577DGtXbtWV1xxhe666y41adJEL7zwgux2ux5//PEzOte6uv322/X3v/9dt99+u/r06aMvv/zSY2Csrdq831L56/X888/rscceU6dOnRQZGVllRFsqv1Jh/vz5mjBhgvr3769bbrnFtZxYXFyc7rvvvtPu68luuOEGzZ07V1988YXr0vG6frbCw8P1zjvv6JprrlF8fLxuu+021+/G5s2b9dprr51WeM7KytLWrVs1derU0z9BAEDNvDOZOgCgsbjuuuuMoKAgo6CgoNo648ePNwICAozDhw8bhmEY2dnZxogRI4yQkBAjPDzcuOOOO4yffvqpyvJSZWVlxt13321EREQYFovFbcmsvLw847777jNiYmKMgIAA44ILLjCeeOIJt2WjKixZssS46KKLDKvVaoSHhxv9+/d3Lc1U4dlnnzW6du1qBAQEGFFRUcaUKVOMY8eOudXp37+/ceGFF1Zpv2JprCeeeMLj+e/atcsYO3asER0dbQQEBBjnnXeece211xpvvvmmq46n5cR++eUXIykpyWjWrJnRunVrY9KkScYPP/xQp9dJJy3NZRiGsXnzZiM5Odlo1qyZERISYgwcOND45ptv3OpULCf27bffupVXtxzcySqWAMvOzq62TmFhoTFx4kQjLCzMaN68uXHzzTcbWVlZ1S4ndnJbFX3cvXu3W/mp3u+MjAxj2LBhRvPmzQ1JrqXFqju3VatWudpr2bKlceuttxr79+93qzNu3DijadOm1b4OtdGrVy9j4sSJru3T+WwZRvnycPfdd5/RuXNnIygoyAgJCTESEhKMv/71r0Zubq6rXnW/zyd7/vnnjZCQEMNms9XqPAAAdWcxDB+ZsQQAAOAs9v/+3//T1KlTtXfvXrVo0cLb3XG56KKLNGDAAD311FPe7goAnLW4xxsAAKAB3HrrrTr//PM9TqTmLWlpadqxY4dmzJjh7a4AwFmNEW8AAAAAAEzEiDcAAAAAACYyNXh/+eWXuu666xQTEyOLxaJ33333lMekp6fr4osvltVqVadOnbRs2bIqdRYtWqS4uDgFBQUpMTFRGzdurP/OAwAAAABQD0wN3gUFBerdu3et72XavXu3hg0bpoEDB2rLli269957dfvtt+uTTz5x1Vm1apVSU1M1a9Ysbd68Wb1791ZycrLHZWoAAAAAAPC2BrvH22Kx6J133tHw4cOrrfPggw/qo48+0k8//eQqGzNmjHJycpSWliZJSkxM1CWXXKJnn31WkuR0OhUbG6u7775b06dPN/UcAAAAAACoqybe7kBl69evV1JSkltZcnKy7r33XklSSUmJNm3a5Dbzpp+fn5KSkrR+/fpq27Xb7bLb7a5tp9Opo0ePqlWrVrJYLPV7EgAAAACAs55hGMrLy1NMTIz8/Gq+mNyngndGRoaioqLcyqKiomSz2VRUVKRjx47J4XB4rLNt27Zq2503b55mz55tSp8BAAAAAOeuffv2qW3btjXW8angbZYZM2YoNTXVtZ2bm6vzzz9f+/btU2hoqBd7VtVTa/9Py77ZI4ez6h0A/n4Wjb8sTvdd3dkLPQMAAAAAVLDZbIqNjVXz5s1PWdengnd0dLQyMzPdyjIzMxUaGqrg4GD5+/vL39/fY53o6Ohq27VarbJarVXKQ0NDfS54j+3fTcu/y5SfhzvvLRZpXP9uCg1t2vAdAwAAAABUUZvbl31qHe9+/fpp3bp1bmVr165Vv379JEmBgYFKSEhwq+N0OrVu3TpXncaufeummj+il/wqvXf+Fov8LNL8Eb0U15rQDQAAAACNiakj3vn5+dq5c6dre/fu3dqyZYtatmyp888/XzNmzNCBAwf0yiuvSJLuvPNOPfvss3rggQf05z//WZ999pneeOMNffTRR642UlNTNW7cOPXp00d9+/bVwoULVVBQoAkTJph5Kg1qVJ9Y9TgvVEOf/kqSNOGKON2W2I7QDQAAAACNkKnB+7vvvtPAgQNd2xX3WY8bN07Lli3ToUOHtHfvXtf+9u3b66OPPtJ9992np59+Wm3bttW//vUvJScnu+qMHj1a2dnZmjlzpjIyMhQfH6+0tLQqE641du1anQjZqVd3VkigT90VAAAAAACopQZbx9uX2Gw2hYWFKTc31+fu8a5QWFKm7jM/kST9MieZ4A0AAAAAPqQuudKn7vEGAAAAAOBsQ/AGAAAAAMBEBG8AAAAAAExE8AYAAAAAwEQEbwAAAAAATETwBgAAAADARARvAAAAAABMxOLQOG27Dxfoje/2af+xIrUND9bNfWLVvnVTb3cLAAAAAHwKwRun5Y3v9mn6W1tlsVhkGIYsFote+GKX5o/opVF9Yr3dPQAAAADwGVxqjjrbfbhA09/aKqchOZyG288H39qqPYcLvN1FAAAAAPAZBG/U2Rvf7ZPFYvG4z2KxaNV3+xq4RwAAAADguwjeqLP9x4pkGIbHfYZhaP+xogbuEQAAAAD4LoI36qxteHCNI95tw4MbuEcAAAAA4LsI3qizm/vE1jjiPZrJ1QAAAADAheCNOmvfuqnmj+glv0qD3v4Wi/ws0vwRvRTHkmIAAAAA4MJyYjgto/rEqsd5oRr69FeSpAlXxOm2xHaEbgAAAAA4CcEbp61dqxMhO/XqzgoJ5NcJAAAAAE7GpeYAAAAAAJiI4A0AAAAAgIkI3gAAAAAAmIjgDQAAAACAiQjeAAAAAACYiOANAAAAAICJCN4AAAAAAJiI4A0AAAAAgImaeLsDgFl2Hy7QG9/t0/5jRWobHqyb+8Sqfeum3u4WAAAAgHMMwRtnpTe+26fpb22VxWKRYRiyWCx64Ytdmj+il0b1ifV29wAAAACcQ7jUHGed3YcLNP2trXIaksNpuP188K2t2nO4wNtdBAAAAHAOIXjjrPPGd/tksVg87rNYLFr13b4G7hEAAACAcxnBG2ed/ceKZBiGx32GYWj/saIG7hEAAACAc1mDBO9FixYpLi5OQUFBSkxM1MaNG6utO2DAAFksliqPYcOGueqMHz++yv4hQ4Y0xKmgEWgbHlzjiHfb8OAG7hEAAACAc5npk6utWrVKqampWrx4sRITE7Vw4UIlJydr+/btioyMrFL/7bffVklJiWv7yJEj6t27t0aNGuVWb8iQIVq6dKlr22q1mncSaFRu7hOrF77Y5XGfYRgazeRqAADUyDAMGYZkVN6WjpeV7ztR90SZcbyuJFd9nXSMcVJ75WWVdqry857YZ1TZ515+cn9qPKZSXVVbt1KbOrHh6fk81fNU93SPM9z2GdXuO9Xz1FCrNpVq2VZtWzNHbfsId9VdLWr689awr1t0qMJCAhqsL2YzPXgvWLBAkyZN0oQJEyRJixcv1kcffaQlS5Zo+vTpVeq3bNnSbfv1119XSEhIleBttVoVHR1tXsfRaLVv3VTzR/TSg8cnWJMkf4tFhgzNH9FLcSwpBgCoI8Mon6TT9bNykDQkpytIVgqUHgJpxbFylVWtYxjVlFe0W6nc6aG+qmm3/MiqbZw4xj0MA4A3nfyFVGNnavAuKSnRpk2bNGPGDFeZn5+fkpKStH79+lq18fLLL2vMmDFq2tQ9LKWnpysyMlLh4eH6wx/+oMcee0ytWrWq1/6j8RrVJ1Y9zgvV0Ke/kiRNuCJOtyW2I3QDgI+pCKNOw3CFSLefkgxn+X+AeQq+les5nSdGLl1lrmDqvn1yYK3ctlzblcsAADh9pgbvw4cPy+FwKCoqyq08KipK27ZtO+XxGzdu1E8//aSXX37ZrXzIkCG66aab1L59e+3atUsPPfSQhg4dqvXr18vf379KO3a7XXa73bVts9lO84zQmLRrdSJkp17dWSGBLFsPAJVVDr0nB17nSSO8Jwdjp1EedGuqX5s2GV0FAJwLfDqJvPzyy+rZs6f69u3rVj5mzBjXv3v27KlevXqpY8eOSk9P16BBg6q0M2/ePM2ePdv0/gIAUF+cTkOOirDqLA+pDsOQ4ZQchiGH05BhVNQpr+88Xl4RcF3/rny8YcjhJPQCANCQTA3erVu3lr+/vzIzM93KMzMzT3l/dkFBgV5//XXNmTPnlM/ToUMHtW7dWjt37vQYvGfMmKHU1FTXts1mU2wsE2wBAM6Mw2mceBiGHI7KYbm6UHxi9NfhJBQDAHAuMDV4BwYGKiEhQevWrdPw4cMlSU6nU+vWrVNKSkqNx65evVp2u1233XbbKZ9n//79OnLkiNq0aeNxv9VqZdZzAIAkHQ+3hsqOh+EyZ3lIrvzTLUw7jaoB21kx4uztswEAAI2B6Zeap6amaty4cerTp4/69u2rhQsXqqCgwDXL+dixY3Xeeedp3rx5bse9/PLLGj58eJUJ0/Lz8zV79myNGDFC0dHR2rVrlx544AF16tRJycnJZp8OAMBLDMNQqeNEWPYYiB0Vwdgph1MqczrldF2aXV7mYKYsAADQwEwP3qNHj1Z2drZmzpypjIwMxcfHKy0tzTXh2t69e+Xn5+d2zPbt2/XVV19pzZo1Vdrz9/fX1q1btXz5cuXk5CgmJkaDBw/W3LlzGdUGgEbAOB6cyxyGSp1OOSp+VpQ5yv9d6igP1KVOp8qO/xsAAKAxapDJ1VJSUqq9tDw9Pb1KWZcuXapdxD04OFiffPJJfXYPAHAaKgfosuPhuMx50r8dTveQffzfAAAA5xKfntUcONvtPlygN77bp/3HitQ2PFg394lVe9YahxeUjzA73UabKwdoh9NZXlZRToAGAACoNYI34CVvfLdP09/aKovFIsMwZLFY9MIXuzR/RC+N6sOs+6gfFWG6pMypEkd5eC4tO152fLukzMll3AAAACYieANesPtwgaa/tVVOQ3JNi3z854NvbdUlcS0Vx8g3quF0GsdD8/EgfTxYu8J02Yn9zLoNAADgfQRvwAve+G6fLBaLPKUii8WiVd/t04NDunqhZ/CmsooR6EpB+sSItVFpmzQNAADQmBC8AS/Yf6yo2gkEDcPQ/mNFDdwjmMnhNGQvc8heWvUS7xOj1E5xtTcAAMDZieANeEHb8OAaR7zbhgd7oVc4E/Yyh+xlThWXlgdse5lDxcd/lpSRqAEAAM5lBG/AC27uE6sXvtjlcZ9hGBrN5Go+x+k0VHx81Lq4UqguLnXKXupgtBoAAADVIngDXtC+dVPNH9FLD1ZMsCbJ32KRIUPzR/RiYjUvKSlzngjXpZVGsBm1BgAAwBkgeANeMqpPrHqcF6qhT38lSZpwRZxuS2xH6DaR02lUCtNVf7KkFgAAAMxA8Aa8qF2rEyE79erOCgnkI3mmSh3lQbr4pPusi0vLZwoHAAAAGhr/lQ+gUSp1OFVod6igpEyFJWUqLCkP14xaAwAAwNcQvAH4NMMwVFzqLA/YrqDtYPQaAAAAjQbBG4DPcDgNFZSUqajEoQJ7ecAuLHEwig0AAIBGjeANoEa7Dxfoje/2af+xIrUND9bNfWLVvh4mgLOXOdxGsAvsZSouZRQbAAAAZx+CN4BqvfHdPk1/a6ssFosMw5DFYtELX+zS/BG9NKqWa40bhlEerCtdKl5U4lCpg1FsAAAAnBsI3gA82n24QNMr1hk3jofk4z8ffGurLolrWWXps4oJzwpLy1Rgd6jweMjmSnEAAACcywjeADx647t9slgsJ0J3JRaLRSs2/K47+3d0jWYX2JnwDAAAAPCE4A3Ao/3HimR4CN2S5DQM/XTQpv/LzG/gXgEAAACNj5+3OwDA9xSWlKlFSEC1+y2SIppZG65DAAAAQCPGiDcAFZc6ZCsqVW5RqWzFpSopM3RRbAu9+t/fPdY3JA3sEtmwnQQAAAAaKYI3cA6ylzlkKypzBW27h2W82oQF646rOuiFL39z3ebtZykP3Xdc1UHRYUEN22kAAACgkSJ4A+eAUodTtqJS2YrLw3ZRiaNWx/XvHKm4Vk01/e0fJUlDekTr6m7RhG4AAACgDgjewFnI4TSOB+3yy8cLSxyeJievlajQEyF7VEKsggL866mXAAAAwLmB4A2cBZxOQ3n2Mtd92vn2stMO2gAAAADqF8EbaIQMw1C+/fg92kVlyisulZOgDQAAAPgkgjfQSBTYy1yXjucVl6nMQdKWpEO5RUrfnq3sfLsimlk1oEuE2oQFe7tbAAAAgAvBG/BRxaUO5VYs8VVUqlKCdhXp27P04n9+k0Xls61bJH2w9aDuuKqD+ndmuTMAAAD4BoI34CPsZQ7l28tcy3yVlFVd4gsnHMot0ov/KV/qrOIriYqfL3z5m7pEhTL7OgAAAHyCn7c7AJzLKi/rtWVvrnZlFSg7z07oroX07dmyVLPPIunz7VkN2R0AAACgWox4Aw3M4TR0pMCuLJtd2Xl2b3en0crOt6u6i++N4/sBAAAAX0DwBhpIvr1MWbZiHSkoYWK0ehDRzOq6t/tkluP7AQAAAF/QIJeaL1q0SHFxcQoKClJiYqI2btxYbd1ly5bJYrG4PYKC3O/TNAxDM2fOVJs2bRQcHKykpCTt2LHD7NMA6qzM4VRGbrG27s/Rj/tzlWmzE7rryYAuETWOeA/swuRqAAAA8A2mB+9Vq1YpNTVVs2bN0ubNm9W7d28lJycrK6v6+y9DQ0N16NAh1+P333932//444/rmWee0eLFi7VhwwY1bdpUycnJKi4uNvt0gFrJLSzVjsw8bfr9mHYfLlCB3XHqg1AnbcKCdcdVHWSpdKO3n0WyWKQ7rurAxGoAAADwGaYH7wULFmjSpEmaMGGCunfvrsWLFyskJERLliyp9hiLxaLo6GjXIyoqyrXPMAwtXLhQDz/8sG644Qb16tVLr7zyig4ePKh3333X7NMBqmUvc2j/sUJ9v/eYfjlk0+H8EjkZ3DZV/86RmndjT9f2kB7RWjAqnqXEAAAA4FNMDd4lJSXatGmTkpKSTjyhn5+SkpK0fv36ao/Lz89Xu3btFBsbqxtuuEE///yza9/u3buVkZHh1mZYWJgSExOrbdNut8tms7k9gPpgGIaOFpRoW4ZN3+/N0b6jRSouZUbyhhQVemJke1RCLCPdAAAA8DmmBu/Dhw/L4XC4jVhLUlRUlDIyMjwe06VLFy1ZskTvvfeeXn31VTmdTl122WXav3+/JLmOq0ub8+bNU1hYmOsRGxt7pqeGc1xRiUO/HynQ5r3HtD0jT8cKSmUwug0AAADAA5+b1bxfv37q16+fa/uyyy5Tt27d9MILL2ju3Lmn1eaMGTOUmprq2rbZbIRv1FnlZcDyisu83R0AAAAAjYSpwbt169by9/dXZmamW3lmZqaio6Nr1UZAQIAuuugi7dy5U5Jcx2VmZqpNmzZubcbHx3tsw2q1ymplaSGcHpYBw5k6lFuk9O3Zys63K6KZVQO6RKhNWLC3uwUAAIAGYuql5oGBgUpISNC6detcZU6nU+vWrXMb1a6Jw+HQjz/+6ArZ7du3V3R0tFubNptNGzZsqHWbwKmwDBjqS/r2LE1b/YM+3HpQ//3tiD7celDTVv+gL/6v+pUdAAAAcHYx/VLz1NRUjRs3Tn369FHfvn21cOFCFRQUaMKECZKksWPH6rzzztO8efMkSXPmzNGll16qTp06KScnR0888YR+//133X777ZLKZzy/99579dhjj+mCCy5Q+/bt9cgjjygmJkbDhw83+3RwlsstLFVWXrGOFjAjOc7codwivfif32QYcq05XvHzhS9/U5eoUCaDAwAAOAeYHrxHjx6t7OxszZw5UxkZGYqPj1daWpprcrS9e/fKz+/EwPuxY8c0adIkZWRkKDw8XAkJCfrmm2/UvXt3V50HHnhABQUFmjx5snJycnTFFVcoLS1NQUH8Byzqzl7mUHaeXVl5dtmZkRz1KH17tiw6EbYrs0j6fHuWbul7fgP3CgAAAA2tQSZXS0lJUUpKisd96enpbttPPfWUnnrqqRrbs1gsmjNnjubMmVNfXcQ5xjAMHTs+up1TyIzkMEd2vt1j6JbKw3h2vr0huwMAAAAv8blZzQEzFZU4lJVXrMP5dpWUkbZhrohm1hpHvCOaMekjAADAuYDgjXNCdp5decUFLAOGBjWgS4Q+2HrQ4z5D0sAukQ3bIQAAAHiFqbOaA95kL3O4/v1bNqEbDa9NWLDuuKqDLJYTZX4WyWKR7riqAxOrAQAAnCMY8cZZp7CkTAdzirX/WKG3uwKof+dIxbVqqulv/yhJGtIjWld3iyZ0AwAAnEMI3jhr5BaV6mBOkXIKSyWJCdPgM6JCT4TsUQmxCgrw92JvAAAA0NAI3mjUDMPQkYISHcopVr6dS8mB03Uot0jp27OVnW9XRDOrBnSJUJuwYG93CwAA4KxA8Eaj5HAays6z61BukYpZexs4I+nbs/Tif35zzcBukfTB1oO646oO6t+ZCeAAAADOFMEbjUqpw6mM3GJl2opV6uBacuBMHcot0ov/+U2GcWLZs4qfL3z5m7pEhXI/OgAAwBliVnM0CsWlDu0+XKDNvx/T/mNFhG6gnqRvz5almn0WSZ9vz2rI7gAAAJyVGPGGT8u3l+lgTpGOFpQwWRpggux8u6r7aBnH9wMAAODMELzhk44VlOhgbpFsRUyYBpgpopnVdW/3ySzH9wMAAODMcKk5fIZhGMrKK9YP+3K0LSOP0A00gAFdImoc8R7YhcnVAAAAzhTBG15X5nDqYE6RNu/N0a6sAhWWOLzdJeCc0SYsWHdc1UGWSjd6+1kki0W646oOTKwGAABQD7jUHF5jL3MoI7dYWXl2lTFZGuA1/TtHKq5VU01/+0dJ0pAe0bq6W7RPhW7WGQcAAI0ZwRsNrrCkTAdzinUk3y4neRvwCVGhJ0L2qIRYBQX4e7E37lhnHAAANHYEbzSY3KJSHcot0rGCUm93BUAjwTrjAADgbMA93jCVYRg6km/XTwdy9ctBG6EbQJ2wzjgAADgbMOINUzidhrLy7DqUW6TiUqe3uwOgkWKdcQAAcDYgeKNelTqcysgtVqatWKVMmAbgDLHOOAAAOBtwqTnqRXGpQ7sPF+j7vTnaf6yI0A2gXrDOOAAAOBsQvFEvtu7PVUZusRxMUw6gHrHOOAAAOBtwqTlOS05hiXZl57u2DfI2AJM0hnXGJdYaBwAA1SN4o9YMw1B2vl2HcopVWOJQcanD210CcI7w5XXGJdYaBwAANSN445QcTkOZtmIdyi1WSRkzlANAZaw1DgAAToV7vFGtkjKn9h4p1Oa9x/T7kUJCNwB4wFrjAADgVBjxRhWFJWU6mFOsI/l2MVcaANSMtcYBAMCpELzhkltUqkO5RTpWUOrtrgBAo8Fa4wAA4FQI3uc4wzB0tKBEh3KLlVdc5u3uAECjM6BLhD7YetDjPl9ba5yZ1wEA8A6C9znK6SyfofxgTpGKS7l3GwBOV8Va4y98+ZtraUU/S3no9qW1xpl5HQAA7yF4n2NKHU5l2oqVaStWSRk3cANAffD1tcaZeR0AAO9qkFnNFy1apLi4OAUFBSkxMVEbN26stu5LL72kK6+8UuHh4QoPD1dSUlKV+uPHj5fFYnF7DBkyxOzTOCv8esimfUeLCN0AUM9OXmvcl4IsM68DAOBdpgfvVatWKTU1VbNmzdLmzZvVu3dvJScnKyvL8x/59PR03XLLLfr888+1fv16xcbGavDgwTpw4IBbvSFDhujQoUOux2uvvWb2qZwVDPI2AJxzmHkdAADvMj14L1iwQJMmTdKECRPUvXt3LV68WCEhIVqyZInH+itWrNBdd92l+Ph4de3aVf/617/kdDq1bt06t3pWq1XR0dGuR3h4uNmnAgBAo1Qx87onzLwOAID5TA3eJSUl2rRpk5KSkk48oZ+fkpKStH79+lq1UVhYqNLSUrVs2dKtPD09XZGRkerSpYumTJmiI0eO1GvfAQA4WwzoElHjiLevzbz+2sa9euazHXpt414dyi3ydpcAADhjpk6udvjwYTkcDkVFRbmVR0VFadu2bbVq48EHH1RMTIxbeB8yZIhuuukmtW/fXrt27dJDDz2koUOHav369fL396/Sht1ul91+4jI6m812mmcEAEDjw8zrAAB4l0/Pav73v/9dr7/+utLT0xUUdOI/CsaMGeP6d8+ePdWrVy917NhR6enpGjRoUJV25s2bp9mzZzdInwEA8EXMvA4AgPeYeql569at5e/vr8zMTLfyzMxMRUdH13jsk08+qb///e9as2aNevXqVWPdDh06qHXr1tq5c6fH/TNmzFBubq7rsW/fvrqdCAAAZwFmXgcAwDtMDd6BgYFKSEhwmxitYqK0fv36VXvc448/rrlz5yotLU19+vQ55fPs379fR44cUZs2bTzut1qtCg0NdXsAAADfwczrAICzmemXmqempmrcuHHq06eP+vbtq4ULF6qgoEATJkyQJI0dO1bnnXee5s2bJ0maP3++Zs6cqZUrVyouLk4ZGRmSpGbNmqlZs2bKz8/X7NmzNWLECEVHR2vXrl164IEH1KlTJyUnJ5t9OgAAwAQVM697Ct++NPP6odwipW/PVna+XRHNrBrQJUJtwoK93S0AgI8zPXiPHj1a2dnZmjlzpjIyMhQfH6+0tDTXhGt79+6Vn9+Jgffnn39eJSUlGjlypFs7s2bN0qOPPip/f39t3bpVy5cvV05OjmJiYjR48GDNnTtXVqtv/FEGAAB1M6BLhD7YetDjPl+ZeZ3J3wAAp6tBJldLSUlRSkqKx33p6elu23v27KmxreDgYH3yySf11DMAAOALfH3mdSZ/AwCcCVPv8QYAAKit/p0jNe/Gnq7tIT2itWBUvE+MJjP5GwDgTPj0cmIAAODccvLM60EB/l7szQmNafI37kMHAN9D8AYAADiFxjL5G/ehA4Bv4lJzAACAUxjQJaLGEW9fmPyt8n3oTkNuP1/48jdl5BZ7u4sAcM4ieAMAAJxCxeRvlko3evtZJIvFNyZ/k7gPHQB8GZeaAwAA1EL/zpGKa9VU09/+UVL55G9Xd4v2idAtNa770AHgXEPwBgAAqCVfnfxNajz3oQPAuYjgDQAAcBYY0CVCH2w96HGfr9yHXoGZ1wGcawjeAAAAZ4GK+9Bf+LJ8gjWp/D50Q75zH7rEzOsAzk0EbwAAgLOEr9+HXnnm9YpL4it+vvDlb+oSFeozfQWA+sSs5gAAAGeRk+9D96Ugy8zrAM5VBG8AAAA0CGZeB3CuIngDAACgQVTMvO4JM68DOJsRvAEAANAgBnSJqHHE25dmXgeA+sTkagAAAGgQjWXmdZY7A1DfCN4AAABoML4+8zrLnQEwA5eaAwAAoEH56szrlZc7cxpy+/nCl78pI7fY210E0EgRvAEAAACx3BkA8xC8AQAAALHcGQDzELwBAAAAsdwZAPMwuRoAAACg8uXOPth60OM+X1vujJnXgcaF4A0AAACo8Sx3xszrQOND8AYAAACO8/XlzirPvF5xP3rFzxe+/E1dokJ9pq8ATuAebwAAAKASX13uTGLmdaCxIngDAAAAjQQzrwONE8EbAAAAaCSYeR1onAjeAAAAQCMxoEtEjSPevjTzOoATmFwNAAAAaCQay8zrEkueAZURvAEAAIBGxNdnXpdY8gw4GZeaAwAAAI2ML8+8XnnJM6cht58vfPmbMnKLvd1FoMERvAEAAADUG5Y8A6pqkOC9aNEixcXFKSgoSImJidq4cWON9VevXq2uXbsqKChIPXv21Mcff+y23zAMzZw5U23atFFwcLCSkpK0Y8cOM08BAAAAQC2w5BlQlenBe9WqVUpNTdWsWbO0efNm9e7dW8nJycrK8vxN1zfffKNbbrlFEydO1Pfff6/hw4dr+PDh+umnn1x1Hn/8cT3zzDNavHixNmzYoKZNmyo5OVnFxVy2AgAAAHhTY1ry7FBukV7buFfPfLZDr23cq0O5Rd7uEs5Spk+utmDBAk2aNEkTJkyQJC1evFgfffSRlixZounTp1ep//TTT2vIkCH6y1/+IkmaO3eu1q5dq2effVaLFy+WYRhauHChHn74Yd1www2SpFdeeUVRUVF69913NWbMmFr3rbCkTE1KyurhLOtfYaV+FdZjH4tLHSouddRLW/ZK7djrqc365Ov9k+hjffD1/kn0sT74ev8k+lhffL2Pvt4/iT7WB1/vn+TbfezXsZU+2HrQ4z5D0mUdW9Xbf4+eif/syNbSb/ZUmQDuz5e11xUXtPZy71BU4lBgE9/MahXqktMshmFUdyXIGSspKVFISIjefPNNDR8+3FU+btw45eTk6L333qtyzPnnn6/U1FTde++9rrJZs2bp3Xff1Q8//KDffvtNHTt21Pfff6/4+HhXnf79+ys+Pl5PP/10lTbtdrvs9hOXtNhsNsXGxir23jfkZw2pl3MFAAAAAJw7nPZC7Vt4s3JzcxUaGlpjXVMvNT98+LAcDoeioqLcyqOiopSRkeHxmIyMjBrrV/ysS5vz5s1TWFiY6xEbG3ta5wMAAAAAQF2dE+t4z5gxQ6mpqa7tihHvjf876JTfTJxtftyfq8IS71/aAwAAAHjL4i92aeOeo/J07a/FIvWNa6k7+3ds+I6dxF7q0J0rNkuSFt96sawB/l7uUVVm9bFrdHOFhQTUS1tmsdlsarOwdnVNDd6tW7eWv7+/MjMz3cozMzMVHR3t8Zjo6Oga61f8zMzMVJs2bdzqVL70vDKr1SqrteokDiGBTRQSeE589+ASFOAvp2k3FwAAAAC+Lyo0yHVv98ksx/cH+VjItQb4+1yfTlaffQwO9Pf5rFZWh/6Zeql5YGCgEhIStG7dOleZ0+nUunXr1K9fP4/H9OvXz62+JK1du9ZVv3379oqOjnarY7PZtGHDhmrbBAAAAIAKA7pE1Ljk2cAukQ3ZnWpl2E6s2rR60z5mXW/ETF9OLDU1VS+99JKWL1+uX3/9VVOmTFFBQYFrlvOxY8dqxowZrvr/8z//o7S0NP3jH//Qtm3b9Oijj+q7775TSkqKJMlisejee+/VY489pvfff18//vijxo4dq5iYGLcJ3AAAAADAkzZhwbrjqg6yWCQ/i9x+3nFVB0WHBXm7i0rfnqWH3vnRtZ32U4amrf5BX/yf52WZ4dtMH7sfPXq0srOzNXPmTGVkZCg+Pl5paWmuydH27t0rP78T+f+yyy7TypUr9fDDD+uhhx7SBRdcoHfffVc9evRw1XnggQdUUFCgyZMnKycnR1dccYXS0tIUFOT9DwgAAAAA39e/c6S6RIXq8+1Zys63K6KZVQO7RPpE6D6UW6QX//Ob2z3oFbeLvvDlb+oSFeoT/UTtmbqcmK+y2WwKCwur1bTvZ5sf9uUwuRoAAADgw17buFcfbj3ocW4mP4t0ba8Y3dL3/IbvmAfFpQ5NWPatJGnp+Evq7R7vbm2aq0VIYL20ZZa65ErTLzUHAAAAANRedr69xnvQs/PtDdkd1AOCNwAAAAD4kIhmVlmq2Wc5vh+NC8EbAAAAAHxIY5l1HbVH8AYAAAAAH9IYZl2vwJJntePbK5IDAAAAwDnIl2ddr5C+PUsv/uc313baTxn6908ZuuOqDurfmVH5ygjeAAAAAOCDosOCfGb28pOx5FndcKk5AAAAAKBO0rdn1zgB3OfbsxqyOz6P4A0AAAAAqBOWPKsbgjcAAAAAoE5Y8qxuCN4AAAAAgDphybO6IXgDAAAAAOqkMS155guY1RwAAAAAUGeNYckzX0HwBgAAAACcFl9e8syXcKk5AAAAAAAmIngDAAAAAGAigjcAAAAAACYieAMAAAAAYCKCNwAAAAAAJiJ4AwAAAABgIoI3AAAAAAAmIngDAAAAAGAigjcAAAAAACYieAMAAAAAYCKCNwAAAAAAJiJ4AwAAAABgIoI3AAAAAAAmIngDAAAAAGAigjcAAAAAACYieAMAAAAAYCKCNwAAAAAAJjI1eB89elS33nqrQkND1aJFC02cOFH5+fk11r/77rvVpUsXBQcH6/zzz9c999yj3Nxct3oWi6XK4/XXXzfzVAAAAAAAOC1NzGz81ltv1aFDh7R27VqVlpZqwoQJmjx5slauXOmx/sGDB3Xw4EE9+eST6t69u37//XfdeeedOnjwoN588023ukuXLtWQIUNc2y1atDDzVAAAAAAAOC0WwzAMMxr+9ddf1b17d3377bfq06ePJCktLU3XXHON9u/fr5iYmFq1s3r1at12220qKChQkybl3xNYLBa98847Gj58+Gn1zWazKSwsTLm5uQoNDT2tNhqrH/blqLDE4e1uAAAAAEC1urVprhYhgd7uRo3qkitNu9R8/fr1atGihSt0S1JSUpL8/Py0YcOGWrdTcRIVobvC1KlT1bp1a/Xt21dLlixRTd8f2O122Ww2twcAAAAAAA3BtEvNMzIyFBkZ6f5kTZqoZcuWysjIqFUbhw8f1ty5czV58mS38jlz5ugPf/iDQkJCtGbNGt11113Kz8/XPffc47GdefPmafbs2ad3IgAAAAAAnIE6j3hPnz7d4+RmlR/btm07447ZbDYNGzZM3bt316OPPuq275FHHtHll1+uiy66SA8++KAeeOABPfHEE9W2NWPGDOXm5roe+/btO+P+AQAAAABQG3Ue8Z42bZrGjx9fY50OHTooOjpaWVlZbuVlZWU6evSooqOjazw+Ly9PQ4YMUfPmzfXOO+8oICCgxvqJiYmaO3eu7Ha7rFZrlf1Wq9VjOQAAAAAAZqtz8I6IiFBERMQp6/Xr1085OTnatGmTEhISJEmfffaZnE6nEhMTqz3OZrMpOTlZVqtV77//voKCgk75XFu2bFF4eDjhGgAAAADgc0y7x7tbt24aMmSIJk2apMWLF6u0tFQpKSkaM2aMa0bzAwcOaNCgQXrllVfUt29f2Ww2DR48WIWFhXr11VfdJkKLiIiQv7+/PvjgA2VmZurSSy9VUFCQ1q5dq7/97W+6//77zToVAAAAAABOm6nreK9YsUIpKSkaNGiQ/Pz8NGLECD3zzDOu/aWlpdq+fbsKCwslSZs3b3bNeN6pUye3tnbv3q24uDgFBARo0aJFuu+++2QYhjp16qQFCxZo0qRJZp7KWaNzVHMdyi1Sdp5dTlMWkgMAAAAAVGbaOt6+7Fxex7tCSZlTmbZiZdiKVeY4534FAAAAAPiws20db1NHvOG7Apv4KbZliGJaBCsrr1iHcotlL3V6u1sAAAAAcNYheJ/j/P0sahMWrOjQIB3OL9Gh3CIV2B3e7hYAAAAAnDUI3pAkWSwWRTS3KqK5VbmFpTqQU6TcolJvdwsAAAAAGj2CN6oICwlQWEiACuxlOpRbpMP5JTr3ZgIAAAAAgPpB8Ea1mlqbqFNkc7UNdygjt1hZeXY5mAodAAAAAOqE4I1TCgrwV1zrpmobHqwMW7EybcUqKSOAAwAAAEBtELxRa038/dQ2PEQxYcE6nG/XwdxiFZUwERsAAAAA1ITgjTrz87MoMjRIkaFBOlpQooM5RcorLvN2twAAAADAJxG8cUZaNg1Uy6aBshWX6lBOsY4WlHi7SwAAAADgUwjeqBehQQEKjQ5QUYlDB3OLdDjPLuZhAwAAAACCN+pZcKC/OkY0U2x4iDJtxcqwFavMQQIHAAAAcO4ieMMUgU38FNsyRDEtgpWVV6xDucWylzq93S0AAAAAaHAEb5jK38+iNmHBig4N0uH8Eh3KLVKBnZnQAQAAAJw7CN5oEBaLRRHNrYpoblVuYakO5BQpt6jU290CAAAAANMRvNHgwkICFBYSoAJ7mQ7mFOlIQYkMbgMHAAAAcJYieMNrmlqb6IKo5ootdSgjt1hZeXY5mAodAAAAwFmG4A2vCwrwV1zrpjovPFiZtmJl2opVUkYABwAAAHB2IHjDZwT4+6lteIhiwoKVnW/XodxiFZUwERsAAACAxo3gDZ/j52dRVGiQIptbdaywVAdzipRXXObtbgEAAADAaSF4w2dZLBa1bBqolk0DZSsu1aGcYh0tKPF2twAAAACgTgjeaBRCgwIUGh2gohKHDuYW6XCeXczDBgAAAKAxIHijUQkO9FfHiGaKDQ9RRm6xMvOKVeYggQMAAADwXQRvNEqBTfx0fqsQnRcerKy8Yh3MKVZJmdPb3QIAAACAKgjeaNT8/SxqExas6NAgHc4v0aHcIhXYmQkdAAAAgO8geOOsYLFYFNHcqojmVuUUluhgTrFyi0q93S0AAAAAIHjj7NMiJFAtQgJVYC/TwZwiHSkokcFt4AAAAAC8hOCNs1ZTaxNdENVc55c5lJ1nV3aeXcWl3AcOAAAAoGERvHHWszbxV9vwELUND1FuYamy84t1JL+E5cgAAAAANAiCN84pYSEBCgsJUFwrpw7nlygrr5jJ2AAAAACYiuCNc1ITfz9FhwUpOixI+fYyZdmKdaSghDXBAQAAANQ7PzMbP3r0qG699VaFhoaqRYsWmjhxovLz82s8ZsCAAbJYLG6PO++8063O3r17NWzYMIWEhCgyMlJ/+ctfVFZWZuap4CzWzNpEHSKa6eLzw9UxsqmaB/F9FAAAAID6Y2rCuPXWW3Xo0CGtXbtWpaWlmjBhgiZPnqyVK1fWeNykSZM0Z84c13ZISIjr3w6HQ8OGDVN0dLS++eYbHTp0SGPHjlVAQID+9re/mXYuOPv5+1kU2TxIkc2DVFRyfEK2/GKVlDEKDgAAAOD0WQzDnIWWfv31V3Xv3l3ffvut+vTpI0lKS0vTNddco/379ysmJsbjcQMGDFB8fLwWLlzocf+///1vXXvttTp48KCioqIkSYsXL9aDDz6o7OxsBQYGnrJvNptNYWFhys3NVWho6OmdIM4JhmHoWGGpsvKKlVNYyrJkAAAAQAPo1qa5WoScOtt5U11ypWmXmq9fv14tWrRwhW5JSkpKkp+fnzZs2FDjsStWrFDr1q3Vo0cPzZgxQ4WFhW7t9uzZ0xW6JSk5OVk2m00///xz/Z8IzmkWi0Utmwaqa3SoLjq/hWJbBisowNQ7NAAAAACcZUy71DwjI0ORkZHuT9akiVq2bKmMjIxqj/vjH/+odu3aKSYmRlu3btWDDz6o7du36+2333a1Wzl0S3JtV9eu3W6X3W53bdtsttM6J5zbWJYMAAAAwOmoc/CePn265s+fX2OdX3/99bQ7NHnyZNe/e/bsqTZt2mjQoEHatWuXOnbseFptzps3T7Nnzz7tPgEnY1kyAAAAALVV5+A9bdo0jR8/vsY6HTp0UHR0tLKystzKy8rKdPToUUVHR9f6+RITEyVJO3fuVMeOHRUdHa2NGze61cnMzJSkatudMWOGUlNTXds2m02xsbG17gNQHZYlAwAAAHAqdQ7eERERioiIOGW9fv36KScnR5s2bVJCQoIk6bPPPpPT6XSF6drYsmWLJKlNmzaudv/6178qKyvLdSn72rVrFRoaqu7du3tsw2q1ymq11vo5gdPRzNpEzSKaqV0rQ0cK7MrOs8tWxDJ3AAAAwLnOtFmiunXrpiFDhmjSpEnauHGjvv76a6WkpGjMmDGuGc0PHDigrl27ukawd+3apblz52rTpk3as2eP3n//fY0dO1ZXXXWVevXqJUkaPHiwunfvrj/96U/64Ycf9Mknn+jhhx/W1KlTCdfwCRXLkl0YE6b42BY6r0WwAptYvN0tAAAAAF5i6vTMK1asUNeuXTVo0CBdc801uuKKK/Tiiy+69peWlmr79u2uWcsDAwP16aefavDgwerataumTZumESNG6IMPPnAd4+/vrw8//FD+/v7q16+fbrvtNo0dO9Zt3W/AVwQH+uv8ViG6+PxwdYlurvCmAbKQwQEAAIBzimnrePsy1vGGN9nLHMrOK78UvbjU6e3uAAAAAD7nbFvH27TlxAB45rYsWVGpsvOKdbSgVA7WJQMAAADOSgRvwIvCggMUFhwgwzCUby9TblGpbEVlyisuZX1wAAAA4CxB8AZ8gMViUfOgADUPCpDCJafTUJ69TLaiUuUWlSrfXqZz76YQAAAA4OxA8AZ8kJ+fxTUaHivJ4TRkKyqVrbg8iBfYHd7uIgAAAIBaIngDjYC/n0XhTQMV3rR8golSh/N4EC+/PL2ohCAOAAAA+CqCN9AIBfj7qVUzq1o1K1+73l7mkK3o+D3ixaWyM1s6AAAA4DMI3sBZwNrEXxHN/RXRvDyIF5c6XPeH24pLVVLGDeIAAACAtxC8gbNQUIC/ggL8FRkaJEkqLDkxY7qtuFRlDoI4AAAA0FAI3sA5ICSwiUICm6hNmGQYhgpKHMeDeKnyistYQxwAAAAwEcEbOMdYLBY1szZRM2sTndcimKXLAAAAAJMRvIFznKely/KKS12TtRWUEMQBAACAM0HwBuDG38+iFiGBahFSvnRZmcMpW3GZCuxlKigpU2GJg1nTAQAAgDogeAOoURN/P7VsGqiWx9cQl8rDeEGJQ4UlZSqwl/8sKnGIW8UBAACAqgjeAOqsib+fwoL9FBYc4CozDEOFJY7jjxOBvJQZ1AEAAHCOI3gDqBcWi0VNrU3U1NpEktVVbi9zqNDucF2mXljiUHGpg/vGAQAAcM4geAMwlbWJv6xN/BVe6VJ1h9NQ4fEgXmA/EchZ1gwAAABnI4I3gAbn72dR86AANQ9yv1S9uNR5IpAfv1y9pIyJ3AAAANC4EbwB+ASLxaLgQH8FB/qrVaXyUoez0qXq5WG8iEvVAQAA0IgQvAH4tAB/P4WF+Cks5MTouNNpqKj0eBg/HsqLShxM5AYAAACfRPAG0Oj4+VWayK35ifIyh1P2MqeKSx0qLnPKXupQcalT9jKH7GVORskBAADgFQRvAGeNJv5+auLvd3xmdXeGYche5pS91KniMkeVn2WMlgMAAMAkBG8A5wSLxaKgAH8FBfgrTAFV9pc5nCo+PlpeMWpeEcpLGC0HAADAGSB4A4DKR8ub+fupWQ2j5W6hvOKS9lIny6ABAACgRgRvADiFyqPlnpQ6qg/lpQ5GywEAAM51BG8AOEMB/n4K8PerPM+bi9N5/N7y4xO8lZSVh/FSh6FSh1MlDqdKy5xi0BwAAODsRfAGABP5+Z1Yn7wm5WHcqdIyozyMH3+UlB0P58eDOpPAAQAAND4EbwDwARWj5gqsuZ7TWR7MK0bK3UbOXcG9fE1zLnEHAADwDQRvAGhE/PwsCvKr/n7zCoZhuEL5iWBuuC51r3zJO5PDAQAAmIvgDQBnIYvFosAmFgU28TtlXYezPKDby5wqc5TP0l7qNORwGCp1ll/eXub6aajMwT3pAAAAdUHwBoBznL+fRf61GEWvzOGsFMYrgrnzRDCvGEkvPR7ky5xOLn8HAADnLII3AKDOKsK6h2XPa+QWxo+PqFcuKz1pdN1BYAcAAGcBU4P30aNHdffdd+uDDz6Qn5+fRowYoaefflrNmjXzWH/Pnj1q3769x31vvPGGRo0aJan8EsqTvfbaaxozZkz9dR4AUO8qAntdlTlOjKg7Tn4Y5ZfFO4zyoO5wSmVOp5xOuZVxLzsAAPAWU4P3rbfeqkOHDmnt2rUqLS3VhAkTNHnyZK1cudJj/djYWB06dMit7MUXX9QTTzyhoUOHupUvXbpUQ4YMcW23aNGi3vsPAPANTfz91KTued2NYRjHL3s35DSO/3S6/3R42OcW8I//mxF4AABQF6YF719//VVpaWn69ttv1adPH0nSP//5T11zzTV68sknFRMTU+UYf39/RUdHu5W98847uvnmm6uMkrdo0aJKXQAAqmOxWNTE33LGAV5S1RH3k0bhncaJgO4wyredx+s6nSrfNirqyq0+AAA4+5gWvNevX68WLVq4QrckJSUlyc/PTxs2bNCNN954yjY2bdqkLVu2aNGiRVX2TZ06Vbfffrs6dOigO++8UxMmTPB4Cbok2e122e1217bNZjuNMwIAoFz5JfOe/+acCeOkMO4K58fD+okQr0rBvbx+eXB3D/cn9leuU+/dBgAAp2Ba8M7IyFBkZKT7kzVpopYtWyojI6NWbbz88svq1q2bLrvsMrfyOXPm6A9/+INCQkK0Zs0a3XXXXcrPz9c999zjsZ158+Zp9uzZp3ciAAA0kIpReTM5K4V1p1EexA1V2q40Iu80yr8MqPxFgOH6d8XxlfY7y9uqts7xLxUAADjX1Dl4T58+XfPnz6+xzq+//nraHapQVFSklStX6pFHHqmyr3LZRRddpIKCAj3xxBPVBu8ZM2YoNTXVtW2z2RQbG3vGfQQAoLHx87PIT+aG+1PxFP4rh31VDvoq/7fK/+dW3zDk9sVBRcCXa9u9vlT5y4bKbRx/Hmf5T64KAADUtzoH72nTpmn8+PE11unQoYOio6OVlZXlVl5WVqajR4/W6t7sN998U4WFhRo7duwp6yYmJmru3Lmy2+2yWq1V9lutVo/lAACg4flC+K+JUTncq/qQ7wrphvtIf0W5oRNfGBgn1zEqnutEuSH3do2T2qrch4rjK3+R4NYntzbL95WX8sUCAHhDnYN3RESEIiIiTlmvX79+ysnJ0aZNm5SQkCBJ+uyzz+R0OpWYmHjK419++WVdf/31tXquLVu2KDw8nHANAADOmMVikcUin/5y4EwZJwV2qeoXBNKJkO7pywHXfg9fHpzcXsUXEDrpOU6UGW7Pp5PquvflpGMq96Wit1XqnjgPt20P7eukYyof57GeTtquVKHqvuqPrKndqn0zqq1bHb5wAbzLtHu8u3XrpiFDhmjSpElavHixSktLlZKSojFjxrhmND9w4IAGDRqkV155RX379nUdu3PnTn355Zf6+OOPq7T7wQcfKDMzU5deeqmCgoK0du1a/e1vf9P9999v1qkAAACcVSq+XDi+5c2uwIecHOg916lFO/XQl4ZWm3M/lzTkq1HdS9/EhElMvcnUdbxXrFihlJQUDRo0SH5+fhoxYoSeeeYZ1/7S0lJt375dhYWFbsctWbJEbdu21eDBg6u0GRAQoEWLFum+++6TYRjq1KmTFixYoEmTJpl5KgAAAMBZrboVgtzrNEBHvOKsPTH4CItxDn69Y7PZFBYWptzcXIWGhnq7OwAAAACARqYuudKvgfoEAAAAAMA5ieANAAAAAICJCN4AAAAAAJiI4A0AAAAAgIkI3gAAAAAAmIjgDQAAAACAiQjeAAAAAACYiOANAAAAAICJCN4AAAAAAJiI4A0AAAAAgIkI3gAAAAAAmIjgDQAAAACAiQjeAAAAAACYiOANAAAAAICJCN4AAAAAAJiI4A0AAAAAgIkI3gAAAAAAmIjgDQAAAACAiQjeAAAAAACYiOANAAAAAICJCN4AAAAAAJiI4A0AAAAAgIkI3gAAAAAAmIjgDQAAAACAiQjeAAAAAACYiOANAAAAAICJCN4AAAAAAJiI4A0AAAAAgIkI3gAAAAAAmIjgDQAAAACAiUwL3n/961912WWXKSQkRC1atKjVMYZhaObMmWrTpo2Cg4OVlJSkHTt2uNU5evSobr31VoWGhqpFixaaOHGi8vPzTTgDAAAAAADOnGnBu6SkRKNGjdKUKVNqfczjjz+uZ555RosXL9aGDRvUtGlTJScnq7i42FXn1ltv1c8//6y1a9fqww8/1JdffqnJkyebcQoAAAAAAJwxi2EYhplPsGzZMt17773KycmpsZ5hGIqJidG0adN0//33S5Jyc3MVFRWlZcuWacyYMfr111/VvXt3ffvtt+rTp48kKS0tTddcc43279+vmJiYWvXJZrMpLCxMubm5Cg0NPaPzAwAAAACce+qSK33mHu/du3crIyNDSUlJrrKwsDAlJiZq/fr1kqT169erRYsWrtAtSUlJSfLz89OGDRsavM8AAAAAAJxKE293oEJGRoYkKSoqyq08KirKtS8jI0ORkZFu+5s0aaKWLVu66nhit9tlt9td27m5uZLKv6EAAAAAAKCuKvJkbS4ir1Pwnj59uubPn19jnV9//VVdu3atS7OmmzdvnmbPnl2lPDY21gu9AQAAAACcLfLy8hQWFlZjnToF72nTpmn8+PE11unQoUNdmnSJjo6WJGVmZqpNmzau8szMTMXHx7vqZGVluR1XVlamo0ePuo73ZMaMGUpNTXVtO51OHT16VK1atZLFYjmt/jYEm82m2NhY7du3j3vRgRrwWQFqj88LUDt8VoDaO1c/L4ZhKC8vr1ZzjdUpeEdERCgiIuK0O1aT9u3bKzo6WuvWrXMFbZvNpg0bNrhmRu/Xr59ycnK0adMmJSQkSJI+++wzOZ1OJSYmVtu21WqV1Wp1K6vtEme+IDQ09Jz6BQZOF58VoPb4vAC1w2cFqL1z8fNyqpHuCqZNrrZ3715t2bJFe/fulcPh0JYtW7Rlyxa3Nbe7du2qd955R5JksVh077336rHHHtP777+vH3/8UWPHjlVMTIyGDx8uSerWrZuGDBmiSZMmaePGjfr666+VkpKiMWPG1HpGcwAAAAAAGpJpk6vNnDlTy5cvd21fdNFFkqTPP/9cAwYMkCRt377dNdGZJD3wwAMqKCjQ5MmTlZOToyuuuEJpaWkKCgpy1VmxYoVSUlI0aNAg+fn5acSIEXrmmWfMOg0AAAAAAM6IacF72bJlWrZsWY11Tp79zWKxaM6cOZozZ061x7Rs2VIrV66sjy76PKvVqlmzZlW5TB6AOz4rQO3xeQFqh88KUHt8Xk7NYtRm7nMAAAAAAHBaTLvHGwAAAAAAELwBAAAAADAVwRsAAAAAABMRvH3UokWLFBcXp6CgICUmJmrjxo3e7hLgcx599FFZLBa3R9euXb3dLcAnfPnll7ruuusUExMji8Wid999122/YRiaOXOm2rRpo+DgYCUlJWnHjh3e6SzgRaf6rIwfP77K35ohQ4Z4p7OAF82bN0+XXHKJmjdvrsjISA0fPlzbt293q1NcXKypU6eqVatWatasmUaMGKHMzEwv9di3ELx90KpVq5SamqpZs2Zp8+bN6t27t5KTk5WVleXtrgE+58ILL9ShQ4dcj6+++srbXQJ8QkFBgXr37q1FixZ53P/444/rmWee0eLFi7VhwwY1bdpUycnJKi4ubuCeAt51qs+KJA0ZMsTtb81rr73WgD0EfMMXX3yhqVOn6r///a/Wrl2r0tJSDR48WAUFBa469913nz744AOtXr1aX3zxhQ4ePKibbrrJi732Hcxq7oMSExN1ySWX6Nlnn5UkOZ1OxcbG6u6779b06dO93DvAdzz66KN69913tWXLFm93BfBpFotF77zzjoYPHy6pfLQ7JiZG06ZN0/333y9Jys3NVVRUlJYtW6YxY8Z4sbeA95z8WZHKR7xzcnKqjIQD57rs7GxFRkbqiy++0FVXXaXc3FxFRERo5cqVGjlypCRp27Zt6tatm9avX69LL73Uyz32Lka8fUxJSYk2bdqkpKQkV5mfn5+SkpK0fv16L/YM8E07duxQTEyMOnTooFtvvVV79+71dpcAn7d7925lZGS4/a0JCwtTYmIif2sAD9LT0xUZGakuXbpoypQpOnLkiLe7BHhdbm6uJKlly5aSpE2bNqm0tNTtb0vXrl11/vnn87dFBG+fc/jwYTkcDkVFRbmVR0VFKSMjw0u9AnxTYmKili1bprS0ND3//PPavXu3rrzySuXl5Xm7a4BPq/h7wt8a4NSGDBmiV155RevWrdP8+fP1xRdfaOjQoXI4HN7uGuA1TqdT9957ry6//HL16NFDUvnflsDAQLVo0cKtLn9byjXxdgcA4HQNHTrU9e9evXopMTFR7dq10xtvvKGJEyd6sWcAgLNF5VsvevbsqV69eqljx45KT0/XoEGDvNgzwHumTp2qn376ibl16oARbx/TunVr+fv7V5n9LzMzU9HR0V7qFdA4tGjRQp07d9bOnTu93RXAp1X8PeFvDVB3HTp0UOvWrflbg3NWSkqKPvzwQ33++edq27atqzw6OlolJSXKyclxq8/flnIEbx8TGBiohIQErVu3zlXmdDq1bt069evXz4s9A3xffn6+du3apTZt2ni7K4BPa9++vaKjo93+1thsNm3YsIG/NcAp7N+/X0eOHOFvDc45hmEoJSVF77zzjj777DO1b9/ebX9CQoICAgLc/rZs375de/fu5W+LuNTcJ6WmpmrcuHHq06eP+vbtq4ULF6qgoEATJkzwdtcAn3L//ffruuuuU7t27XTw4EHNmjVL/v7+uuWWW7zdNcDr8vPz3Ubkdu/erS1btqhly5Y6//zzde+99+qxxx7TBRdcoPbt2+uRRx5RTEyM22zOwLmgps9Ky5YtNXv2bI0YMULR0dHatWuXHnjgAXXq1EnJycle7DXQ8KZOnaqVK1fqvffeU/PmzV33bYeFhSk4OFhhYWGaOHGiUlNT1bJlS4WGhuruu+9Wv379zvkZzSWWE/NZzz77rJ544gllZGQoPj5ezzzzjBITE73dLcCnjBkzRl9++aWOHDmiiIgIXXHFFfrrX/+qjh07ertrgNelp6dr4MCBVcrHjRunZcuWyTAMzZo1Sy+++KJycnJ0xRVX6LnnnlPnzp290FvAe2r6rDz//PMaPny4vv/+e+Xk5CgmJkaDBw/W3Llzq0xOCJztLBaLx/KlS5dq/PjxkqTi4mJNmzZNr732mux2u5KTk/Xcc89xqbkI3gAAAAAAmIp7vAEAAAAAMBHBGwAAAAAAExG8AQAAAAAwEcEbAAAAAAATEbwBAAAAADARwRsAAAAAABMRvAEAAAAAMBHBGwAAAAAAExG8AQAAAAAwEcEbAAAAAAATEbwBAAAAADARwRsAAAAAABMRvAEAAAAAMBHBGwAAAAAAExG8AQAAAAAwEcEbAAAAAAATEbwBAAAAADARwRsAcEqPPvqoLBbLaR07YMAADRgwoH47BI/MeK3P5L0/F3n79/2NN95Qy5YtlZ+f77U+nI4xY8bo5ptv9nY3AMA0BG8A8HHLli2TxWJxPYKCgtS5c2elpKQoMzOz3p6nsLBQjz76qNLT0+utzdPhcDgUExMji8Wif//732fUlq+ck6/z1dep8u995Ud0dLRX+/XLL7/o0Ucf1Z49e7zaj5M5HA7NmjVLd999t5o1a+Yqj4uLc3v9IiMjdeWVV+qdd97x2E7fvn1lsVj0/PPP1/h86enpuummmxQdHa3AwEBFRkbquuuu09tvv+2qs2fPnmrfx0svvdRV78EHH9Rbb72lH3744QxfBQDwTU283QEAQO3MmTNH7du3V3Fxsb766is9//zz+vjjj/XTTz8pJCTkjNsvLCzU7NmzJanKiN3DDz+s6dOnn/Fz1MZnn32mQ4cOKS4uTitWrNDQoUNPu62azgkn+Mp778nVV1+tsWPHupUFBwd7qTflfvnlF82ePVsDBgxQXFyc2741a9Z4p1OSPvjgA23fvl2TJ0+usi8+Pl7Tpk2TJB08eFAvvPCCbrrpJj3//PO68847XfV27Nihb7/91vX5mzJlisfnmjVrlubMmaMLLrhAd9xxh9q1a6cjR47o448/1ogRI7RixQr98Y9/dNW/5ZZbdM0117i1ERER4fr3RRddpD59+ugf//iHXnnllTN6HQDAFxG8AaCRGDp0qPr06SNJuv3229WqVSstWLBA7733nm655ZbTbtfpdKqkpKTGOk2aNFGTJg3zJ+PVV1/VxRdfrHHjxumhhx5SQUGBmjZt2iDP7Q3FxcUKDAyUn1/Vi9B84dwb8r33pHPnzrrtttu89vx1FRgY6LXnXrp0qS6//HKdd955Vfadd955bq/j2LFj1alTJz311FNuwfvVV19VZGSk/vGPf2jkyJHas2dPlS8X3nzzTc2ZM0cjR47UypUrFRAQ4Nr3l7/8RZ988olKS0vdjrn44otP+T7efPPNmjVrlp577jm3EXsAOBtwqTkANFJ/+MMfJEm7d++WJD355JO67LLL1KpVKwUHByshIUFvvvlmleMsFotSUlK0YsUKXXjhhbJarVq8eLFr9Gn27NmuS0EfffRRSZ7v8126dKn+8Ic/KDIyUlarVd27dz/lpamnUlRUpHfeecd1v2dRUZHee++9KvWqu492/PjxrpCwZ8+eGs9JKh9dv/LKK9W0aVO1aNFCN9xwg3799dcq7R44cEATJ05UTEyMrFar2rdvrylTprh9YfHbb79p1KhRatmypUJCQnTppZfqo48+cmsnPT1dFotFr7/+uh5++GGdd955CgkJkc1m0/jx49WsWTPt2rVL11xzjZo3b65bb71VUvmXIwsXLtSFF16ooKAgRUVF6Y477tCxY8dqfD1LSko0c+ZMJSQkKCwsTE2bNtWVV16pzz//3FXnVK+Tp/e+rKxMc+fOVceOHWW1WhUXF6eHHnpIdrvdrV5cXJyuvfZaffXVV+rbt6+CgoLUoUOHehvRrPx+V+apzxW/9++++6569Oghq9WqCy+8UGlpaVWOr+n9XrZsmUaNGiVJGjhwoOv1qrhM39PvZlZWliZOnKioqCgFBQWpd+/eWr58uVudikuyn3zySb344ouu1/aSSy7Rt99+e8rXori4WGlpaUpKSjplXUmKjo5Wt27dXP//UWHlypUaOXKkrr32WoWFhWnlypVVjn3kkUfUsmVLLVmyxC10V0hOTta1115bq35UdvXVV6ugoEBr166t87EA4OsY8QaARmrXrl2SpFatWkmSnn76aV1//fW69dZbVVJSotdff12jRo3Shx9+qGHDhrkd+9lnn+mNN95QSkqKWrdurd69e+v555/XlClTdOONN+qmm26SJPXq1ava53/++ed14YUX6vrrr1eTJk30wQcf6K677pLT6dTUqVNP65zef/995efna8yYMYqOjtaAAQOqXLJaWxERETWe06effqqhQ4eqQ4cOevTRR1VUVKR//vOfuvzyy7V582ZXoDt48KD69u2rnJwcTZ48WV27dtWBAwf05ptvqrCwUIGBgcrMzNRll12mwsJC3XPPPWrVqpWWL1+u66+/Xm+++aZuvPFGt77NnTtXgYGBuv/++2W3212jpGVlZUpOTtYVV1yhJ5980nULwR133KFly5ZpwoQJuueee7R79249++yz+v777/X11197DD+SZLPZ9K9//Uu33HKLJk2apLy8PL388stKTk7Wxo0bFR8ff8rXyZPbb79dy5cv18iRIzVt2jRt2LBB8+bN06+//lrlvuGdO3dq5MiRmjhxosaNG6clS5Zo/PjxSkhI0IUXXnjK97G4uFiHDx92K2vevLmsVuspjz3ZV199pbffflt33XWXmjdvrmeeeUYjRozQ3r17XZ+jU73fV111le655x4988wzeuihh9StWzdJcv08WVFRkQYMGKCdO3cqJSVF7du31+rVqzV+/Hjl5OTof/7nf9zqr1y5Unl5ebrjjjtksVj0+OOP66abbtJvv/1W7fssSZs2bVJJSYkuvvjiWr0WpaWl2rdvn+u8JWnDhg3auXOnli5dqsDAQN10001asWKFHnroIVedHTt2aNu2bfrzn/+s5s2b1+q5pPLbGU5+H8PCwtzOqXv37goODtbXX39d5TMDAI2eAQDwaUuXLjUkGZ9++qmRnZ1t7Nu3z3j99deNVq1aGcHBwcb+/fsNwzCMwsJCt+NKSkqMHj16GH/4wx/cyiUZfn5+xs8//+xWnp2dbUgyZs2aVaUPs2bNMk7+k3Hy8xmGYSQnJxsdOnRwK+vfv7/Rv3//Wp3rtddea1x++eWu7RdffNFo0qSJkZWVVas2x40bZ7Rr1861XdM5xcfHG5GRkcaRI0dcZT/88IPh5+dnjB071lU2duxYw8/Pz/j222+rtOF0Og3DMIx7773XkGT85z//ce3Ly8sz2rdvb8TFxRkOh8MwDMP4/PPPDUlGhw4dqrx+48aNMyQZ06dPdyv/z3/+Y0gyVqxY4VaelpZWpfzk16WsrMyw2+1uxx07dsyIiooy/vznP9fqdTr5vd+yZYshybj99tvd6t1///2GJOOzzz5zlbVr186QZHz55ZeusqysLMNqtRrTpk2r8lwnk+TxsXTpUsMwqr7f1fW5oq3AwEBj586drrIffvjBkGT885//dJXV5v1evXq1Icn4/PPPq9Q5+T1YuHChIcl49dVXXWUlJSVGv379jGbNmhk2m80wDMPYvXu3Iclo1aqVcfToUVfd9957z5BkfPDBB9W/UIZh/Otf/zIkGT/++GOVfe3atTMGDx5sZGdnG9nZ2cYPP/xgjBkzxpBk3H333a56KSkpRmxsrOs816xZY0gyvv/++yr9eeqpp2rsT4WK8/L08PT6de7c2Rg6dGit2gaAxoRLzQGgkUhKSlJERIRiY2M1ZswYNWvWTO+8847rfs7KE04dO3ZMubm5uvLKK7V58+YqbfXv31/du3c/o/5Ufr7c3FwdPnxY/fv312+//abc3Nw6t3fkyBF98sknbverjxgxQhaLRW+88cYZ9fVkhw4d0pYtWzR+/Hi1bNnSVd6rVy9dffXV+vjjjyWVX+L97rvv6rrrrnPdX19ZxeXMH3/8sfr27asrrrjCta9Zs2aaPHmy9uzZo19++cXtuHHjxlU7QdjJk1mtXr1aYWFhuvrqq3X48GHXIyEhQc2aNXO7bPxk/v7+rtF0p9Opo0ePqqysTH369PH4e1EbFa9NamqqW3nFxF0nX17fvXt3XXnlla7tiIgIdenSRb/99lutnu+GG27Q2rVr3R7Jycmn1fekpCR17NjRtd2rVy+Fhoa6+lLb97suPv74Y0VHR7v9XgcEBOiee+5Rfn6+vvjiC7f6o0ePVnh4uGu74rU71et15MgRSXI7trI1a9YoIiJCERER6t27t1avXq0//elPmj9/vqTyqy1WrVql0aNHu86z4laSFStWuNqx2WySVKfRbkmaPHlylfexd+/eVeqFh4dXGRkHgLMBl5oDQCOxaNEide7cWU2aNFFUVJS6dOniNiHXhx9+qMcee0xbtmxxu9fWU1ho3779Gffn66+/1qxZs7R+/XoVFha67cvNzVVYWFid2lu1apVKS0t10UUXaefOna7yxMRErVix4rQvX/fk999/lyR16dKlyr5u3brpk08+UUFBgfLz82Wz2dSjR49TtpeYmOixrYr9lduo7vVv0qSJ2rZt61a2Y8cO5ebmKjIy0uMxWVlZNfZt+fLl+sc//qFt27a5TXh1ur8Dv//+u/z8/NSpUye38ujoaLVo0cL12lY4//zzq7QRHh5+yvvTK7Rt27bW9y2fyqn6kp2dXav3uy5+//13XXDBBVUmz6v8u1FTHyuCdG1fL8MwPJYnJibqsccek8ViUUhIiLp166YWLVq49q9Zs0bZ2dnq27ev2+dv4MCBeu211zR//nz5+fkpNDRUkpSXl1er/lS44IILavU+GobBuvEAzkoEbwBoJPr27etxFE6S/vOf/+j666/XVVddpeeee05t2rRRQECAli5d6nFypDNdjmnXrl0aNGiQunbtqgULFig2NlaBgYH6+OOP9dRTT8npdNa5zYpRtcsvv9zj/t9++00dOnSQVP5lgqeA4XA46vy83lDd62+1WqsENKfTWWXUsbLKSzKd7NVXX9X48eM1fPhw/eUvf1FkZKT8/f01b9481xwBp6u24cjf399jeXUBsT76UN3vgZl9qS+n28eKe7WPHTtW5csbSWrdunWNwbfi9+vmm2/2uP+LL77QwIED1bVrV0nSjz/+WGN/TtexY8d0wQUXmNI2AHgTwRsAzgJvvfWWgoKC9Mknn7hNOrV06dJat1GXUaYPPvhAdrtd77//vtsIXU2XPddk9+7d+uabb5SSkqL+/fu77XM6nfrTn/6klStX6uGHH5ZUPgro6dLbk0cPqzundu3aSZK2b99eZd+2bdvUunVrNW3aVMHBwQoNDdVPP/1UY//btWtXbVuVn+90dOzYUZ9++qkuv/zyOn9h8uabb6pDhw56++233V6LWbNmudWry3vfrl07OZ1O7dixw21CsczMTOXk5JzRudZVeHi4cnJyqpSf/HtQWxEREbV6v+v6em3dulVOp9PtS5X6+N2orCIQ7969Wz179qzTsQUFBXrvvfc0evRojRw5ssr+e+65RytWrNDAgQPVuXNndenSRe+9956efvrpel32q6ysTPv27dP1119fb20CgK/gHm8AOAv4+/vLYrG4jfTt2bNH7777bq3bqJhB21OQ8fR8kvsoXG5ubp2CfmUVo20PPPCARo4c6fa4+eab1b9/f7cR344dO2rbtm3Kzs52lf3www/6+uuva3VObdq0UXx8vJYvX+6276efftKaNWt0zTXXSJL8/Pw0fPhwffDBB/ruu++q9Lvi/K+55hpt3LhR69evd+0rKCjQiy++qLi4uDO6n/7mm2+Ww+HQ3Llzq+wrKyur8f3y9D5t2LDBrZ9S3d77itdm4cKFbuULFiyQpCoz6JupY8eOys3N1datW11lhw4dqjKzem3V9v2uWFu9tq9XRkaGVq1a5SorKyvTP//5TzVr1qzKF02nKyEhQYGBgR77fSrvvPOOCgoKNHXq1Cqfv4qlxd566y3XLSyzZ8/WkSNHdPvtt6usrKxKe2vWrNGHH35Y53788ssvKi4u1mWXXVbnYwHA1zHiDQBngWHDhmnBggUaMmSI/vjHPyorK0uLFi1Sp06d3EJJTYKDg9W9e3etWrVKnTt3VsuWLdWjRw+P97sOHjxYgYGBuu6663THHXcoPz9fL730kiIjI3Xo0KE693/FihWKj49XbGysx/3XX3+97r77bm3evFkXX3yx/vznP2vBggVKTk7WxIkTlZWVpcWLF+vCCy90Tf50qnN64oknNHToUPXr108TJ050LScWFhbmttb33/72N61Zs0b9+/fX5MmT1a1bNx06dEirV6/WV199pRYtWmj69Ol67bXXNHToUN1zzz1q2bKlli9frt27d+utt96qcvl4XfTv31933HGH5s2bpy1btmjw4MEKCAjQjh07tHr1aj399NMeRykl6dprr9Xbb7+tG2+8UcOGDdPu3bu1ePFide/eXfn5+bV6nU7Wu3dvjRs3Ti+++KJycnLUv39/bdy4UcuXL9fw4cM1cODA0z7XuhozZowefPBB3XjjjbrnnntUWFio559/Xp07dz7tyeNq837Hx8fL399f8+fPV25urqxWq2sispNNnjxZL7zwgsaPH69NmzYpLi5Ob775pr7++mstXLiwzpOUVScoKEiDBw/Wp59+qjlz5tTp2BUrVqhVq1bVBt7rr79eL730kj766CPddNNNGj16tH788Uf99a9/1ffff69bbrlF7dq105EjR5SWlqZ169Z5vMXlVNauXauQkBBdffXVdT4WAHyet6ZTBwDUTsVyYp6WN6rs5ZdfNi644ALDarUaXbt2NZYuXVrtskpTp0712MY333xjJCQkGIGBgW7LS3lq5/333zd69eplBAUFGXFxccb8+fONJUuWGJKM3bt3u+qdajmxTZs2GZKMRx55pNo6e/bsMSQZ9913n6vs1VdfNTp06GAEBgYa8fHxxieffOJxeanqzskwDOPTTz81Lr/8ciM4ONgIDQ01rrvuOuOXX36p8vy///67MXbsWCMiIsKwWq1Ghw4djKlTp7ot1bVr1y5j5MiRRosWLYygoCCjb9++xocffujWTsVyYqtXr67yHOPGjTOaNm1a7Wvw4osvGgkJCUZwcLDRvHlzo2fPnsYDDzxgHDx40FXn5Nfa6XQaf/vb34x27doZVqvVuOiii4wPP/ywTq+Tp/e+tLTUmD17ttG+fXsjICDAiI2NNWbMmGEUFxe71WvXrp0xbNiwKudS2yXmavpdrbBmzRqjR48eRmBgoNGlSxfj1VdfrdPvfbt27Yxx48a5ldXm/X7ppZeMDh06GP7+/m5LY3k6t8zMTGPChAlG69atjcDAQKNnz56uJdEqVCy79cQTT3h8HTwt9Xayt99+27BYLMbevXurnKOn96Gib02aNDH+9Kc/VdtuYWGhERISYtx4441u5evWrTNuuOEGIzIy0mjSpIkRERFhXHfddcZ7771Xq/M6WWJionHbbbedsh4ANEYWw/ChGUUAAABwWhwOh7p3766bb77Z460JvmzLli26+OKLtXnzZsXHx3u7OwBQ7wjeAAAAZ4lVq1ZpypQp2rt3b71OfGa2MWPGyOl06o033vB2VwDAFARvAAAAAABMxKzmAAAAAACYyNTg/eWXX+q6665TTEyMLBZLrZa1SU9P18UXXyyr1apOnTpp2bJlVeosWrRIcXFxCgoKUmJiojZu3Fj/nQcAAAAAoB6YGrwLCgrUu3dvLVq0qFb1d+/erWHDhmngwIHasmWL7r33Xt1+++365JNPXHVWrVql1NRUzZo1S5s3b1bv3r2VnJysrKwss04DAAAAAIDT1mD3eFssFr3zzjsaPnx4tXUefPBBffTRR/rpp59cZWPGjFFOTo7S0tIkSYmJibrkkkv07LPPSpKcTqdiY2N19913a/r06aaeAwAAAAAAdeVT93ivX79eSUlJbmXJyclav369JKmkpESbNm1yq+Pn56ekpCRXHQAAAAAAfEkTb3egsoyMDEVFRbmVRUVFyWazqaioSMeOHZPD4fBYZ9u2bdW2a7fbZbfbXdtOp1NHjx5Vq1atZLFY6vckAAAAAABnPcMwlJeXp5iYGPn51Tym7VPB2yzz5s3T7Nmzvd0NAAAAAMBZZt++fWrbtm2NdXwqeEdHRyszM9OtLDMzU6GhoQoODpa/v7/8/f091omOjq623RkzZig1NdW1nZubq/PPP1/79u1TaGho/Z7EGXpq7f9p2Td75HBWvfXe38+i8ZfF6b6rO3uhZwAAAACACjabTbGxsWrevPkp6/pU8O7Xr58+/vhjt7K1a9eqX79+kqTAwEAlJCRo3bp1rknanE6n1q1bp5SUlGrbtVqtslqtVcpDQ0N9LniP7d9Ny7/LlJ+HKe8sFmlc/24KDW3a8B0DAAAAAFRRm9uXTZ1cLT8/X1u2bNGWLVsklS8XtmXLFu3du1dS+Uj02LFjXfXvvPNO/fbbb3rggQe0bds2Pffcc3rjjTd03333ueqkpqbqpZde0vLly/Xrr79qypQpKigo0IQJE8w8lQbTvnVTzR/RS36V3jt/i0V+Fmn+iF6Ka03oBgAAAIDGxNQR7++++04DBw50bVdc7j1u3DgtW7ZMhw4dcoVwSWrfvr0++ugj3XfffXr66afVtm1b/etf/1JycrKrzujRo5Wdna2ZM2cqIyND8fHxSktLqzLhWmM2qk+sepwXqqFPfyVJmnBFnG5LbEfoBgAAAIBGqMHW8fYlNptNYWFhys3N9blLzSsUlpSp+8xPJEm/zElWSKBP3RUAAAAAAOe0uuRKn1rHGwAAAACAsw3BGwAAAAAAExG8AQAAAAAwEcEbAAAAAAATEbwBAAAAADARwRsAAAAAABMRvAEAAAAAMBHBGwAAAAAAEzXxdgfQeO0+XKA3vtun/ceK1DY8WDf3iVX71k293S0AAAAA8CkEb5yWN77bp+lvbZXFYpFhGLJYLHrhi12aP6KXRvWJ9Xb3AAAAAMBncKk56mz34QJNf2urnIbkcBpuPx98a6v2HC7wdhcBAAAAwGcQvFFnb3y3TxaLxeM+i8WiVd/ta+AeAQAAAIDvInijzvYfK5JhGB73GYah/ceKGrhHAAAAAOC7CN6os7bhwTWOeLcND27gHgEAAACA7yJ4o85u7hNb44j3aCZXAwAAAAAXgjfqrH3rppo/opf8Kg16+1ss8rNI80f0UhxLigEAAACAC8uJ4bSM6hOrHueFaujTX0mSJlwRp9sS2xG6AQAAAOAkBG+ctnatToTs1Ks7KySQXycAAAAAOBmXmgMAAAAAYCKCNwAAAAAAJiJ4AwAAAABgIoI3AAAAAAAmIngDAAAAAGAigjcAAAAAACYieAMAAAAAYCKCNwAAAAAAJiJ4AwAAAABgIoI3AAAAAAAmIngDAAAAAGAigjcAAAAAACYieAMAAAAAYKIGCd6LFi1SXFycgoKClJiYqI0bN1Zbd8CAAbJYLFUew4YNc9UZP358lf1DhgxpiFMBAAAAAKBOmpj9BKtWrVJqaqoWL16sxMRELVy4UMnJydq+fbsiIyOr1H/77bdVUlLi2j5y5Ih69+6tUaNGudUbMmSIli5d6tq2Wq3mnQQAAAAAAKfJ9BHvBQsWaNKkSZowYYK6d++uxYsXKyQkREuWLPFYv2XLloqOjnY91q5dq5CQkCrB22q1utULDw83+1QAAAAAAKgzU4N3SUmJNm3apKSkpBNP6OenpKQkrV+/vlZtvPzyyxozZoyaNm3qVp6enq7IyEh16dJFU6ZM0ZEjR6ptw263y2azuT0AAAAAAGgIpgbvw4cPy+FwKCoqyq08KipKGRkZpzx+48aN+umnn3T77be7lQ8ZMkSvvPKK1q1bp/nz5+uLL77Q0KFD5XA4PLYzb948hYWFuR6xsbGnf1IAAAAAANSB6fd4n4mXX35ZPXv2VN++fd3Kx4wZ4/p3z5491atXL3Xs2FHp6ekaNGhQlXZmzJih1NRU17bNZiN8AwAAAAAahKkj3q1bt5a/v78yMzPdyjMzMxUdHV3jsQUFBXr99dc1ceLEUz5Phw4d1Lp1a+3cudPjfqvVqtDQULcHAAAAAAANwdTgHRgYqISEBK1bt85V5nQ6tW7dOvXr16/GY1evXi273a7bbrvtlM+zf/9+HTlyRG3atDnjPgMAAAAAUJ9Mn9U8NTVVL730kpYvX65ff/1VU6ZMUUFBgSZMmCBJGjt2rGbMmFHluJdfflnDhw9Xq1at3Mrz8/P1l7/8Rf/973+1Z88erVu3TjfccIM6deqk5ORks08HAAAAAIA6Mf0e79GjRys7O1szZ85URkaG4uPjlZaW5ppwbe/evfLzc8//27dv11dffaU1a9ZUac/f319bt27V8uXLlZOTo5iYGA0ePFhz585lLW8AAAAAgM9pkMnVUlJSlJKS4nFfenp6lbIuXbrIMAyP9YODg/XJJ5/UZ/cAAAAAADCN6ZeaAwAAAABwLiN4AwAAAABgIoI3AAAAAAAmIngDAAAAAGAigjcAAAAAACYieAMAAAAAYCKCNwAAAAAAJiJ4AwAAAABgIoI3AAAAAAAmIngDAAAAAGAigjcAAAAAACYieAMAAAAAYCKCNwAAAAAAJiJ4AwAAAABgIoI3AAAAAAAmIngDAAAAAGAigjcAAAAAACYieAMAAAAAYCKCNwAAAAAAJiJ4AwAAAABgIoI3AAAAAAAmIngDAAAAAGAigjcAAAAAACYieAMAAAAAYCKCNwAAAAAAJiJ4AwAAAABgIoI3AAAAAAAmIngDAAAAAGAigjcAAAAAACYieAMAAAAAYKIGCd6LFi1SXFycgoKClJiYqI0bN1Zbd9myZbJYLG6PoKAgtzqGYWjmzJlq06aNgoODlZSUpB07dph9GgAAAAAA1JnpwXvVqlVKTU3VrFmztHnzZvXu3VvJycnKysqq9pjQ0FAdOnTI9fj999/d9j/++ON65plntHjxYm3YsEFNmzZVcnKyiouLzT4dAAAAAADqxPTgvWDBAk2aNEkTJkxQ9+7dtXjxYoWEhGjJkiXVHmOxWBQdHe16REVFufYZhqGFCxfq4Ycf1g033KBevXrplVde0cGDB/Xuu++afToAAAAAANSJqcG7pKREmzZtUlJS0okn9PNTUlKS1q9fX+1x+fn5ateunWJjY3XDDTfo559/du3bvXu3MjIy3NoMCwtTYmJijW0CAAAAAOANpgbvw4cPy+FwuI1YS1JUVJQyMjI8HtOlSxctWbJE7733nl599VU5nU5ddtll2r9/vyS5jqtLm3a7XTabze0BAAAAAEBD8LlZzfv166exY8cqPj5e/fv319tvv62IiAi98MILp93mvHnzFBYW5nrExsbWY48BAAAAAKieqcG7devW8vf3V2Zmplt5ZmamoqOja9VGQECALrroIu3cuVOSXMfVpc0ZM2YoNzfX9di3b19dTwUAAAAAgNNiavAODAxUQkKC1q1b5ypzOp1at26d+vXrV6s2HA6HfvzxR7Vp00aS1L59e0VHR7u1abPZtGHDhmrbtFqtCg0NdXsAAAAAANAQmpj9BKmpqRo3bpz69Omjvn37auHChSooKNCECRMkSWPHjtV5552nefPmSZLmzJmjSy+9VJ06dVJOTo6eeOIJ/f7777r99tsllc94fu+99+qxxx7TBRdcoPbt2+uRRx5RTEyMhg8fbvbpAAAAAABQJ6YH79GjRys7O1szZ85URkaG4uPjlZaW5pocbe/evfLzOzHwfuzYMU2aNEkZGRkKDw9XQkKCvvnmG3Xv3t1V54EHHlBBQYEmT56snJwcXXHFFUpLS1NQUJDZpwMAAAAAQJ1YDMMwvN2Jhmaz2RQWFqbc3Fyfvey8sKRM3Wd+Ikn6ZU6yQgJN/46kzhpDHwEAAADADHXJlT43qzkAAAAAAGcTgjcAAAAAACYieAMAAAAAYCKCNwAAAAAAJiJ4AwAAAABgIoI3AAAAAAAmIngDAAAAAGAigjcAAAAAACYieAMAAAAAYCKCNwAAAAAAJiJ4AwAAAABgIoI3AAAAAAAmIngDAAAAAGAigjcAAAAAACYieAMAAAAAYCKCNwAAAAAAJiJ4AwAAAABgIoI3AAAAAAAmIngDAAAAAGAigjcAAAAAACYieAMAAAAAYCKCNwAAAAAAJiJ4AwAAAABgIoI3AAAAAAAmIngDAAAAAGAigjcAAAAAACYieAMAAAAAYCKCNwAAAAAAJiJ4AwAAAABgIoI3AAAAAAAmIngDAAAAAGCiJg3xJIsWLdITTzyhjIwM9e7dW//85z/Vt29fj3VfeuklvfLKK/rpp58kSQkJCfrb3/7mVn/8+PFavny523HJyclKS0sz7yTOEut3Ham3topLHa5/b/jtqIIC/OutbQAAAADnrn4dW3m7C/XK9BHvVatWKTU1VbNmzdLmzZvVu3dvJScnKysry2P99PR03XLLLfr888+1fv16xcbGavDgwTpw4IBbvSFDhujQoUOux2uvvWb2qQAAAAAAUGemB+8FCxZo0qRJmjBhgrp3767FixcrJCRES5Ys8Vh/xYoVuuuuuxQfH6+uXbvqX//6l5xOp9atW+dWz2q1Kjo62vUIDw83+1QAAAAAAKgzU4N3SUmJNm3apKSkpBNP6OenpKQkrV+/vlZtFBYWqrS0VC1btnQrT09PV2RkpLp06aIpU6boyJHqL6G22+2y2WxuDwAAAAAAGoKpwfvw4cNyOByKiopyK4+KilJGRkat2njwwQcVExPjFt6HDBmiV155RevWrdP8+fP1xRdfaOjQoXI4HB7bmDdvnsLCwlyP2NjY0z8pAAAAAADqoEEmVztdf//73/X6668rPT1dQUFBrvIxY8a4/t2zZ0/16tVLHTt2VHp6ugYNGlSlnRkzZig1NdW1bbPZCN8AAAAAgAZh6oh369at5e/vr8zMTLfyzMxMRUdH13jsk08+qb///e9as2aNevXqVWPdDh06qHXr1tq5c6fH/VarVaGhoW4PAAAAAAAagqnBOzAwUAkJCW4To1VMlNavX79qj3v88cc1d+5cpaWlqU+fPqd8nv379+vIkSNq06ZNvfQbAAAAAID6Yvqs5qmpqXrppZe0fPly/frrr5oyZYoKCgo0YcIESdLYsWM1Y8YMV/358+frkUce0ZIlSxQXF6eMjAxlZGQoPz9fkpSfn6+//OUv+u9//6s9e/Zo3bp1uuGGG9SpUyclJyebfToAAAAAANSJ6fd4jx49WtnZ2Zo5c6YyMjIUHx+vtLQ014Rre/fulZ/fifz//PPPq6SkRCNHjnRrZ9asWXr00Ufl7++vrVu3avny5crJyVFMTIwGDx6suXPnymq1mn06AAAAAADUSYNMrpaSkqKUlBSP+9LT09229+zZU2NbwcHB+uSTT+qpZwAAAAAAmMv0S80BAAAAADiXEbwBAAAAADARwRsAAAAAABMRvAEAAAAAMBHBGwAAAAAAExG8AQAAAAAwEcEbAAAAAAATEbwBAAAAADARwRsAAAAAABMRvAEAAAAAMBHBGwAAAAAAExG8AQAAAAAwEcEbAAAAAAATEbwBAAAAADARwRsAAAAAABMRvAEAAAAAMBHBGwAAAAAAExG8AQAAAAAwEcEbAAAAAAATEbwBAAAAADARwRsAAAAA8P/bu/+4rOr7/+PPC3+AWkAocEFhiZrA0myaV5QrC75CujY2t4ajmX65wSqpj4GZ7puaWXkzWzfnspi3W2reptXsNl16ayyGqVsydBS1+hIfM5sZXGDygUswEeX6/uGXK6+JCMKb61zwuN9u3OQ6530Or3Mdz3Wu5znvcw4MIngDAAAAAGAQwRsAAAAAAIMI3gAAAAAAGETwBgAAAADAoP6+LgAA4HtV9d9od8UxHWtoUvgVgZoyJlxRIYN8XRYAAECvQPAGgD5ud0WN1v3tc9kkuSXZJO34qFK/vD1Wd1wf4ePqAAAA/B/BG0C7OBPau1XVf6N1f/tcbve50C19++/v9n6uMZHBsocE+ao8AACAXoHgDeCiOBPa++2uOOZZv//JJundihrNnDS8h6uCKRxI6xtYzwBgPQRvAG3iTGjfcKyhqc3QLZ1b38camnqyHBjEgbS+gfUMANbUI3c1X7t2ra677joFBQXJ4XBo//797bbfunWr4uLiFBQUpLFjx+rtt9/2Gu92u7VkyRJFRUVp0KBBSk5O1sGDB00uAmBEVf03em3/Ea3ZdVCv7T+iqvpvfF2SR+uZ0La0ngmF/wu/IrDd9Rx+RWBPlgNDzj+Q1uKW17+/2/u5nPWnfF0iugHrGeg8K38XQ+9iPHi/8cYbys3N1dKlS/X+++/rxhtvVEpKimpq2v7Svm/fPs2cOVOZmZn64IMPlJaWprS0NH388ceeNs8995zWrFmj/Px8lZSUaMiQIUpJSdGpU+xQ4D92V9Qob+uH2vlRpf7x+XHt/KhSeVs/1J7/tkag5Uxo3zBlTHi76/nOMZwh6w04kNY3sJ6BzrH6dzH0LsaD9wsvvKCsrCzNmTNHCQkJys/P1+DBg7V+/fo22//mN79RamqqHnvsMcXHx2v58uX67ne/qxdffFHSubPdq1ev1hNPPKEf/vCHGjdunDZt2qTKykpt377d9OIA3cIfzkpwJrRviAoZpF/eHivbeSs7wCbZbNIvb4+1zOUEnJHoGn86kGb1dW3l+vxpPQO+5g/fxdC7GL3G+/Tp0yotLdWiRYs8wwICApScnKzi4uI2pykuLlZubq7XsJSUFE+oPnz4sJxOp5KTkz3jQ0JC5HA4VFxcrPT09A7Xd/L0GfU/faYTS9RzTp5X18lurPFU89lum1fTefNq6sb59gV/La9u94ZWheVO/XRCTA9X5S1x5FDt+KiyzXFuSbeOHNqt/5/gO44RQxUdEqQlb/1fSdL/io/UnXERigwOssQ6/tvBY9qw74sLrln937eO0OTRw3xc3becrlP628FjOt5wWkOvGKjvjQ6XPdgaBy6uGjyg3c+cqwYPYF13gNXr85f1DFiBP3wX6+u6MwOZ0pkabW63+2IHR7ussrJSV199tfbt26fExETP8AULFmjPnj0qKSm5YJqBAwfq1Vdf1cyZMz3DXnrpJS1btkzV1dXat2+fbrvtNlVWVioqKsrT5t5775XNZtMbb7xxwTybmprU1PTtUV6Xy6WYmBjFzPuDAgIHd9fiAgAAAAD6iJamk/py9b2qr69XcHBwu2175OZqvrZixQqFhIR4fmJiOHoFAAAAAOgZRruaDxs2TP369VN1dbXX8Orqatnt9jansdvt7bZv/be6utrrjHd1dbXGjx/f5jwXLVrk1X299Yz3/v+TdMkjE71Nyee1vi6hxzQ1n9UDm9+XJOVnfFeBA/r5uKJvOV2n9Ktt/1Jb/U1sNmnFj8Yq0iJdVK3uyPFGLd1xrot0SkKkpsRFWKZ7r/T/u6a+94WnK1uA7Vy3Nqt0TbW6/D2HtP+L2otuK5OuC9MDd4zs+cLOs7X0SxV87FRLGzUG2KTUG+yW6a5Y7Tqlved1h799dLhlPmusvq6tXt/5rLyeW1l5Hy1Zuz5/+g7B+9h1Vn4PW5mq0REb1i3zMcnlcilqdcfaGg3eAwcO1IQJE1RUVKS0tDRJUktLi4qKipSTk9PmNImJiSoqKtK8efM8wwoLCz1d1UeMGCG73a6ioiJP0Ha5XCopKdGDDz7Y5jwDAwMVGHjhjaAGD+yvwQP71qPMgyy4sfaEwAH9LLXs1w0dol/eHqvf7fV+1qpb525ode3QIb4t0E+0Pq+2VWF5td4pr7bM82qr6r/Rhn1feF0/1hrO1u87rBuuDrHMzcusKjI4qN1r8CKDg3y+bf/PyeZ2b2j1PyebfV5jq2uHDtEvLPr5YvV1bfX6zmfl9dwWq+2j/5PV6is+dLzd/4v7Dh3XzEnDe7iqS7Pa++iP38Ws9h62pTtr9IecdqYTNRpfmtzcXN1///2aOHGiJk2apNWrV6uxsVFz5syRJM2aNUtXX321VqxYIUn6r//6L91xxx369a9/renTp+v111/XP//5T61bt06SZLPZNG/ePD399NMaPXq0RowYocWLFys6OtoT7gF/cMf1ERoTGax3K2p0rKFJ4VcE6s4xEQSxDjr/bqStWkPt7/Z+rjGRwT5/L1sf7XOxL0fvVtRY8suRlUwZE97uTf6s8Liz1icAXGw98wSAjrH6urZ6feheTte3d7TeWvqlkuMjFRUyyIcVfcuf7l5v5fdR4rtYd7H6erYK48H7Zz/7mY4dO6YlS5bI6XRq/PjxKigoUGRkpCTpyJEjCgj49lLzW2+9VVu2bNETTzyhX/3qVxo9erS2b9+uG264wdNmwYIFamxsVHZ2turq6jR58mQVFBQoKIiNBP7FHhJE8LpM/hBq/enLkVW1Pu7sYmckrPDliEDWPay+rq1eH7rPf/amKvjYqT9/7LRMbyp/Odhn9fexldW/i1k91PrLerYCo3c1tyqXy6WQkJAO3X2utyk+dNzXJfSYL443atEf/yVJmjbWbrkPKnTNml0H9Y/Pj1/02qxbYofqkbtG93xh53lt/xHt/Kjyotf+fn9ctKV39lbirD9l6TMSe/675qKBjC8enWP1dW31+vzFqeazmrPxgCRpw+ybLdN9tqr+G+Vt/fCi+5YXfjre5+ubGvuO1lDb+j623ifGKvsW0+s5ceTQLlTXMzqTK63fcR64DBx96/384Yg/Z0K7j9XPSNBdsftYfV1bvT50jT/0pvKH3hf+8D5aHZfU9T4Eb/Q6/vBBha7zh1DrD1+O0H0IZID/85dLhKx+sM9f3kcr84dQy3ruHII3eh1/+KBC1/lLqLX6lyMA8AWrXrfqD72pWln5YJ8/vY9W5Q+hlvXcOQRv9Dr+8EGF7uEvodbKX44AoKdZ+XIwf+hN5Q94H7vOH0It67lzAi7dBPAvrR9UbbHKBxW6T2uofeSu0Zo5abjlQjcA4FsXuxzM7T53OZiz/tTFJ+4Brb2pbLZzN7I6/18r9aayOt7HrpsyJrzdE0lWCLWs587hjDd6HY6+AQBgTf5wOZi/9KayOt7HruGSut6H4I1ex18+qAAA6Gv85XIwLhHqHryPXeMvoZb13DEEb/RK/vJBBQBAX+IP160CVkKo7T0I3ui1+KACAMBauBwMQF/FzdUAAADQI7gZE4C+ijPeAAAA6DFcDgagLyJ4AwAAoEdxORiAvoau5gAAAAAAGETwBgAAAADAIII3AAAAAAAGEbwBAAAAADCI4A0AAAAAgEEEbwAAAAAADCJ4AwAAAABgEMEbAAAAAACDCN4AAAAAABhE8AYAAAAAwCCCNwAAAAAABhG8AQAAAAAwiOANAAAAAIBBBG8AAAAAAAwieAMAAAAAYBDBGwAAAAAAgwjeAAAAAAAYRPAGAAAAAMAgo8G7trZWGRkZCg4OVmhoqDIzM9XQ0NBu+4cfflhjxozRoEGDNHz4cD3yyCOqr6/3amez2S74ef31100uCgAAAAAAl6W/yZlnZGSoqqpKhYWFam5u1pw5c5Sdna0tW7a02b6yslKVlZV6/vnnlZCQoH//+9964IEHVFlZqTfffNOr7YYNG5Samup5HRoaanJRAAAAAAC4LDa32+02MePy8nIlJCTowIEDmjhxoiSpoKBA06ZN09GjRxUdHd2h+WzdulX33XefGhsb1b//ueMENptN27ZtU1pa2mXV5nK5FBISovr6egUHB1/WPPxV8aHjvi4BAAAAANqVOHKor0u4pM7kSmNdzYuLixUaGuoJ3ZKUnJysgIAAlZSUdHg+rQvRGrpbzZ07V8OGDdOkSZO0fv16GTp+AAAAAABAlxjrau50OhUREeH9x/r3V1hYmJxOZ4fm8fXXX2v58uXKzs72Gv7UU0/prrvu0uDBg/XOO+/ooYceUkNDgx555JE259PU1KSmpibPa5fL1cmlAQAAAADg8nQ6eC9cuFArV65st015efllF9TK5XJp+vTpSkhI0JNPPuk1bvHixZ7fb7rpJjU2NmrVqlUXDd4rVqzQsmXLulwTAAAAAACd1engnZeXp9mzZ7fbJjY2Vna7XTU1NV7Dz5w5o9raWtnt9nanP3HihFJTU3XllVdq27ZtGjBgQLvtHQ6Hli9frqamJgUGBl4wftGiRcrNzfW8drlciomJaXeeAAAAAAB0h04H7/DwcIWHh1+yXWJiourq6lRaWqoJEyZIknbt2qWWlhY5HI6LTudyuZSSkqLAwEC99dZbCgoKuuTfKisr01VXXdVm6JakwMDAi44DAAAAAMAkY9d4x8fHKzU1VVlZWcrPz1dzc7NycnKUnp7uuaP5V199paSkJG3atEmTJk2Sy+XS1KlTdfLkSf3+97+Xy+XyXI8dHh6ufv36aceOHaqurtYtt9yioKAgFRYW6tlnn9X8+fNNLQoAAAAAAJfN6HO8N2/erJycHCUlJSkgIEAzZszQmjVrPOObm5tVUVGhkydPSpLef/99zx3PR40a5TWvw4cP67rrrtOAAQO0du1aPfroo3K73Ro1apReeOEFZWVlmVyUXsMfbssPAAAAAL2Jsed4W1lffo43AAAAAKDrLPEcbwAAAAAAQPAGAAAAAMAogjcAAAAAAAYRvAEAAAAAMIjgDQAAAACAQQRvAAAAAAAMIngDAAAAAGAQwRsAAAAAAIMI3gAAAAAAGETwBgAAAADAIII3AAAAAAAGEbwBAAAAADCI4A0AAAAAgEEEbwAAAAAADCJ4AwAAAABgEMEbAAAAAACDCN4AAAAAABhE8AYAAAAAwCCCNwAAAAAABhG8AQAAAAAwiOANAAAAAIBBBG8AAAAAAAwieAMAAAAAYBDBGwAAAAAAgwjeAAAAAAAYRPAGAAAAAMAggjcAAAAAAAYRvAEAAAAAMIjgDQAAAACAQQRvAAAAAAAMIngDAAAAAGCQ0eBdW1urjIwMBQcHKzQ0VJmZmWpoaGh3milTpshms3n9PPDAA15tjhw5ounTp2vw4MGKiIjQY489pjNnzphcFAAAAAAALkt/kzPPyMhQVVWVCgsL1dzcrDlz5ig7O1tbtmxpd7qsrCw99dRTnteDBw/2/H727FlNnz5ddrtd+/btU1VVlWbNmqUBAwbo2WefNbYsAAAAAABcDpvb7XabmHF5ebkSEhJ04MABTZw4UZJUUFCgadOm6ejRo4qOjm5zuilTpmj8+PFavXp1m+P//Oc/6/vf/74qKysVGRkpScrPz9fjjz+uY8eOaeDAgZeszeVyKSQkRPX19QoODr68BQQAAAAA9FmdyZXGupoXFxcrNDTUE7olKTk5WQEBASopKWl32s2bN2vYsGG64YYbtGjRIp08edJrvmPHjvWEbklKSUmRy+XSJ5980ub8mpqa5HK5vH4AAAAAAOgJxrqaO51ORUREeP+x/v0VFhYmp9N50el+/vOf69prr1V0dLQ++ugjPf7446qoqNAf//hHz3zPD92SPK8vNt8VK1Zo2bJlXVkcAAAAAAAuS6eD98KFC7Vy5cp225SXl192QdnZ2Z7fx44dq6ioKCUlJenQoUMaOXLkZc1z0aJFys3N9bx2uVyKiYm57BoBAAAAAOioTgfvvLw8zZ49u902sbGxstvtqqmp8Rp+5swZ1dbWym63d/jvORwOSdJnn32mkSNHym63a//+/V5tqqurJemi8w0MDFRgYGCH/yYAAAAAAN2l08E7PDxc4eHhl2yXmJiouro6lZaWasKECZKkXbt2qaWlxROmO6KsrEySFBUV5ZnvM888o5qaGk9X9sLCQgUHByshIaGTSwMAAAAAgFnGbq4WHx+v1NRUZWVlaf/+/XrvvfeUk5Oj9PR0zx3Nv/rqK8XFxXnOYB86dEjLly9XaWmpvvjiC7311luaNWuWbr/9do0bN06SNHXqVCUkJOgXv/iFPvzwQ/3lL3/RE088oblz53JWGwAAAABgOcaCt3Tu7uRxcXFKSkrStGnTNHnyZK1bt84zvrm5WRUVFZ67lg8cOFB//etfNXXqVMXFxSkvL08zZszQjh07PNP069dPO3fuVL9+/ZSYmKj77rtPs2bN8nruNwAAAAAAVmHsOd5WxnO8AQAAAABdYYnneAMAAAAAAII3AAAAAABGEbwBAAAAADCI4A0AAAAAgEEEbwAAAAAADCJ4AwAAAABgEMEbAAAAAACDCN4AAAAAABhE8AYAAAAAwCCCNwAAAAAABhG8AQAAAAAwiOANAAAAAIBBBG8AAAAAAAwieAMAAAAAYBDBGwAAAAAAgwjeAAAAAAAYRPAGAAAAAMAggjcAAAAAAAYRvAEAAAAAMIjgDQAAAACAQQRvAAAAAAAMIngDAAAAAGAQwRsAAAAAAIMI3gAAAAAAGETwBgAAAADAIII3AAAAAAAGEbwBAAAAADCI4A0AAAAAgEEEbwAAAAAADCJ4AwAAAABgkNHgXVtbq4yMDAUHBys0NFSZmZlqaGi4aPsvvvhCNputzZ+tW7d62rU1/vXXXze5KAAAAAAAXJb+JmeekZGhqqoqFRYWqrm5WXPmzFF2dra2bNnSZvuYmBhVVVV5DVu3bp1WrVqlu+++22v4hg0blJqa6nkdGhra7fUDAAAAANBVxoJ3eXm5CgoKdODAAU2cOFGS9Nvf/lbTpk3T888/r+jo6Aum6devn+x2u9ewbdu26d5779UVV1zhNTw0NPSCtgAAAAAAWI2xrubFxcUKDQ31hG5JSk5OVkBAgEpKSjo0j9LSUpWVlSkzM/OCcXPnztWwYcM0adIkrV+/Xm63u9tqBwAAAACguxg74+10OhUREeH9x/r3V1hYmJxOZ4fm8corryg+Pl633nqr1/CnnnpKd911lwYPHqx33nlHDz30kBoaGvTII4+0OZ+mpiY1NTV5Xrtcrk4uDQAAAAAAl6fTZ7wXLlx40Rugtf58+umnXS7sm2++0ZYtW9o827148WLddtttuummm/T4449rwYIFWrVq1UXntWLFCoWEhHh+YmJiulwfAAAAAAAd0ekz3nl5eZo9e3a7bWJjY2W321VTU+M1/MyZM6qtre3QtdlvvvmmTp48qVmzZl2yrcPh0PLly9XU1KTAwMALxi9atEi5ubme1y6Xi/ANAAAAAOgRnQ7e4eHhCg8Pv2S7xMRE1dXVqbS0VBMmTJAk7dq1Sy0tLXI4HJec/pVXXtEPfvCDDv2tsrIyXXXVVW2GbkkKDAy86DgAAAAAAEwydo13fHy8UlNTlZWVpfz8fDU3NysnJ0fp6emeO5p/9dVXSkpK0qZNmzRp0iTPtJ999pn27t2rt99++4L57tixQ9XV1brlllsUFBSkwsJCPfvss5o/f76pRQEAAAAA4LIZfY735s2blZOTo6SkJAUEBGjGjBlas2aNZ3xzc7MqKip08uRJr+nWr1+va665RlOnTr1gngMGDNDatWv16KOPyu12a9SoUXrhhReUlZVlclEAAAAAALgsNncffA6Xy+VSSEiI6uvrFRwc7OtyAAAAAAB+pjO50thzvAEAAAAAAMEbAAAAAACjCN4AAAAAABhE8AYAAAAAwCCCNwAAAAAABhG8AQAAAAAwiOANAAAAAIBBBG8AAAAAAAwieAMAAAAAYBDBGwAAAAAAgwjeAAAAAAAYRPAGAAAAAMAggjcAAAAAAAYRvAEAAAAAMIjgDQAAAACAQQRvAAAAAAAMIngDAAAAAGAQwRsAAAAAAIMI3gAAAAAAGETwBgAAAADAIII3AAAAAAAGEbwBAAAAADCI4A0AAAAAgEEEbwAAAAAADCJ4AwAAAABgEMEbAAAAAACDCN4AAAAAABhE8AYAAAAAwCCCNwAAAAAABhG8AQAAAAAwiOANAAAAAIBBxoL3M888o1tvvVWDBw9WaGhoh6Zxu91asmSJoqKiNGjQICUnJ+vgwYNebWpra5WRkaHg4GCFhoYqMzNTDQ0NBpYAAAAAAICuMxa8T58+rZ/+9Kd68MEHOzzNc889pzVr1ig/P18lJSUaMmSIUlJSdOrUKU+bjIwMffLJJyosLNTOnTu1d+9eZWdnm1gEAAAAAAC6zOZ2u90m/8DGjRs1b9481dXVtdvO7XYrOjpaeXl5mj9/viSpvr5ekZGR2rhxo9LT01VeXq6EhAQdOHBAEydOlCQVFBRo2rRpOnr0qKKjoztUk8vlUkhIiOrr6xUcHNyl5QMAAAAA9D2dyZX9e6imSzp8+LCcTqeSk5M9w0JCQuRwOFRcXKz09HQVFxcrNDTUE7olKTk5WQEBASopKdGPfvSjNufd1NSkpqYmz+v6+npJ594oAAAAAAA6qzVPduRctmWCt9PplCRFRkZ6DY+MjPSMczqdioiI8Brfv39/hYWFedq0ZcWKFVq2bNkFw2NiYrpaNgAAAACgDztx4oRCQkLabdOp4L1w4UKtXLmy3Tbl5eWKi4vrzGyNW7RokXJzcz2vW1paVFtbq6FDh8pms/mwsva5XC7FxMToyy+/pEs80A62FaDj2F6AjmFbATqur24vbrdbJ06c6NAlz50K3nl5eZo9e3a7bWJjYzszSw+73S5Jqq6uVlRUlGd4dXW1xo8f72lTU1PjNd2ZM2dUW1vrmb4tgYGBCgwM9BrW0TutW0FwcHCf+g8MXC62FaDj2F6AjmFbATquL24vlzrT3apTwTs8PFzh4eGXVdCljBgxQna7XUVFRZ6g7XK5VFJS4rkzemJiourq6lRaWqoJEyZIknbt2qWWlhY5HA4jdQEAAAAA0BXGHid25MgRlZWV6ciRIzp79qzKyspUVlbm9cztuLg4bdu2TZJks9k0b948Pf3003rrrbf0r3/9S7NmzVJ0dLTS0tIkSfHx8UpNTVVWVpb279+v9957Tzk5OUpPT+/wHc0BAAAAAOhJxm6utmTJEr366que1zfddJMk6d1339WUKVMkSRUVFZ47jEvSggUL1NjYqOzsbNXV1Wny5MkqKChQUFCQp83mzZuVk5OjpKQkBQQEaMaMGVqzZo2pxfCpwMBALV269IJu8gC8sa0AHcf2AnQM2wrQcWwvl2b8Od4AAAAAAPRlxrqaAwAAAAAAgjcAAAAAAEYRvAEAAAAAMIjgDQAAAACAQQRvi1q7dq2uu+46BQUFyeFwaP/+/b4uCbCcJ598UjabzesnLi7O12UBlrB3717dc889io6Ols1m0/bt273Gu91uLVmyRFFRURo0aJCSk5N18OBB3xQL+NCltpXZs2dfsK9JTU31TbGAD61YsUI333yzrrzySkVERCgtLU0VFRVebU6dOqW5c+dq6NChuuKKKzRjxgxVV1f7qGJrIXhb0BtvvKHc3FwtXbpU77//vm688UalpKSopqbG16UBlvOd73xHVVVVnp+///3vvi4JsITGxkbdeOONWrt2bZvjn3vuOa1Zs0b5+fkqKSnRkCFDlJKSolOnTvVwpYBvXWpbkaTU1FSvfc1rr73WgxUC1rBnzx7NnTtX//jHP1RYWKjm5mZNnTpVjY2NnjaPPvqoduzYoa1bt2rPnj2qrKzUj3/8Yx9WbR08TsyCHA6Hbr75Zr344ouSpJaWFsXExOjhhx/WwoULfVwdYB1PPvmktm/frrKyMl+XAliazWbTtm3blJaWJunc2e7o6Gjl5eVp/vz5kqT6+npFRkZq48aNSk9P92G1gO/857YinTvjXVdXd8GZcKCvO3bsmCIiIrRnzx7dfvvtqq+vV3h4uLZs2aKf/OQnkqRPP/1U8fHxKi4u1i233OLjin2LM94Wc/r0aZWWlio5OdkzLCAgQMnJySouLvZhZYA1HTx4UNHR0YqNjVVGRoaOHDni65IAyzt8+LCcTqfXviYkJEQOh4N9DdCG3bt3KyIiQmPGjNGDDz6o48eP+7okwOfq6+slSWFhYZKk0tJSNTc3e+1b4uLiNHz4cPYtInhbztdff62zZ88qMjLSa3hkZKScTqePqgKsyeFwaOPGjSooKNDLL7+sw4cP63vf+55OnDjh69IAS2vdn7CvAS4tNTVVmzZtUlFRkVauXKk9e/bo7rvv1tmzZ31dGuAzLS0tmjdvnm677TbdcMMNks7tWwYOHKjQ0FCvtuxbzunv6wIA4HLdfffdnt/HjRsnh8Oha6+9Vn/4wx+UmZnpw8oAAL3F+ZdejB07VuPGjdPIkSO1e/duJSUl+bAywHfmzp2rjz/+mHvrdAJnvC1m2LBh6tev3wV3/6uurpbdbvdRVYB/CA0N1fXXX6/PPvvM16UAlta6P2FfA3RebGyshg0bxr4GfVZOTo527typd999V9dcc41nuN1u1+nTp1VXV+fVnn3LOQRvixk4cKAmTJigoqIiz7CWlhYVFRUpMTHRh5UB1tfQ0KBDhw4pKirK16UAljZixAjZ7XavfY3L5VJJSQn7GuASjh49quPHj7OvQZ/jdruVk5Ojbdu2adeuXRoxYoTX+AkTJmjAgAFe+5aKigodOXKEfYvoam5Jubm5uv/++zVx4kRNmjRJq1evVmNjo+bMmePr0gBLmT9/vu655x5de+21qqys1NKlS9WvXz/NnDnT16UBPtfQ0OB1Ru7w4cMqKytTWFiYhg8frnnz5unpp5/W6NGjNWLECC1evFjR0dFed3MG+oL2tpWwsDAtW7ZMM2bMkN1u16FDh7RgwQKNGjVKKSkpPqwa6Hlz587Vli1b9Kc//UlXXnml57rtkJAQDRo0SCEhIcrMzFRubq7CwsIUHByshx9+WImJiX3+juYSjxOzrBdffFGrVq2S0+nU+PHjtWbNGjkcDl+XBVhKenq69u7dq+PHjys8PFyTJ0/WM888o5EjR/q6NMDndu/erTvvvPOC4ffff782btwot9utpUuXat26daqrq9PkyZP10ksv6frrr/dBtYDvtLetvPzyy0pLS9MHH3yguro6RUdHa+rUqVq+fPkFNycEejubzdbm8A0bNmj27NmSpFOnTikvL0+vvfaampqalJKSopdeeomu5iJ4AwAAAABgFNd4AwAAAABgEMEbAAAAAACDCN4AAAAAABhE8AYAAAAAwCCCNwAAAAAABhG8AQAAAAAwiOANAAAAAIBBBG8AAAAAAAwieAMAAAAAYBDBGwAAAAAAgwjeAAAAAAAYRPAGAAAAAMCg/wczJkSaboNZZ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151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210" y="1391479"/>
            <a:ext cx="8829579" cy="452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6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Moving Average (MA)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Moving Average</a:t>
            </a:r>
            <a:r>
              <a:rPr lang="en-US" dirty="0"/>
              <a:t> is a </a:t>
            </a:r>
            <a:r>
              <a:rPr lang="en-US" b="1" dirty="0"/>
              <a:t>statistical technique</a:t>
            </a:r>
            <a:r>
              <a:rPr lang="en-US" dirty="0"/>
              <a:t> used to smooth </a:t>
            </a:r>
            <a:r>
              <a:rPr lang="en-US" dirty="0" smtClean="0"/>
              <a:t>out </a:t>
            </a:r>
            <a:r>
              <a:rPr lang="en-US" dirty="0"/>
              <a:t>short-term fluctuations and highlight longer-term trends in time series data by </a:t>
            </a:r>
            <a:r>
              <a:rPr lang="en-US" b="1" dirty="0"/>
              <a:t>averaging data points</a:t>
            </a:r>
            <a:r>
              <a:rPr lang="en-US" dirty="0"/>
              <a:t> over a specific period.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87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Smoothing Noise: Filters out random fluctuations or "noise" in the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Trend </a:t>
            </a:r>
            <a:r>
              <a:rPr lang="en-US" dirty="0"/>
              <a:t>Detection: Helps identify underlying trends over time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Forecasting</a:t>
            </a:r>
            <a:r>
              <a:rPr lang="en-US" dirty="0"/>
              <a:t>: Used in models like ARIMA </a:t>
            </a:r>
            <a:r>
              <a:rPr lang="en-US" dirty="0" smtClean="0"/>
              <a:t>(</a:t>
            </a:r>
            <a:r>
              <a:rPr lang="en-US" dirty="0" err="1" smtClean="0"/>
              <a:t>AutoRegressive</a:t>
            </a:r>
            <a:r>
              <a:rPr lang="en-US" dirty="0" smtClean="0"/>
              <a:t> </a:t>
            </a:r>
            <a:r>
              <a:rPr lang="en-US" dirty="0"/>
              <a:t>Integrated Moving Average) to forecast future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6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630" y="1825625"/>
            <a:ext cx="87727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11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Moving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Moving Average (SMA</a:t>
                </a:r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It </a:t>
                </a:r>
                <a:r>
                  <a:rPr lang="en-US" dirty="0"/>
                  <a:t>calculates the average of the last n data points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All </a:t>
                </a:r>
                <a:r>
                  <a:rPr lang="en-US" dirty="0"/>
                  <a:t>data points in the window are given equal weight</a:t>
                </a:r>
                <a:r>
                  <a:rPr lang="en-US" dirty="0" smtClean="0"/>
                  <a:t>.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𝑆𝑀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​</a:t>
                </a:r>
                <a:r>
                  <a:rPr lang="en-US" dirty="0"/>
                  <a:t>: Simple Moving Average at time </a:t>
                </a:r>
                <a:r>
                  <a:rPr lang="en-US" dirty="0" smtClean="0"/>
                  <a:t>t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​</a:t>
                </a:r>
                <a:r>
                  <a:rPr lang="en-US" dirty="0"/>
                  <a:t>: Value at time </a:t>
                </a:r>
                <a:r>
                  <a:rPr lang="en-US" dirty="0" smtClean="0"/>
                  <a:t>t</a:t>
                </a:r>
                <a:endParaRPr lang="en-US" dirty="0"/>
              </a:p>
              <a:p>
                <a:r>
                  <a:rPr lang="en-US" dirty="0" smtClean="0"/>
                  <a:t>n: </a:t>
                </a:r>
                <a:r>
                  <a:rPr lang="en-US" dirty="0"/>
                  <a:t>Window size (number of observations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9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dirty="0"/>
                  <a:t>Weighted Moving Average (WMA</a:t>
                </a:r>
                <a:r>
                  <a:rPr lang="en-IN" b="1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𝑊𝑀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IN" b="1" dirty="0"/>
                  <a:t>Exponential Moving Average (EMA</a:t>
                </a:r>
                <a:r>
                  <a:rPr lang="en-IN" b="1" dirty="0" smtClean="0"/>
                  <a:t>)</a:t>
                </a:r>
                <a:endParaRPr lang="en-IN" b="1" dirty="0"/>
              </a:p>
              <a:p>
                <a:r>
                  <a:rPr lang="en-US" dirty="0"/>
                  <a:t>Applies </a:t>
                </a:r>
                <a:r>
                  <a:rPr lang="en-US" b="1" dirty="0"/>
                  <a:t>exponentially decreasing weights</a:t>
                </a:r>
                <a:r>
                  <a:rPr lang="en-US" dirty="0"/>
                  <a:t> to older observations.</a:t>
                </a:r>
              </a:p>
              <a:p>
                <a:r>
                  <a:rPr lang="en-US" dirty="0"/>
                  <a:t>More responsive to recent changes compared to SMA.</a:t>
                </a:r>
              </a:p>
              <a:p>
                <a:r>
                  <a:rPr lang="en-US" b="1" dirty="0"/>
                  <a:t>Formula (Recursive):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l-GR" dirty="0"/>
                  <a:t>α: </a:t>
                </a:r>
                <a:r>
                  <a:rPr lang="en-IN" dirty="0"/>
                  <a:t>Smoothing </a:t>
                </a:r>
                <a:r>
                  <a:rPr lang="en-IN" dirty="0" smtClean="0"/>
                  <a:t>factor</a:t>
                </a:r>
                <a:endParaRPr lang="en-IN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2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65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3362844"/>
              </p:ext>
            </p:extLst>
          </p:nvPr>
        </p:nvGraphicFramePr>
        <p:xfrm>
          <a:off x="3935343" y="710027"/>
          <a:ext cx="32512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1682328548"/>
                    </a:ext>
                  </a:extLst>
                </a:gridCol>
                <a:gridCol w="1841500">
                  <a:extLst>
                    <a:ext uri="{9D8B030D-6E8A-4147-A177-3AD203B41FA5}">
                      <a16:colId xmlns:a16="http://schemas.microsoft.com/office/drawing/2014/main" val="3815428034"/>
                    </a:ext>
                  </a:extLst>
                </a:gridCol>
              </a:tblGrid>
              <a:tr h="205184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Day</a:t>
                      </a:r>
                    </a:p>
                  </a:txBody>
                  <a:tcPr marL="107527" marR="107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Visits</a:t>
                      </a:r>
                    </a:p>
                  </a:txBody>
                  <a:tcPr marL="107527" marR="107527" anchor="ctr"/>
                </a:tc>
                <a:extLst>
                  <a:ext uri="{0D108BD9-81ED-4DB2-BD59-A6C34878D82A}">
                    <a16:rowId xmlns:a16="http://schemas.microsoft.com/office/drawing/2014/main" val="1488235919"/>
                  </a:ext>
                </a:extLst>
              </a:tr>
              <a:tr h="205184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1</a:t>
                      </a:r>
                    </a:p>
                  </a:txBody>
                  <a:tcPr marL="107527" marR="107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100</a:t>
                      </a:r>
                    </a:p>
                  </a:txBody>
                  <a:tcPr marL="107527" marR="107527" anchor="ctr"/>
                </a:tc>
                <a:extLst>
                  <a:ext uri="{0D108BD9-81ED-4DB2-BD59-A6C34878D82A}">
                    <a16:rowId xmlns:a16="http://schemas.microsoft.com/office/drawing/2014/main" val="3550627614"/>
                  </a:ext>
                </a:extLst>
              </a:tr>
              <a:tr h="205184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2</a:t>
                      </a:r>
                    </a:p>
                  </a:txBody>
                  <a:tcPr marL="107527" marR="107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120</a:t>
                      </a:r>
                    </a:p>
                  </a:txBody>
                  <a:tcPr marL="107527" marR="107527" anchor="ctr"/>
                </a:tc>
                <a:extLst>
                  <a:ext uri="{0D108BD9-81ED-4DB2-BD59-A6C34878D82A}">
                    <a16:rowId xmlns:a16="http://schemas.microsoft.com/office/drawing/2014/main" val="3281476451"/>
                  </a:ext>
                </a:extLst>
              </a:tr>
              <a:tr h="205184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3</a:t>
                      </a:r>
                    </a:p>
                  </a:txBody>
                  <a:tcPr marL="107527" marR="107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130</a:t>
                      </a:r>
                    </a:p>
                  </a:txBody>
                  <a:tcPr marL="107527" marR="107527" anchor="ctr"/>
                </a:tc>
                <a:extLst>
                  <a:ext uri="{0D108BD9-81ED-4DB2-BD59-A6C34878D82A}">
                    <a16:rowId xmlns:a16="http://schemas.microsoft.com/office/drawing/2014/main" val="1064010667"/>
                  </a:ext>
                </a:extLst>
              </a:tr>
              <a:tr h="205184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4</a:t>
                      </a:r>
                    </a:p>
                  </a:txBody>
                  <a:tcPr marL="107527" marR="107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90</a:t>
                      </a:r>
                    </a:p>
                  </a:txBody>
                  <a:tcPr marL="107527" marR="107527" anchor="ctr"/>
                </a:tc>
                <a:extLst>
                  <a:ext uri="{0D108BD9-81ED-4DB2-BD59-A6C34878D82A}">
                    <a16:rowId xmlns:a16="http://schemas.microsoft.com/office/drawing/2014/main" val="3000101681"/>
                  </a:ext>
                </a:extLst>
              </a:tr>
              <a:tr h="205184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5</a:t>
                      </a:r>
                    </a:p>
                  </a:txBody>
                  <a:tcPr marL="107527" marR="107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110</a:t>
                      </a:r>
                    </a:p>
                  </a:txBody>
                  <a:tcPr marL="107527" marR="107527" anchor="ctr"/>
                </a:tc>
                <a:extLst>
                  <a:ext uri="{0D108BD9-81ED-4DB2-BD59-A6C34878D82A}">
                    <a16:rowId xmlns:a16="http://schemas.microsoft.com/office/drawing/2014/main" val="2549200694"/>
                  </a:ext>
                </a:extLst>
              </a:tr>
              <a:tr h="205184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6</a:t>
                      </a:r>
                    </a:p>
                  </a:txBody>
                  <a:tcPr marL="107527" marR="107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150</a:t>
                      </a:r>
                    </a:p>
                  </a:txBody>
                  <a:tcPr marL="107527" marR="107527" anchor="ctr"/>
                </a:tc>
                <a:extLst>
                  <a:ext uri="{0D108BD9-81ED-4DB2-BD59-A6C34878D82A}">
                    <a16:rowId xmlns:a16="http://schemas.microsoft.com/office/drawing/2014/main" val="4071223951"/>
                  </a:ext>
                </a:extLst>
              </a:tr>
              <a:tr h="205184">
                <a:tc>
                  <a:txBody>
                    <a:bodyPr/>
                    <a:lstStyle/>
                    <a:p>
                      <a:pPr algn="ctr"/>
                      <a:r>
                        <a:rPr lang="en-IN" sz="2400"/>
                        <a:t>7</a:t>
                      </a:r>
                    </a:p>
                  </a:txBody>
                  <a:tcPr marL="107527" marR="10752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170</a:t>
                      </a:r>
                    </a:p>
                  </a:txBody>
                  <a:tcPr marL="107527" marR="107527" anchor="ctr"/>
                </a:tc>
                <a:extLst>
                  <a:ext uri="{0D108BD9-81ED-4DB2-BD59-A6C34878D82A}">
                    <a16:rowId xmlns:a16="http://schemas.microsoft.com/office/drawing/2014/main" val="292156664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009623" y="4664814"/>
            <a:ext cx="62271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3-Day Simple Moving Average: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 Day 3: (100 + 120 + 130) / 3 = </a:t>
            </a:r>
            <a:r>
              <a:rPr lang="en-US" sz="2800" b="1" dirty="0"/>
              <a:t>116.67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 Day 4: (120 + 130 + 90) / 3 = </a:t>
            </a:r>
            <a:r>
              <a:rPr lang="en-US" sz="2800" b="1" dirty="0"/>
              <a:t>113.33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For Day 5: (130 + 90 + 110) / 3 = </a:t>
            </a:r>
            <a:r>
              <a:rPr lang="en-US" sz="2800" b="1" dirty="0"/>
              <a:t>110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161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Weighted Moving Average (WMA) — </a:t>
                </a:r>
                <a:r>
                  <a:rPr lang="en-US" dirty="0" smtClean="0"/>
                  <a:t>3-Day</a:t>
                </a:r>
              </a:p>
              <a:p>
                <a:r>
                  <a:rPr lang="en-US" dirty="0"/>
                  <a:t>Let’s assign weights to the most recent 3 days:</a:t>
                </a:r>
              </a:p>
              <a:p>
                <a:r>
                  <a:rPr lang="en-US" dirty="0"/>
                  <a:t>Recent Day: weight = </a:t>
                </a:r>
                <a:r>
                  <a:rPr lang="en-US" b="1" dirty="0"/>
                  <a:t>3</a:t>
                </a:r>
                <a:endParaRPr lang="en-US" dirty="0"/>
              </a:p>
              <a:p>
                <a:r>
                  <a:rPr lang="en-US" dirty="0"/>
                  <a:t>1 day before: weight = </a:t>
                </a:r>
                <a:r>
                  <a:rPr lang="en-US" b="1" dirty="0"/>
                  <a:t>2</a:t>
                </a:r>
                <a:endParaRPr lang="en-US" dirty="0"/>
              </a:p>
              <a:p>
                <a:r>
                  <a:rPr lang="en-US" dirty="0"/>
                  <a:t>2 days before: weight = </a:t>
                </a:r>
                <a:r>
                  <a:rPr lang="en-US" b="1" dirty="0"/>
                  <a:t>1</a:t>
                </a:r>
                <a:endParaRPr lang="en-US" dirty="0"/>
              </a:p>
              <a:p>
                <a:r>
                  <a:rPr lang="en-US" b="1" dirty="0"/>
                  <a:t>Total Weight = 1 + 2 + 3 = 6</a:t>
                </a:r>
                <a:endParaRPr lang="en-US" dirty="0"/>
              </a:p>
              <a:p>
                <a:r>
                  <a:rPr lang="en-US" b="1" dirty="0"/>
                  <a:t>For Day 3 (Days 1, 2, 3):</a:t>
                </a: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𝑊𝑀𝐴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(100×1)+(120×2)+(130×3)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100+240+390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730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=121.67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08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For Day 4 (Days 2, 3, 4</a:t>
                </a:r>
                <a:r>
                  <a:rPr lang="en-US" dirty="0" smtClean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𝑊𝑀𝐴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(120×1)+(130×2)+(90×3)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120+260+270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650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=108.33</m:t>
                    </m:r>
                  </m:oMath>
                </a14:m>
                <a:endParaRPr lang="en-IN" dirty="0"/>
              </a:p>
              <a:p>
                <a:r>
                  <a:rPr lang="en-US" dirty="0"/>
                  <a:t>For Day 5 (Days 3, 4, 5</a:t>
                </a:r>
                <a:r>
                  <a:rPr lang="en-US" dirty="0" smtClean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𝑊𝑀𝐴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(130×1)+(90×2)+(110×3)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130+180+330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640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=106.67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5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6435"/>
                <a:ext cx="10515600" cy="505052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Exponential Moving Average (EMA) — </a:t>
                </a:r>
                <a:r>
                  <a:rPr lang="en-US" dirty="0" smtClean="0"/>
                  <a:t>3-Day</a:t>
                </a:r>
              </a:p>
              <a:p>
                <a:r>
                  <a:rPr lang="en-IN" dirty="0"/>
                  <a:t>Calculate smoothing factor </a:t>
                </a:r>
                <a:r>
                  <a:rPr lang="el-GR" dirty="0" smtClean="0"/>
                  <a:t>α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3+1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IN" dirty="0"/>
              </a:p>
              <a:p>
                <a:r>
                  <a:rPr lang="en-US" dirty="0"/>
                  <a:t>Use SMA of first 3 days as </a:t>
                </a:r>
                <a:r>
                  <a:rPr lang="en-US" b="1" dirty="0"/>
                  <a:t>initial </a:t>
                </a:r>
                <a:r>
                  <a:rPr lang="en-US" b="1" dirty="0" smtClean="0"/>
                  <a:t>EMA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100+120+130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=116.67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)⋅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𝐸𝑀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b="1" dirty="0" smtClean="0"/>
                  <a:t>Day </a:t>
                </a:r>
                <a:r>
                  <a:rPr lang="en-IN" b="1" dirty="0"/>
                  <a:t>3 (initial)</a:t>
                </a:r>
                <a:r>
                  <a:rPr lang="en-IN" dirty="0"/>
                  <a:t> = </a:t>
                </a:r>
                <a:r>
                  <a:rPr lang="en-IN" dirty="0" smtClean="0"/>
                  <a:t>116.67</a:t>
                </a:r>
              </a:p>
              <a:p>
                <a:r>
                  <a:rPr lang="en-IN" b="1" dirty="0"/>
                  <a:t>Day 4</a:t>
                </a:r>
                <a:r>
                  <a:rPr lang="en-IN" dirty="0"/>
                  <a:t>: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=0.5⋅90+0.5⋅116.67=45+58.33=103.33</m:t>
                    </m:r>
                  </m:oMath>
                </a14:m>
                <a:endParaRPr lang="en-IN" dirty="0"/>
              </a:p>
              <a:p>
                <a:r>
                  <a:rPr lang="en-IN" b="1" dirty="0"/>
                  <a:t>Day </a:t>
                </a:r>
                <a:r>
                  <a:rPr lang="en-IN" b="1" dirty="0" smtClean="0"/>
                  <a:t>5: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𝐸𝑀𝐴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=0.5⋅110+0.5⋅103.33=55+51.67=106.67</m:t>
                    </m:r>
                  </m:oMath>
                </a14:m>
                <a:endParaRPr lang="en-IN" dirty="0"/>
              </a:p>
              <a:p>
                <a:endParaRPr lang="en-IN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6435"/>
                <a:ext cx="10515600" cy="5050528"/>
              </a:xfrm>
              <a:blipFill>
                <a:blip r:embed="rId2"/>
                <a:stretch>
                  <a:fillRect l="-1043" t="-2053" b="-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19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521913"/>
              </p:ext>
            </p:extLst>
          </p:nvPr>
        </p:nvGraphicFramePr>
        <p:xfrm>
          <a:off x="838200" y="2538254"/>
          <a:ext cx="10515600" cy="29260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8913392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3810481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97462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0135246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94484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SMA (3-day)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WMA (3-day)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EMA (</a:t>
                      </a:r>
                      <a:r>
                        <a:rPr lang="el-GR" b="1" dirty="0"/>
                        <a:t>α=0.5)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4968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680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333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116.67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121.67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116.67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469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108.33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103.33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3029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106.67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106.67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2894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116.67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126.67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128.33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84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153.33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149.17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335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684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of Time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Trend: Long-term movement</a:t>
            </a:r>
          </a:p>
          <a:p>
            <a:r>
              <a:rPr lang="en-US" dirty="0" smtClean="0"/>
              <a:t>Seasonality: Regular pattern based on time (e.g., sales increase during holidays)</a:t>
            </a:r>
          </a:p>
          <a:p>
            <a:r>
              <a:rPr lang="en-US" dirty="0" smtClean="0"/>
              <a:t>Cyclic Patterns: Long-term fluctuations without fixed period</a:t>
            </a:r>
          </a:p>
          <a:p>
            <a:r>
              <a:rPr lang="en-US" dirty="0" smtClean="0"/>
              <a:t>Irregular/Noise: Random variation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896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great </a:t>
            </a:r>
            <a:r>
              <a:rPr lang="en-US" b="1" dirty="0" smtClean="0"/>
              <a:t>real-life example of cyclic patterns</a:t>
            </a:r>
            <a:r>
              <a:rPr lang="en-US" dirty="0" smtClean="0"/>
              <a:t> in time series data—where </a:t>
            </a:r>
            <a:r>
              <a:rPr lang="en-US" b="1" dirty="0" smtClean="0"/>
              <a:t>long-term fluctuations occur without a fixed or predictable frequency</a:t>
            </a:r>
            <a:r>
              <a:rPr lang="en-US" dirty="0" smtClean="0"/>
              <a:t>—can be seen in </a:t>
            </a:r>
            <a:r>
              <a:rPr lang="en-US" b="1" dirty="0" smtClean="0"/>
              <a:t>economic and financial data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unemployment rate in a country (like the USA or India) fluctuates over decades. These changes:</a:t>
            </a:r>
          </a:p>
          <a:p>
            <a:r>
              <a:rPr lang="en-US" dirty="0" smtClean="0"/>
              <a:t>Are influenced by </a:t>
            </a:r>
            <a:r>
              <a:rPr lang="en-US" b="1" dirty="0" smtClean="0"/>
              <a:t>economic cycles</a:t>
            </a:r>
            <a:r>
              <a:rPr lang="en-US" dirty="0" smtClean="0"/>
              <a:t> (like recessions and booms),</a:t>
            </a:r>
          </a:p>
          <a:p>
            <a:r>
              <a:rPr lang="en-US" dirty="0" smtClean="0"/>
              <a:t>Don't follow a fixed seasonal schedule,</a:t>
            </a:r>
          </a:p>
          <a:p>
            <a:r>
              <a:rPr lang="en-US" dirty="0" smtClean="0"/>
              <a:t>Can last </a:t>
            </a:r>
            <a:r>
              <a:rPr lang="en-US" b="1" dirty="0" smtClean="0"/>
              <a:t>multiple years</a:t>
            </a:r>
            <a:r>
              <a:rPr lang="en-US" dirty="0" smtClean="0"/>
              <a:t> in a rising or falling trend,</a:t>
            </a:r>
          </a:p>
          <a:p>
            <a:r>
              <a:rPr lang="en-US" dirty="0" smtClean="0"/>
              <a:t>Are often tied to </a:t>
            </a:r>
            <a:r>
              <a:rPr lang="en-US" b="1" dirty="0" smtClean="0"/>
              <a:t>macroeconomic events</a:t>
            </a:r>
            <a:r>
              <a:rPr lang="en-US" dirty="0" smtClean="0"/>
              <a:t>, not short-term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595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1582417"/>
              </p:ext>
            </p:extLst>
          </p:nvPr>
        </p:nvGraphicFramePr>
        <p:xfrm>
          <a:off x="838200" y="1509885"/>
          <a:ext cx="10515600" cy="38709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349487">
                  <a:extLst>
                    <a:ext uri="{9D8B030D-6E8A-4147-A177-3AD203B41FA5}">
                      <a16:colId xmlns:a16="http://schemas.microsoft.com/office/drawing/2014/main" val="3849743197"/>
                    </a:ext>
                  </a:extLst>
                </a:gridCol>
                <a:gridCol w="7166113">
                  <a:extLst>
                    <a:ext uri="{9D8B030D-6E8A-4147-A177-3AD203B41FA5}">
                      <a16:colId xmlns:a16="http://schemas.microsoft.com/office/drawing/2014/main" val="32188982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32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32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88516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3200"/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Varies (can be 2–10 years)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4512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3200"/>
                        <a:t>Cause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Business cycles, policy changes, global crises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6805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3200"/>
                        <a:t>Example 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/>
                        <a:t>2008 Global Recession, COVID-19 Pandemic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978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3200"/>
                        <a:t>Predictability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Hard to predict exact timing/frequency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0986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71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[OC] U.S. Unemployment Rate (2000 - 2020) With Presidency and Recession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113" y="1825625"/>
            <a:ext cx="789377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57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2008 Recession: A significant increase in unemployment rates during the global financial crisis.​</a:t>
            </a:r>
          </a:p>
          <a:p>
            <a:r>
              <a:rPr lang="en-US" dirty="0" smtClean="0"/>
              <a:t>Post-Recession Recovery: A gradual decline in unemployment rates as the economy recovered.</a:t>
            </a:r>
          </a:p>
          <a:p>
            <a:r>
              <a:rPr lang="en-US" dirty="0" smtClean="0"/>
              <a:t>​2020 COVID-19 Pandemic: A sharp spike in unemployment due to widespread economic disruptions.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22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Trends in Time Series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 smtClean="0"/>
              <a:t>: Consistent upward or downward movement in data</a:t>
            </a:r>
          </a:p>
          <a:p>
            <a:r>
              <a:rPr lang="en-US" b="1" dirty="0" smtClean="0"/>
              <a:t>Detection:</a:t>
            </a:r>
            <a:r>
              <a:rPr lang="en-US" dirty="0" smtClean="0"/>
              <a:t> Moving averages, regression lines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340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1050</Words>
  <Application>Microsoft Office PowerPoint</Application>
  <PresentationFormat>Widescreen</PresentationFormat>
  <Paragraphs>339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Time Series Data</vt:lpstr>
      <vt:lpstr>What is Time Series Data?</vt:lpstr>
      <vt:lpstr>PowerPoint Presentation</vt:lpstr>
      <vt:lpstr>Components of Time Series</vt:lpstr>
      <vt:lpstr>PowerPoint Presentation</vt:lpstr>
      <vt:lpstr>PowerPoint Presentation</vt:lpstr>
      <vt:lpstr>PowerPoint Presentation</vt:lpstr>
      <vt:lpstr>PowerPoint Presentation</vt:lpstr>
      <vt:lpstr>Trends in Time Series</vt:lpstr>
      <vt:lpstr>PowerPoint Presentation</vt:lpstr>
      <vt:lpstr>Autoregressive Model (AR)</vt:lpstr>
      <vt:lpstr>PowerPoint Presentation</vt:lpstr>
      <vt:lpstr>Autocorrelation Function (ACF)</vt:lpstr>
      <vt:lpstr>PowerPoint Presentation</vt:lpstr>
      <vt:lpstr>Calculate ACF at Lag 1</vt:lpstr>
      <vt:lpstr>PowerPoint Presentation</vt:lpstr>
      <vt:lpstr>Calculate numerator of ACF(1)</vt:lpstr>
      <vt:lpstr>Calculate denominator</vt:lpstr>
      <vt:lpstr>PowerPoint Presentation</vt:lpstr>
      <vt:lpstr>Partial Autocorrelation Function (PACF)</vt:lpstr>
      <vt:lpstr>PowerPoint Presentation</vt:lpstr>
      <vt:lpstr>PowerPoint Presentation</vt:lpstr>
      <vt:lpstr>PowerPoint Presentation</vt:lpstr>
      <vt:lpstr>PowerPoint Presentation</vt:lpstr>
      <vt:lpstr>Find Correlation</vt:lpstr>
      <vt:lpstr>PowerPoint Presentation</vt:lpstr>
      <vt:lpstr>PowerPoint Presentation</vt:lpstr>
      <vt:lpstr>Moving Average (MA)</vt:lpstr>
      <vt:lpstr>PowerPoint Presentation</vt:lpstr>
      <vt:lpstr>Types of Moving Averages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Data</dc:title>
  <dc:creator>Dell</dc:creator>
  <cp:lastModifiedBy>Dell</cp:lastModifiedBy>
  <cp:revision>40</cp:revision>
  <dcterms:created xsi:type="dcterms:W3CDTF">2025-04-07T22:48:25Z</dcterms:created>
  <dcterms:modified xsi:type="dcterms:W3CDTF">2025-04-09T03:36:41Z</dcterms:modified>
</cp:coreProperties>
</file>