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9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8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8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23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44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0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26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021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3BD50-519B-4DBA-A196-E570CDDAB2AC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66C5C-929D-4C7F-8D23-8E75F459B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84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K-Means Clustering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6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 from K-Means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ustomers with similar spending habits are grouped together.</a:t>
            </a:r>
          </a:p>
          <a:p>
            <a:r>
              <a:rPr lang="en-US" dirty="0" smtClean="0"/>
              <a:t>Businesses can use clustering for targeted marketing strategies.</a:t>
            </a:r>
          </a:p>
          <a:p>
            <a:r>
              <a:rPr lang="en-US" dirty="0" smtClean="0"/>
              <a:t>The number of clusters (K) can be determined using the </a:t>
            </a:r>
            <a:r>
              <a:rPr lang="en-US" b="1" dirty="0" smtClean="0"/>
              <a:t>Elbow Method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469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Elbow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challenges in </a:t>
            </a:r>
            <a:r>
              <a:rPr lang="en-US" b="1" dirty="0" smtClean="0"/>
              <a:t>K-Means clustering</a:t>
            </a:r>
            <a:r>
              <a:rPr lang="en-US" dirty="0" smtClean="0"/>
              <a:t> is determining the best number of clusters (</a:t>
            </a:r>
            <a:r>
              <a:rPr lang="en-US" b="1" dirty="0" smtClean="0"/>
              <a:t>K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Elbow Method</a:t>
            </a:r>
            <a:r>
              <a:rPr lang="en-US" dirty="0" smtClean="0"/>
              <a:t> helps identify the optimal K by analyzing the </a:t>
            </a:r>
            <a:r>
              <a:rPr lang="en-US" b="1" dirty="0" smtClean="0"/>
              <a:t>Within-Cluster Sum of Squares (WCSS)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81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What is WCSS?</a:t>
            </a:r>
          </a:p>
          <a:p>
            <a:r>
              <a:rPr lang="en-IN" b="1" dirty="0" smtClean="0"/>
              <a:t>Within-Cluster Sum of Squares (WCSS)</a:t>
            </a:r>
            <a:r>
              <a:rPr lang="en-IN" dirty="0" smtClean="0"/>
              <a:t> measures the total variance within clusters. It is computed as: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where:</a:t>
            </a:r>
          </a:p>
          <a:p>
            <a:r>
              <a:rPr lang="en-US" dirty="0" smtClean="0"/>
              <a:t>K = Number of clusters</a:t>
            </a:r>
          </a:p>
          <a:p>
            <a:r>
              <a:rPr lang="en-US" dirty="0" smtClean="0"/>
              <a:t>x = Data point</a:t>
            </a:r>
          </a:p>
          <a:p>
            <a:r>
              <a:rPr lang="en-US" dirty="0" err="1" smtClean="0"/>
              <a:t>μi</a:t>
            </a:r>
            <a:r>
              <a:rPr lang="en-US" dirty="0" smtClean="0"/>
              <a:t>​ = Centroid of cluster Ci​</a:t>
            </a:r>
          </a:p>
          <a:p>
            <a:r>
              <a:rPr lang="en-US" dirty="0" smtClean="0"/>
              <a:t>Lower WCSS means better clustering, but increasing K always decreases WCSS. The </a:t>
            </a:r>
            <a:r>
              <a:rPr lang="en-US" b="1" dirty="0" smtClean="0"/>
              <a:t>Elbow Method</a:t>
            </a:r>
            <a:r>
              <a:rPr lang="en-US" dirty="0" smtClean="0"/>
              <a:t> finds the best trade-off.</a:t>
            </a:r>
          </a:p>
          <a:p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03" y="3043183"/>
            <a:ext cx="2596136" cy="8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85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66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Steps of the Elbow Method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965" y="13087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 K-Means for different values of K (e.g., 1 to 10).</a:t>
            </a:r>
          </a:p>
          <a:p>
            <a:r>
              <a:rPr lang="en-US" sz="2400" dirty="0" smtClean="0"/>
              <a:t>Compute WCSS for each </a:t>
            </a:r>
            <a:r>
              <a:rPr lang="en-US" sz="2400" dirty="0" err="1" smtClean="0"/>
              <a:t>K.Plot</a:t>
            </a:r>
            <a:r>
              <a:rPr lang="en-US" sz="2400" dirty="0" smtClean="0"/>
              <a:t> WCSS vs. K.</a:t>
            </a:r>
          </a:p>
          <a:p>
            <a:r>
              <a:rPr lang="en-US" sz="2400" dirty="0" smtClean="0"/>
              <a:t>Look for the "Elbow Point"—the point where WCSS stops decreasing significantly.</a:t>
            </a:r>
            <a:endParaRPr lang="en-IN" sz="2400" dirty="0"/>
          </a:p>
        </p:txBody>
      </p:sp>
      <p:pic>
        <p:nvPicPr>
          <p:cNvPr id="7173" name="Picture 5" descr="Simple Representation of the Elbow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935" y="3141938"/>
            <a:ext cx="5662129" cy="371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44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 Score for Cluster Validation in K-Means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Silhouette Score</a:t>
            </a:r>
            <a:r>
              <a:rPr lang="en-US" dirty="0" smtClean="0"/>
              <a:t> helps evaluate the quality of clustering by measuring how similar each point is to its own cluster compared to other clusters.</a:t>
            </a:r>
          </a:p>
          <a:p>
            <a:r>
              <a:rPr lang="en-US" dirty="0" smtClean="0"/>
              <a:t>What is the Silhouette Score?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where:</a:t>
            </a:r>
          </a:p>
          <a:p>
            <a:r>
              <a:rPr lang="en-US" dirty="0" smtClean="0"/>
              <a:t>a(</a:t>
            </a:r>
            <a:r>
              <a:rPr lang="en-US" dirty="0" err="1" smtClean="0"/>
              <a:t>i</a:t>
            </a:r>
            <a:r>
              <a:rPr lang="en-US" dirty="0" smtClean="0"/>
              <a:t>) = Average distance from point </a:t>
            </a:r>
            <a:r>
              <a:rPr lang="en-US" dirty="0" err="1" smtClean="0"/>
              <a:t>i</a:t>
            </a:r>
            <a:r>
              <a:rPr lang="en-US" dirty="0" smtClean="0"/>
              <a:t> to other points in the </a:t>
            </a:r>
            <a:r>
              <a:rPr lang="en-US" b="1" dirty="0" smtClean="0"/>
              <a:t>same cluster</a:t>
            </a:r>
            <a:r>
              <a:rPr lang="en-US" dirty="0" smtClean="0"/>
              <a:t> (cohesion).</a:t>
            </a:r>
          </a:p>
          <a:p>
            <a:r>
              <a:rPr lang="en-US" dirty="0" smtClean="0"/>
              <a:t>b(</a:t>
            </a:r>
            <a:r>
              <a:rPr lang="en-US" dirty="0" err="1" smtClean="0"/>
              <a:t>i</a:t>
            </a:r>
            <a:r>
              <a:rPr lang="en-US" dirty="0" smtClean="0"/>
              <a:t>) = Average distance from point </a:t>
            </a:r>
            <a:r>
              <a:rPr lang="en-US" dirty="0" err="1" smtClean="0"/>
              <a:t>i</a:t>
            </a:r>
            <a:r>
              <a:rPr lang="en-US" dirty="0" smtClean="0"/>
              <a:t> to points in the </a:t>
            </a:r>
            <a:r>
              <a:rPr lang="en-US" b="1" dirty="0" smtClean="0"/>
              <a:t>nearest other cluster</a:t>
            </a:r>
            <a:r>
              <a:rPr lang="en-US" dirty="0" smtClean="0"/>
              <a:t> (separation).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68" y="2749560"/>
            <a:ext cx="2817888" cy="11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Silhouette Score range:</a:t>
            </a:r>
            <a:endParaRPr lang="en-US" dirty="0" smtClean="0"/>
          </a:p>
          <a:p>
            <a:pPr lvl="1"/>
            <a:r>
              <a:rPr lang="en-US" b="1" dirty="0" smtClean="0"/>
              <a:t>+1</a:t>
            </a:r>
            <a:r>
              <a:rPr lang="en-US" dirty="0" smtClean="0"/>
              <a:t> → Well-clustered data.</a:t>
            </a:r>
          </a:p>
          <a:p>
            <a:pPr lvl="1"/>
            <a:r>
              <a:rPr lang="en-US" b="1" dirty="0" smtClean="0"/>
              <a:t>0</a:t>
            </a:r>
            <a:r>
              <a:rPr lang="en-US" dirty="0" smtClean="0"/>
              <a:t> → Overlapping clusters.</a:t>
            </a:r>
          </a:p>
          <a:p>
            <a:pPr lvl="1"/>
            <a:r>
              <a:rPr lang="en-US" b="1" dirty="0" smtClean="0"/>
              <a:t>-1</a:t>
            </a:r>
            <a:r>
              <a:rPr lang="en-US" dirty="0" smtClean="0"/>
              <a:t> → Incorrect clustering.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74043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Silhouette 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small dataset with </a:t>
            </a:r>
            <a:r>
              <a:rPr lang="en-US" b="1" dirty="0" smtClean="0"/>
              <a:t>K = 2 clusters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Step 1: Consider a Small Dataset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21877"/>
              </p:ext>
            </p:extLst>
          </p:nvPr>
        </p:nvGraphicFramePr>
        <p:xfrm>
          <a:off x="2693504" y="3086894"/>
          <a:ext cx="5562600" cy="1828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97765">
                  <a:extLst>
                    <a:ext uri="{9D8B030D-6E8A-4147-A177-3AD203B41FA5}">
                      <a16:colId xmlns:a16="http://schemas.microsoft.com/office/drawing/2014/main" val="1672205248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4121485773"/>
                    </a:ext>
                  </a:extLst>
                </a:gridCol>
                <a:gridCol w="1855304">
                  <a:extLst>
                    <a:ext uri="{9D8B030D-6E8A-4147-A177-3AD203B41FA5}">
                      <a16:colId xmlns:a16="http://schemas.microsoft.com/office/drawing/2014/main" val="10011203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03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252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23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976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26515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038320"/>
            <a:ext cx="76332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 use </a:t>
            </a:r>
            <a:r>
              <a:rPr lang="en-US" sz="2800" b="1" dirty="0" smtClean="0"/>
              <a:t>K = 2 clusters</a:t>
            </a:r>
            <a:r>
              <a:rPr lang="en-US" sz="2800" dirty="0" smtClean="0"/>
              <a:t>, and assume clustering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Cluster 1:</a:t>
            </a:r>
            <a:r>
              <a:rPr lang="en-US" sz="2800" dirty="0" smtClean="0"/>
              <a:t> A (2,3) and B (3,3)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 smtClean="0"/>
              <a:t>Cluster 2:</a:t>
            </a:r>
            <a:r>
              <a:rPr lang="en-US" sz="2800" dirty="0" smtClean="0"/>
              <a:t> C (8,7) and D (8,6)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0135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3583"/>
            <a:ext cx="10515600" cy="5673380"/>
          </a:xfrm>
        </p:spPr>
        <p:txBody>
          <a:bodyPr/>
          <a:lstStyle/>
          <a:p>
            <a:r>
              <a:rPr lang="en-IN" dirty="0" smtClean="0"/>
              <a:t>Step 2: Compute Intra-Cluster Distance (a(</a:t>
            </a:r>
            <a:r>
              <a:rPr lang="en-IN" dirty="0" err="1" smtClean="0"/>
              <a:t>i</a:t>
            </a:r>
            <a:r>
              <a:rPr lang="en-IN" dirty="0" smtClean="0"/>
              <a:t>))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intra-cluster distance</a:t>
            </a:r>
            <a:r>
              <a:rPr lang="en-US" dirty="0" smtClean="0"/>
              <a:t> a(</a:t>
            </a:r>
            <a:r>
              <a:rPr lang="en-US" dirty="0" err="1" smtClean="0"/>
              <a:t>i</a:t>
            </a:r>
            <a:r>
              <a:rPr lang="en-US" dirty="0" smtClean="0"/>
              <a:t>) is the average distance of a point from all other points in the same cluster.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40288" y="1968973"/>
            <a:ext cx="7111424" cy="39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7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25172"/>
          </a:xfrm>
        </p:spPr>
        <p:txBody>
          <a:bodyPr/>
          <a:lstStyle/>
          <a:p>
            <a:r>
              <a:rPr lang="en-US" dirty="0" smtClean="0"/>
              <a:t>Step 3: Compute Nearest Inter-Cluster Distance (b(</a:t>
            </a:r>
            <a:r>
              <a:rPr lang="en-US" dirty="0" err="1" smtClean="0"/>
              <a:t>i</a:t>
            </a:r>
            <a:r>
              <a:rPr lang="en-US" dirty="0" smtClean="0"/>
              <a:t>))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37758" y="1005142"/>
            <a:ext cx="7243564" cy="2722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37758" y="3727173"/>
            <a:ext cx="7243563" cy="231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5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4070"/>
            <a:ext cx="10515600" cy="624177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Step 4: Compute Silhouette Score for Each Point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Final Silhouette Score = 0.855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Since the score is close to </a:t>
            </a:r>
            <a:r>
              <a:rPr lang="en-US" b="1" dirty="0" smtClean="0"/>
              <a:t>1</a:t>
            </a:r>
            <a:r>
              <a:rPr lang="en-US" dirty="0" smtClean="0"/>
              <a:t>, the clustering is well-formed.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11205" y="1012785"/>
            <a:ext cx="5867751" cy="29783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66192" y="4395162"/>
            <a:ext cx="66649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Step 5: Compute Overall Silhouette Score</a:t>
            </a:r>
            <a:endParaRPr lang="en-IN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10670" y="5055694"/>
            <a:ext cx="3515216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K-Means is an unsupervised machine learning algorithm used for </a:t>
            </a:r>
            <a:r>
              <a:rPr lang="en-US" b="1" dirty="0" smtClean="0"/>
              <a:t>clustering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It partitions data into </a:t>
            </a:r>
            <a:r>
              <a:rPr lang="en-US" b="1" dirty="0" smtClean="0"/>
              <a:t>K</a:t>
            </a:r>
            <a:r>
              <a:rPr lang="en-US" dirty="0" smtClean="0"/>
              <a:t> clusters by minimizing the variance within each cluster. </a:t>
            </a:r>
          </a:p>
          <a:p>
            <a:r>
              <a:rPr lang="en-US" dirty="0" smtClean="0"/>
              <a:t>The algorithm iteratively refines the cluster assignments based on the mean of each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83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Steps of K-Means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Choose the number of clusters (K)</a:t>
            </a:r>
            <a:r>
              <a:rPr lang="en-US" dirty="0" smtClean="0"/>
              <a:t>: Define how many clusters you want.</a:t>
            </a:r>
          </a:p>
          <a:p>
            <a:r>
              <a:rPr lang="en-US" b="1" dirty="0" smtClean="0"/>
              <a:t>Initialize centroids</a:t>
            </a:r>
            <a:r>
              <a:rPr lang="en-US" dirty="0" smtClean="0"/>
              <a:t>: Randomly select K points as initial cluster centers.</a:t>
            </a:r>
          </a:p>
          <a:p>
            <a:r>
              <a:rPr lang="en-US" b="1" dirty="0" smtClean="0"/>
              <a:t>Assign each data point to the nearest centroid</a:t>
            </a:r>
            <a:r>
              <a:rPr lang="en-US" dirty="0" smtClean="0"/>
              <a:t>: Based on Euclidean distance.</a:t>
            </a:r>
          </a:p>
          <a:p>
            <a:r>
              <a:rPr lang="en-US" b="1" dirty="0" smtClean="0"/>
              <a:t>Update centroids</a:t>
            </a:r>
            <a:r>
              <a:rPr lang="en-US" dirty="0" smtClean="0"/>
              <a:t>: Compute the mean of the data points assigned to each cluster.</a:t>
            </a:r>
          </a:p>
          <a:p>
            <a:r>
              <a:rPr lang="en-US" b="1" dirty="0" smtClean="0"/>
              <a:t>Repeat Steps 3 and 4</a:t>
            </a:r>
            <a:r>
              <a:rPr lang="en-US" dirty="0" smtClean="0"/>
              <a:t>: Until centroids do not change significantly.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Clustering: Step-by-Step Problem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446315"/>
              </p:ext>
            </p:extLst>
          </p:nvPr>
        </p:nvGraphicFramePr>
        <p:xfrm>
          <a:off x="5052392" y="1480730"/>
          <a:ext cx="2633870" cy="1463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880908">
                  <a:extLst>
                    <a:ext uri="{9D8B030D-6E8A-4147-A177-3AD203B41FA5}">
                      <a16:colId xmlns:a16="http://schemas.microsoft.com/office/drawing/2014/main" val="655190494"/>
                    </a:ext>
                  </a:extLst>
                </a:gridCol>
                <a:gridCol w="957831">
                  <a:extLst>
                    <a:ext uri="{9D8B030D-6E8A-4147-A177-3AD203B41FA5}">
                      <a16:colId xmlns:a16="http://schemas.microsoft.com/office/drawing/2014/main" val="1635681432"/>
                    </a:ext>
                  </a:extLst>
                </a:gridCol>
                <a:gridCol w="795131">
                  <a:extLst>
                    <a:ext uri="{9D8B030D-6E8A-4147-A177-3AD203B41FA5}">
                      <a16:colId xmlns:a16="http://schemas.microsoft.com/office/drawing/2014/main" val="4161750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764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81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85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74843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36104" y="3207026"/>
            <a:ext cx="10999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 Initialize K (number of clusters)We choose K = 2, meaning we will form 2 clusters.</a:t>
            </a:r>
          </a:p>
          <a:p>
            <a:r>
              <a:rPr lang="en-US" b="1" dirty="0" smtClean="0"/>
              <a:t>Step 2: Select Initial Centroids</a:t>
            </a:r>
          </a:p>
          <a:p>
            <a:r>
              <a:rPr lang="en-US" dirty="0" smtClean="0"/>
              <a:t>We randomly select two points as </a:t>
            </a:r>
            <a:r>
              <a:rPr lang="en-US" b="1" dirty="0" smtClean="0"/>
              <a:t>initial centroids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Let's assume:</a:t>
            </a:r>
          </a:p>
          <a:p>
            <a:r>
              <a:rPr lang="en-US" b="1" dirty="0" smtClean="0"/>
              <a:t>Centroid 1 (C1) = (2,10)</a:t>
            </a:r>
            <a:endParaRPr lang="en-US" dirty="0" smtClean="0"/>
          </a:p>
          <a:p>
            <a:r>
              <a:rPr lang="en-US" b="1" dirty="0" smtClean="0"/>
              <a:t>Centroid 2 (C2) = (8,4)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78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3: Assign Each Point to the Nearest Centroid</a:t>
            </a:r>
          </a:p>
          <a:p>
            <a:r>
              <a:rPr lang="en-US" dirty="0" smtClean="0"/>
              <a:t>We use </a:t>
            </a:r>
            <a:r>
              <a:rPr lang="en-US" b="1" dirty="0" smtClean="0"/>
              <a:t>Euclidean Distance</a:t>
            </a:r>
            <a:r>
              <a:rPr lang="en-US" dirty="0" smtClean="0"/>
              <a:t> formula to calculate the distance between each point and the centroids: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084" y="3285068"/>
            <a:ext cx="5470772" cy="5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9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382283"/>
              </p:ext>
            </p:extLst>
          </p:nvPr>
        </p:nvGraphicFramePr>
        <p:xfrm>
          <a:off x="2852530" y="1798783"/>
          <a:ext cx="6742042" cy="17373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42391">
                  <a:extLst>
                    <a:ext uri="{9D8B030D-6E8A-4147-A177-3AD203B41FA5}">
                      <a16:colId xmlns:a16="http://schemas.microsoft.com/office/drawing/2014/main" val="1191052527"/>
                    </a:ext>
                  </a:extLst>
                </a:gridCol>
                <a:gridCol w="1789044">
                  <a:extLst>
                    <a:ext uri="{9D8B030D-6E8A-4147-A177-3AD203B41FA5}">
                      <a16:colId xmlns:a16="http://schemas.microsoft.com/office/drawing/2014/main" val="734825835"/>
                    </a:ext>
                  </a:extLst>
                </a:gridCol>
                <a:gridCol w="1948069">
                  <a:extLst>
                    <a:ext uri="{9D8B030D-6E8A-4147-A177-3AD203B41FA5}">
                      <a16:colId xmlns:a16="http://schemas.microsoft.com/office/drawing/2014/main" val="2300528755"/>
                    </a:ext>
                  </a:extLst>
                </a:gridCol>
                <a:gridCol w="1762538">
                  <a:extLst>
                    <a:ext uri="{9D8B030D-6E8A-4147-A177-3AD203B41FA5}">
                      <a16:colId xmlns:a16="http://schemas.microsoft.com/office/drawing/2014/main" val="23687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Distance to C1 (2,10)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Distance to C2 (8,4)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Cluster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826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 (2,10)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Assign to 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00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 (2,5)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Assign to 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860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 (8,4)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Assign to 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06288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498572" y="425279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After this step: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Cluster 1 (C1)</a:t>
            </a:r>
            <a:r>
              <a:rPr lang="en-US" dirty="0" smtClean="0"/>
              <a:t>: {A (2,10), B (2,5)}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Cluster 2 (C2)</a:t>
            </a:r>
            <a:r>
              <a:rPr lang="en-US" dirty="0" smtClean="0"/>
              <a:t>: {C (8,4)}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3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Step 4: Update Centroids</a:t>
            </a:r>
          </a:p>
          <a:p>
            <a:r>
              <a:rPr lang="en-US" dirty="0" smtClean="0"/>
              <a:t>Calculate the new centroid for each cluster by taking the </a:t>
            </a:r>
            <a:r>
              <a:rPr lang="en-US" b="1" dirty="0" smtClean="0"/>
              <a:t>mean</a:t>
            </a:r>
            <a:r>
              <a:rPr lang="en-US" dirty="0" smtClean="0"/>
              <a:t> of points in the cluster.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C2new=(8,4) (remains the same as it has only one value)</a:t>
            </a:r>
          </a:p>
          <a:p>
            <a:r>
              <a:rPr lang="en-US" dirty="0" smtClean="0"/>
              <a:t>New centroids:</a:t>
            </a:r>
          </a:p>
          <a:p>
            <a:r>
              <a:rPr lang="en-US" b="1" dirty="0" smtClean="0"/>
              <a:t>C1 (2, 7.5)</a:t>
            </a:r>
            <a:endParaRPr lang="en-US" dirty="0" smtClean="0"/>
          </a:p>
          <a:p>
            <a:r>
              <a:rPr lang="en-US" b="1" dirty="0" smtClean="0"/>
              <a:t>C2 (8, 4)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892" y="3133683"/>
            <a:ext cx="3636810" cy="72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Reassign Points to the New Centroids</a:t>
            </a:r>
            <a:endParaRPr lang="en-I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24857"/>
              </p:ext>
            </p:extLst>
          </p:nvPr>
        </p:nvGraphicFramePr>
        <p:xfrm>
          <a:off x="2799521" y="1978457"/>
          <a:ext cx="6211957" cy="176907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62878">
                  <a:extLst>
                    <a:ext uri="{9D8B030D-6E8A-4147-A177-3AD203B41FA5}">
                      <a16:colId xmlns:a16="http://schemas.microsoft.com/office/drawing/2014/main" val="658262274"/>
                    </a:ext>
                  </a:extLst>
                </a:gridCol>
                <a:gridCol w="1444487">
                  <a:extLst>
                    <a:ext uri="{9D8B030D-6E8A-4147-A177-3AD203B41FA5}">
                      <a16:colId xmlns:a16="http://schemas.microsoft.com/office/drawing/2014/main" val="14210122"/>
                    </a:ext>
                  </a:extLst>
                </a:gridCol>
                <a:gridCol w="1789044">
                  <a:extLst>
                    <a:ext uri="{9D8B030D-6E8A-4147-A177-3AD203B41FA5}">
                      <a16:colId xmlns:a16="http://schemas.microsoft.com/office/drawing/2014/main" val="4156338911"/>
                    </a:ext>
                  </a:extLst>
                </a:gridCol>
                <a:gridCol w="1815548">
                  <a:extLst>
                    <a:ext uri="{9D8B030D-6E8A-4147-A177-3AD203B41FA5}">
                      <a16:colId xmlns:a16="http://schemas.microsoft.com/office/drawing/2014/main" val="759693003"/>
                    </a:ext>
                  </a:extLst>
                </a:gridCol>
              </a:tblGrid>
              <a:tr h="652562">
                <a:tc>
                  <a:txBody>
                    <a:bodyPr/>
                    <a:lstStyle/>
                    <a:p>
                      <a:r>
                        <a:rPr lang="en-IN" b="1" dirty="0"/>
                        <a:t>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Distance to C1 (2,7.5)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Distance to </a:t>
                      </a:r>
                      <a:endParaRPr lang="en-IN" b="1" dirty="0" smtClean="0"/>
                    </a:p>
                    <a:p>
                      <a:r>
                        <a:rPr lang="en-IN" b="1" dirty="0" smtClean="0"/>
                        <a:t>C2 </a:t>
                      </a:r>
                      <a:r>
                        <a:rPr lang="en-IN" b="1" dirty="0"/>
                        <a:t>(8,4)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New Cluster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772199"/>
                  </a:ext>
                </a:extLst>
              </a:tr>
              <a:tr h="310963">
                <a:tc>
                  <a:txBody>
                    <a:bodyPr/>
                    <a:lstStyle/>
                    <a:p>
                      <a:r>
                        <a:rPr lang="en-IN"/>
                        <a:t>A (2,10)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048086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r>
                        <a:rPr lang="en-IN"/>
                        <a:t>B (2,5)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131695"/>
                  </a:ext>
                </a:extLst>
              </a:tr>
              <a:tr h="375375">
                <a:tc>
                  <a:txBody>
                    <a:bodyPr/>
                    <a:lstStyle/>
                    <a:p>
                      <a:r>
                        <a:rPr lang="en-IN"/>
                        <a:t>C (8,4)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082894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786603" y="4145482"/>
            <a:ext cx="2618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Clusters remain the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89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Stop as Centroids Do Not Change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centroids remain the same after iteration 2, </a:t>
            </a:r>
            <a:r>
              <a:rPr lang="en-US" b="1" dirty="0" smtClean="0"/>
              <a:t>the algorithm stops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Final Clusters:</a:t>
            </a:r>
            <a:endParaRPr lang="en-US" dirty="0" smtClean="0"/>
          </a:p>
          <a:p>
            <a:r>
              <a:rPr lang="en-US" b="1" dirty="0" smtClean="0"/>
              <a:t>Cluster 1:</a:t>
            </a:r>
            <a:r>
              <a:rPr lang="en-US" dirty="0" smtClean="0"/>
              <a:t> A (2,10), B (2,5) → Centroid (2, 7.5)</a:t>
            </a:r>
          </a:p>
          <a:p>
            <a:r>
              <a:rPr lang="en-US" b="1" dirty="0" smtClean="0"/>
              <a:t>Cluster 2:</a:t>
            </a:r>
            <a:r>
              <a:rPr lang="en-US" dirty="0" smtClean="0"/>
              <a:t> C (8,4) → Centroid (8,4)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33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827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K-Means Clustering</vt:lpstr>
      <vt:lpstr>PowerPoint Presentation</vt:lpstr>
      <vt:lpstr>Steps of K-Means Algorithm</vt:lpstr>
      <vt:lpstr>K-Means Clustering: Step-by-Step Problem</vt:lpstr>
      <vt:lpstr>PowerPoint Presentation</vt:lpstr>
      <vt:lpstr>PowerPoint Presentation</vt:lpstr>
      <vt:lpstr>PowerPoint Presentation</vt:lpstr>
      <vt:lpstr>Step 5: Reassign Points to the New Centroids</vt:lpstr>
      <vt:lpstr>Step 6: Stop as Centroids Do Not Change</vt:lpstr>
      <vt:lpstr>Key Insights from K-Means Clustering</vt:lpstr>
      <vt:lpstr>The Elbow Method</vt:lpstr>
      <vt:lpstr>PowerPoint Presentation</vt:lpstr>
      <vt:lpstr>Steps of the Elbow Method</vt:lpstr>
      <vt:lpstr>Silhouette Score for Cluster Validation in K-Means</vt:lpstr>
      <vt:lpstr>PowerPoint Presentation</vt:lpstr>
      <vt:lpstr>Silhouette Score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Dell</dc:creator>
  <cp:lastModifiedBy>Dell</cp:lastModifiedBy>
  <cp:revision>35</cp:revision>
  <dcterms:created xsi:type="dcterms:W3CDTF">2025-03-03T23:42:11Z</dcterms:created>
  <dcterms:modified xsi:type="dcterms:W3CDTF">2025-03-04T00:17:30Z</dcterms:modified>
</cp:coreProperties>
</file>