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1" r:id="rId8"/>
    <p:sldId id="272" r:id="rId9"/>
    <p:sldId id="268" r:id="rId10"/>
    <p:sldId id="269" r:id="rId11"/>
    <p:sldId id="260" r:id="rId12"/>
    <p:sldId id="261" r:id="rId13"/>
    <p:sldId id="273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 smtClean="0"/>
              <a:t>XGBoost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Building in </a:t>
            </a:r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Additive Learning</a:t>
            </a:r>
          </a:p>
          <a:p>
            <a:r>
              <a:rPr lang="en-US" dirty="0" err="1"/>
              <a:t>XGBoost</a:t>
            </a:r>
            <a:r>
              <a:rPr lang="en-US" dirty="0"/>
              <a:t> builds trees sequentially, adding one tree at a time to correct errors from previous trees. Each new tree fits the </a:t>
            </a:r>
            <a:r>
              <a:rPr lang="en-US" b="1" dirty="0"/>
              <a:t>gradient of the loss function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68" y="4338057"/>
            <a:ext cx="5849662" cy="17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Gradient Boosting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XGBoost</a:t>
            </a:r>
            <a:r>
              <a:rPr dirty="0"/>
              <a:t> uses second-order Taylor expansion to approximate the loss function: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dirty="0" smtClean="0"/>
              <a:t>Where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gi</a:t>
            </a:r>
            <a:r>
              <a:rPr dirty="0"/>
              <a:t>: First-order gradient (∂l/∂ŷ).</a:t>
            </a:r>
          </a:p>
          <a:p>
            <a:pPr marL="0" indent="0">
              <a:buNone/>
            </a:pPr>
            <a:r>
              <a:rPr dirty="0"/>
              <a:t>• hi: Second-order gradient (∂²l/∂ŷ²).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6628"/>
            <a:ext cx="7707355" cy="11172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Regularization in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XGBoost</a:t>
            </a:r>
            <a:r>
              <a:rPr dirty="0"/>
              <a:t> penalizes model complexity to reduce overfitting:</a:t>
            </a:r>
          </a:p>
          <a:p>
            <a:r>
              <a:rPr dirty="0"/>
              <a:t>Ω(f) = </a:t>
            </a:r>
            <a:r>
              <a:rPr dirty="0" err="1"/>
              <a:t>γT</a:t>
            </a:r>
            <a:r>
              <a:rPr dirty="0"/>
              <a:t> + 0.5λ Σ wj²</a:t>
            </a:r>
          </a:p>
          <a:p>
            <a:r>
              <a:rPr dirty="0"/>
              <a:t>Where:</a:t>
            </a:r>
          </a:p>
          <a:p>
            <a:pPr marL="0" indent="0">
              <a:buNone/>
            </a:pPr>
            <a:r>
              <a:rPr dirty="0"/>
              <a:t>• γ: Minimum loss reduction to make a split.</a:t>
            </a:r>
          </a:p>
          <a:p>
            <a:pPr marL="0" indent="0">
              <a:buNone/>
            </a:pPr>
            <a:r>
              <a:rPr dirty="0"/>
              <a:t>• λ: L2 regularization term.</a:t>
            </a:r>
          </a:p>
          <a:p>
            <a:pPr marL="0" indent="0">
              <a:buNone/>
            </a:pPr>
            <a:r>
              <a:rPr dirty="0"/>
              <a:t>• T: Number of leaves.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L2 Regularization (Ridge)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dds</a:t>
            </a:r>
            <a:r>
              <a:rPr lang="en-IN" dirty="0"/>
              <a:t> the </a:t>
            </a:r>
            <a:r>
              <a:rPr lang="en-IN" b="1" dirty="0"/>
              <a:t>squared value</a:t>
            </a:r>
            <a:r>
              <a:rPr lang="en-IN" dirty="0"/>
              <a:t> of the coefficients as a penalty term.</a:t>
            </a:r>
          </a:p>
          <a:p>
            <a:r>
              <a:rPr lang="en-IN" dirty="0"/>
              <a:t>Shrinks coefficients but </a:t>
            </a:r>
            <a:r>
              <a:rPr lang="en-IN" b="1" dirty="0"/>
              <a:t>does not eliminate them</a:t>
            </a:r>
            <a:r>
              <a:rPr lang="en-IN" dirty="0"/>
              <a:t> entirely.</a:t>
            </a:r>
          </a:p>
          <a:p>
            <a:r>
              <a:rPr lang="en-IN" b="1" dirty="0"/>
              <a:t>Formula for L2 Regularization</a:t>
            </a:r>
            <a:r>
              <a:rPr lang="en-IN" b="1" dirty="0" smtClean="0"/>
              <a:t>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06" y="4568916"/>
            <a:ext cx="5656915" cy="14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 Pruning in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XGBoost</a:t>
            </a:r>
            <a:r>
              <a:rPr dirty="0"/>
              <a:t> performs post-pruning instead of pre-pruning:</a:t>
            </a:r>
          </a:p>
          <a:p>
            <a:r>
              <a:rPr dirty="0"/>
              <a:t>Splits are added greedily based on gain.</a:t>
            </a:r>
          </a:p>
          <a:p>
            <a:r>
              <a:rPr dirty="0"/>
              <a:t>Gain formula</a:t>
            </a:r>
            <a:r>
              <a:rPr dirty="0" smtClean="0"/>
              <a:t>:</a:t>
            </a:r>
            <a:endParaRPr lang="en-US" dirty="0" smtClean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0" y="3859869"/>
            <a:ext cx="6426142" cy="28427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Important Hyperparameters in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/>
              <a:t>n_estimators</a:t>
            </a:r>
            <a:r>
              <a:rPr dirty="0"/>
              <a:t>: Number of boosting rounds.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/>
              <a:t>learning_rate</a:t>
            </a:r>
            <a:r>
              <a:rPr dirty="0"/>
              <a:t>: Step size during optimization.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/>
              <a:t>max_depth</a:t>
            </a:r>
            <a:r>
              <a:rPr dirty="0"/>
              <a:t>: Maximum depth of each tree.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gamma: Minimum loss reduction for further partition.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lambda: L2 regularization </a:t>
            </a:r>
            <a:r>
              <a:rPr/>
              <a:t>term</a:t>
            </a:r>
            <a:r>
              <a:rPr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XGBoost?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XGBoost</a:t>
            </a:r>
            <a:r>
              <a:rPr dirty="0"/>
              <a:t> (Extreme Gradient Boosting) is a scalable and efficient gradient boosting framework.</a:t>
            </a:r>
          </a:p>
          <a:p>
            <a:pPr marL="0" indent="0">
              <a:buNone/>
            </a:pPr>
            <a:r>
              <a:rPr dirty="0"/>
              <a:t>• Developed for speed and performance in machine learning competitions.</a:t>
            </a:r>
          </a:p>
          <a:p>
            <a:pPr marL="0" indent="0">
              <a:buNone/>
            </a:pPr>
            <a:r>
              <a:rPr dirty="0"/>
              <a:t>• Based on ensemble learning and decision trees.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Learning in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Combines multiple weak learners (decision trees) to form a strong learner.</a:t>
            </a:r>
          </a:p>
          <a:p>
            <a:pPr marL="0" indent="0">
              <a:buNone/>
            </a:pPr>
            <a:r>
              <a:rPr dirty="0"/>
              <a:t>• Boosting: Sequential training where each model corrects errors from the previous one.</a:t>
            </a:r>
          </a:p>
          <a:p>
            <a:pPr marL="0" indent="0">
              <a:buNone/>
            </a:pPr>
            <a:r>
              <a:rPr dirty="0"/>
              <a:t>• Reduces bias and variance, leading to high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objective function is a combination of loss function and regularization: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Where:</a:t>
            </a:r>
          </a:p>
          <a:p>
            <a:pPr marL="0" indent="0">
              <a:buNone/>
            </a:pPr>
            <a:r>
              <a:rPr dirty="0"/>
              <a:t>• l(</a:t>
            </a:r>
            <a:r>
              <a:rPr dirty="0" err="1"/>
              <a:t>ŷi</a:t>
            </a:r>
            <a:r>
              <a:rPr dirty="0"/>
              <a:t>, </a:t>
            </a:r>
            <a:r>
              <a:rPr dirty="0" err="1"/>
              <a:t>yi</a:t>
            </a:r>
            <a:r>
              <a:rPr dirty="0"/>
              <a:t>): Loss function (e.g., MSE for regression, log-loss for classification).</a:t>
            </a:r>
          </a:p>
          <a:p>
            <a:pPr marL="0" indent="0">
              <a:buNone/>
            </a:pPr>
            <a:r>
              <a:rPr dirty="0"/>
              <a:t>• Ω(</a:t>
            </a:r>
            <a:r>
              <a:rPr dirty="0" err="1"/>
              <a:t>fk</a:t>
            </a:r>
            <a:r>
              <a:rPr dirty="0"/>
              <a:t>): Regularization term to control model complexity.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79" y="2762156"/>
            <a:ext cx="3903089" cy="989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loss function measures the difference between the actual and predicted values. Common choices are:</a:t>
            </a:r>
          </a:p>
          <a:p>
            <a:r>
              <a:rPr lang="en-US" b="1" dirty="0"/>
              <a:t>Mean Squared Error (MSE):</a:t>
            </a:r>
            <a:r>
              <a:rPr lang="en-US" dirty="0"/>
              <a:t> For regression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62" y="4110891"/>
            <a:ext cx="3535554" cy="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Log Loss:</a:t>
            </a:r>
            <a:r>
              <a:rPr lang="en-IN" dirty="0"/>
              <a:t> For classification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6" y="2493745"/>
            <a:ext cx="7398844" cy="27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4" y="2204330"/>
            <a:ext cx="8967656" cy="25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880761"/>
            <a:ext cx="865943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Term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helps prevent overfitting. </a:t>
            </a:r>
            <a:r>
              <a:rPr lang="en-US" dirty="0" err="1"/>
              <a:t>XGBoost</a:t>
            </a:r>
            <a:r>
              <a:rPr lang="en-US" dirty="0"/>
              <a:t> uses L1 and L2 regularization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77" y="3043183"/>
            <a:ext cx="3294186" cy="1201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35" y="4563788"/>
            <a:ext cx="4950753" cy="17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400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XGBoost</vt:lpstr>
      <vt:lpstr>What is XGBoost?</vt:lpstr>
      <vt:lpstr>Ensemble Learning in XGBoost</vt:lpstr>
      <vt:lpstr>XGBoost Objective Function</vt:lpstr>
      <vt:lpstr>Loss Function</vt:lpstr>
      <vt:lpstr>PowerPoint Presentation</vt:lpstr>
      <vt:lpstr>PowerPoint Presentation</vt:lpstr>
      <vt:lpstr>PowerPoint Presentation</vt:lpstr>
      <vt:lpstr>Regularization Term</vt:lpstr>
      <vt:lpstr>Tree Building in XGBoost</vt:lpstr>
      <vt:lpstr>Gradient Boosting and Optimization</vt:lpstr>
      <vt:lpstr>Regularization in XGBoost</vt:lpstr>
      <vt:lpstr>L2 Regularization (Ridge)</vt:lpstr>
      <vt:lpstr>Tree Pruning in XGBoost</vt:lpstr>
      <vt:lpstr>Important Hyperparameters in XGBoost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subject/>
  <dc:creator/>
  <cp:keywords/>
  <dc:description>generated using python-pptx</dc:description>
  <cp:lastModifiedBy>Dell</cp:lastModifiedBy>
  <cp:revision>20</cp:revision>
  <dcterms:created xsi:type="dcterms:W3CDTF">2013-01-27T09:14:16Z</dcterms:created>
  <dcterms:modified xsi:type="dcterms:W3CDTF">2025-02-14T04:09:54Z</dcterms:modified>
  <cp:category/>
</cp:coreProperties>
</file>