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2050535-564A-48B1-AB2D-5EF46CDF92BC}" type="datetimeFigureOut">
              <a:rPr lang="en-IN" smtClean="0"/>
              <a:t>11-02-2025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9341-6C0A-4242-A98C-A723C6422F44}" type="slidenum">
              <a:rPr lang="en-IN" smtClean="0"/>
              <a:t>‹#›</a:t>
            </a:fld>
            <a:endParaRPr lang="en-IN"/>
          </a:p>
        </p:txBody>
      </p:sp>
    </p:spTree>
    <p:extLst>
      <p:ext uri="{BB962C8B-B14F-4D97-AF65-F5344CB8AC3E}">
        <p14:creationId xmlns:p14="http://schemas.microsoft.com/office/powerpoint/2010/main" val="195743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050535-564A-48B1-AB2D-5EF46CDF92BC}" type="datetimeFigureOut">
              <a:rPr lang="en-IN" smtClean="0"/>
              <a:t>11-02-2025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9341-6C0A-4242-A98C-A723C6422F44}" type="slidenum">
              <a:rPr lang="en-IN" smtClean="0"/>
              <a:t>‹#›</a:t>
            </a:fld>
            <a:endParaRPr lang="en-IN"/>
          </a:p>
        </p:txBody>
      </p:sp>
    </p:spTree>
    <p:extLst>
      <p:ext uri="{BB962C8B-B14F-4D97-AF65-F5344CB8AC3E}">
        <p14:creationId xmlns:p14="http://schemas.microsoft.com/office/powerpoint/2010/main" val="148124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050535-564A-48B1-AB2D-5EF46CDF92BC}" type="datetimeFigureOut">
              <a:rPr lang="en-IN" smtClean="0"/>
              <a:t>11-02-2025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9341-6C0A-4242-A98C-A723C6422F44}" type="slidenum">
              <a:rPr lang="en-IN" smtClean="0"/>
              <a:t>‹#›</a:t>
            </a:fld>
            <a:endParaRPr lang="en-IN"/>
          </a:p>
        </p:txBody>
      </p:sp>
    </p:spTree>
    <p:extLst>
      <p:ext uri="{BB962C8B-B14F-4D97-AF65-F5344CB8AC3E}">
        <p14:creationId xmlns:p14="http://schemas.microsoft.com/office/powerpoint/2010/main" val="556559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2050535-564A-48B1-AB2D-5EF46CDF92BC}" type="datetimeFigureOut">
              <a:rPr lang="en-IN" smtClean="0"/>
              <a:t>11-02-2025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9341-6C0A-4242-A98C-A723C6422F44}" type="slidenum">
              <a:rPr lang="en-IN" smtClean="0"/>
              <a:t>‹#›</a:t>
            </a:fld>
            <a:endParaRPr lang="en-IN"/>
          </a:p>
        </p:txBody>
      </p:sp>
    </p:spTree>
    <p:extLst>
      <p:ext uri="{BB962C8B-B14F-4D97-AF65-F5344CB8AC3E}">
        <p14:creationId xmlns:p14="http://schemas.microsoft.com/office/powerpoint/2010/main" val="410991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050535-564A-48B1-AB2D-5EF46CDF92BC}" type="datetimeFigureOut">
              <a:rPr lang="en-IN" smtClean="0"/>
              <a:t>11-02-2025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A79341-6C0A-4242-A98C-A723C6422F44}" type="slidenum">
              <a:rPr lang="en-IN" smtClean="0"/>
              <a:t>‹#›</a:t>
            </a:fld>
            <a:endParaRPr lang="en-IN"/>
          </a:p>
        </p:txBody>
      </p:sp>
    </p:spTree>
    <p:extLst>
      <p:ext uri="{BB962C8B-B14F-4D97-AF65-F5344CB8AC3E}">
        <p14:creationId xmlns:p14="http://schemas.microsoft.com/office/powerpoint/2010/main" val="64663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2050535-564A-48B1-AB2D-5EF46CDF92BC}" type="datetimeFigureOut">
              <a:rPr lang="en-IN" smtClean="0"/>
              <a:t>11-02-2025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79341-6C0A-4242-A98C-A723C6422F44}" type="slidenum">
              <a:rPr lang="en-IN" smtClean="0"/>
              <a:t>‹#›</a:t>
            </a:fld>
            <a:endParaRPr lang="en-IN"/>
          </a:p>
        </p:txBody>
      </p:sp>
    </p:spTree>
    <p:extLst>
      <p:ext uri="{BB962C8B-B14F-4D97-AF65-F5344CB8AC3E}">
        <p14:creationId xmlns:p14="http://schemas.microsoft.com/office/powerpoint/2010/main" val="12533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2050535-564A-48B1-AB2D-5EF46CDF92BC}" type="datetimeFigureOut">
              <a:rPr lang="en-IN" smtClean="0"/>
              <a:t>11-02-2025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A79341-6C0A-4242-A98C-A723C6422F44}" type="slidenum">
              <a:rPr lang="en-IN" smtClean="0"/>
              <a:t>‹#›</a:t>
            </a:fld>
            <a:endParaRPr lang="en-IN"/>
          </a:p>
        </p:txBody>
      </p:sp>
    </p:spTree>
    <p:extLst>
      <p:ext uri="{BB962C8B-B14F-4D97-AF65-F5344CB8AC3E}">
        <p14:creationId xmlns:p14="http://schemas.microsoft.com/office/powerpoint/2010/main" val="129696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2050535-564A-48B1-AB2D-5EF46CDF92BC}" type="datetimeFigureOut">
              <a:rPr lang="en-IN" smtClean="0"/>
              <a:t>11-02-2025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A79341-6C0A-4242-A98C-A723C6422F44}" type="slidenum">
              <a:rPr lang="en-IN" smtClean="0"/>
              <a:t>‹#›</a:t>
            </a:fld>
            <a:endParaRPr lang="en-IN"/>
          </a:p>
        </p:txBody>
      </p:sp>
    </p:spTree>
    <p:extLst>
      <p:ext uri="{BB962C8B-B14F-4D97-AF65-F5344CB8AC3E}">
        <p14:creationId xmlns:p14="http://schemas.microsoft.com/office/powerpoint/2010/main" val="3761947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50535-564A-48B1-AB2D-5EF46CDF92BC}" type="datetimeFigureOut">
              <a:rPr lang="en-IN" smtClean="0"/>
              <a:t>11-02-2025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A79341-6C0A-4242-A98C-A723C6422F44}" type="slidenum">
              <a:rPr lang="en-IN" smtClean="0"/>
              <a:t>‹#›</a:t>
            </a:fld>
            <a:endParaRPr lang="en-IN"/>
          </a:p>
        </p:txBody>
      </p:sp>
    </p:spTree>
    <p:extLst>
      <p:ext uri="{BB962C8B-B14F-4D97-AF65-F5344CB8AC3E}">
        <p14:creationId xmlns:p14="http://schemas.microsoft.com/office/powerpoint/2010/main" val="39887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050535-564A-48B1-AB2D-5EF46CDF92BC}" type="datetimeFigureOut">
              <a:rPr lang="en-IN" smtClean="0"/>
              <a:t>11-02-2025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79341-6C0A-4242-A98C-A723C6422F44}" type="slidenum">
              <a:rPr lang="en-IN" smtClean="0"/>
              <a:t>‹#›</a:t>
            </a:fld>
            <a:endParaRPr lang="en-IN"/>
          </a:p>
        </p:txBody>
      </p:sp>
    </p:spTree>
    <p:extLst>
      <p:ext uri="{BB962C8B-B14F-4D97-AF65-F5344CB8AC3E}">
        <p14:creationId xmlns:p14="http://schemas.microsoft.com/office/powerpoint/2010/main" val="812690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050535-564A-48B1-AB2D-5EF46CDF92BC}" type="datetimeFigureOut">
              <a:rPr lang="en-IN" smtClean="0"/>
              <a:t>11-02-2025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A79341-6C0A-4242-A98C-A723C6422F44}" type="slidenum">
              <a:rPr lang="en-IN" smtClean="0"/>
              <a:t>‹#›</a:t>
            </a:fld>
            <a:endParaRPr lang="en-IN"/>
          </a:p>
        </p:txBody>
      </p:sp>
    </p:spTree>
    <p:extLst>
      <p:ext uri="{BB962C8B-B14F-4D97-AF65-F5344CB8AC3E}">
        <p14:creationId xmlns:p14="http://schemas.microsoft.com/office/powerpoint/2010/main" val="1908155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50535-564A-48B1-AB2D-5EF46CDF92BC}" type="datetimeFigureOut">
              <a:rPr lang="en-IN" smtClean="0"/>
              <a:t>11-02-2025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79341-6C0A-4242-A98C-A723C6422F44}" type="slidenum">
              <a:rPr lang="en-IN" smtClean="0"/>
              <a:t>‹#›</a:t>
            </a:fld>
            <a:endParaRPr lang="en-IN"/>
          </a:p>
        </p:txBody>
      </p:sp>
    </p:spTree>
    <p:extLst>
      <p:ext uri="{BB962C8B-B14F-4D97-AF65-F5344CB8AC3E}">
        <p14:creationId xmlns:p14="http://schemas.microsoft.com/office/powerpoint/2010/main" val="513929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a:t>AdaBoost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48660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Notice that when a Decision Stump does well, or has no misclassifications (a perfect stump!) this results in an error rate of 0 and a relatively large, positive alpha value.</a:t>
            </a:r>
          </a:p>
          <a:p>
            <a:r>
              <a:rPr lang="en-US" dirty="0"/>
              <a:t>If the stump just classifies half correctly and half incorrectly (an error rate of </a:t>
            </a:r>
            <a:r>
              <a:rPr lang="en-US" dirty="0" smtClean="0"/>
              <a:t>0.5) </a:t>
            </a:r>
            <a:r>
              <a:rPr lang="en-US" dirty="0"/>
              <a:t>then the alpha value will be 0. </a:t>
            </a:r>
            <a:endParaRPr lang="en-US" dirty="0" smtClean="0"/>
          </a:p>
          <a:p>
            <a:r>
              <a:rPr lang="en-US" dirty="0" smtClean="0"/>
              <a:t>Finally</a:t>
            </a:r>
            <a:r>
              <a:rPr lang="en-US" dirty="0"/>
              <a:t>, when the stump ceaselessly gives misclassified results (just do the opposite of what the stump says!) then the alpha would be a large negative value.</a:t>
            </a:r>
          </a:p>
        </p:txBody>
      </p:sp>
    </p:spTree>
    <p:extLst>
      <p:ext uri="{BB962C8B-B14F-4D97-AF65-F5344CB8AC3E}">
        <p14:creationId xmlns:p14="http://schemas.microsoft.com/office/powerpoint/2010/main" val="101369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It’s time for us to update the sample weights which we had initially taken as </a:t>
            </a:r>
            <a:r>
              <a:rPr lang="en-US" i="1" dirty="0" smtClean="0"/>
              <a:t>1/N</a:t>
            </a:r>
            <a:r>
              <a:rPr lang="en-US" dirty="0" smtClean="0"/>
              <a:t> for every data point. We’ll do this using the following formula:</a:t>
            </a:r>
          </a:p>
          <a:p>
            <a:endParaRPr lang="en-US" dirty="0"/>
          </a:p>
        </p:txBody>
      </p:sp>
      <p:pic>
        <p:nvPicPr>
          <p:cNvPr id="4" name="Picture 3"/>
          <p:cNvPicPr>
            <a:picLocks noChangeAspect="1"/>
          </p:cNvPicPr>
          <p:nvPr/>
        </p:nvPicPr>
        <p:blipFill>
          <a:blip r:embed="rId2"/>
          <a:stretch>
            <a:fillRect/>
          </a:stretch>
        </p:blipFill>
        <p:spPr>
          <a:xfrm>
            <a:off x="364147" y="3726428"/>
            <a:ext cx="10989653" cy="1296146"/>
          </a:xfrm>
          <a:prstGeom prst="rect">
            <a:avLst/>
          </a:prstGeom>
        </p:spPr>
      </p:pic>
    </p:spTree>
    <p:extLst>
      <p:ext uri="{BB962C8B-B14F-4D97-AF65-F5344CB8AC3E}">
        <p14:creationId xmlns:p14="http://schemas.microsoft.com/office/powerpoint/2010/main" val="12192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573"/>
            <a:ext cx="10515600" cy="5726389"/>
          </a:xfrm>
        </p:spPr>
        <p:txBody>
          <a:bodyPr>
            <a:normAutofit/>
          </a:bodyPr>
          <a:lstStyle/>
          <a:p>
            <a:r>
              <a:rPr lang="en-US" dirty="0" smtClean="0"/>
              <a:t>The </a:t>
            </a:r>
            <a:r>
              <a:rPr lang="en-US" dirty="0"/>
              <a:t>new sample weight will be equal to the old sample weight multiplied by Euler’s number, raised to plus or minus alpha (which we just calculated in the previous step</a:t>
            </a:r>
            <a:r>
              <a:rPr lang="en-US" dirty="0" smtClean="0"/>
              <a:t>).</a:t>
            </a:r>
          </a:p>
          <a:p>
            <a:r>
              <a:rPr lang="en-US" dirty="0" smtClean="0"/>
              <a:t>The </a:t>
            </a:r>
            <a:r>
              <a:rPr lang="en-US" dirty="0"/>
              <a:t>two cases for alpha (positive or negative) indicate:</a:t>
            </a:r>
          </a:p>
          <a:p>
            <a:r>
              <a:rPr lang="en-US" dirty="0"/>
              <a:t>Alpha is positive when the predicted and the actual output agree (the sample was classified correctly). </a:t>
            </a:r>
            <a:endParaRPr lang="en-US" dirty="0" smtClean="0"/>
          </a:p>
          <a:p>
            <a:r>
              <a:rPr lang="en-US" dirty="0" smtClean="0"/>
              <a:t>In </a:t>
            </a:r>
            <a:r>
              <a:rPr lang="en-US" dirty="0"/>
              <a:t>this case we decrease the sample weight from what it was before, since we’re already performing well.</a:t>
            </a:r>
          </a:p>
          <a:p>
            <a:r>
              <a:rPr lang="en-US" dirty="0"/>
              <a:t>Alpha is negative when the predicted output does not agree with the actual class (i.e. the sample is misclassified). </a:t>
            </a:r>
            <a:endParaRPr lang="en-US" dirty="0" smtClean="0"/>
          </a:p>
          <a:p>
            <a:r>
              <a:rPr lang="en-US" dirty="0" smtClean="0"/>
              <a:t>In </a:t>
            </a:r>
            <a:r>
              <a:rPr lang="en-US" dirty="0"/>
              <a:t>this case we need to increase the sample weight so that the same misclassification does not repeat in the next stump. This is how the stumps are dependent on their predecessors.</a:t>
            </a:r>
          </a:p>
          <a:p>
            <a:endParaRPr lang="en-IN" dirty="0"/>
          </a:p>
        </p:txBody>
      </p:sp>
    </p:spTree>
    <p:extLst>
      <p:ext uri="{BB962C8B-B14F-4D97-AF65-F5344CB8AC3E}">
        <p14:creationId xmlns:p14="http://schemas.microsoft.com/office/powerpoint/2010/main" val="38445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Pseudocode of </a:t>
            </a:r>
            <a:r>
              <a:rPr lang="en-IN" dirty="0" err="1" smtClean="0"/>
              <a:t>AdaBoost</a:t>
            </a:r>
            <a:endParaRPr lang="en-IN" dirty="0"/>
          </a:p>
        </p:txBody>
      </p:sp>
      <p:sp>
        <p:nvSpPr>
          <p:cNvPr id="3" name="Content Placeholder 2"/>
          <p:cNvSpPr>
            <a:spLocks noGrp="1"/>
          </p:cNvSpPr>
          <p:nvPr>
            <p:ph idx="1"/>
          </p:nvPr>
        </p:nvSpPr>
        <p:spPr/>
        <p:txBody>
          <a:bodyPr/>
          <a:lstStyle/>
          <a:p>
            <a:r>
              <a:rPr lang="en-US" dirty="0" smtClean="0"/>
              <a:t>Initially set uniform example weights.</a:t>
            </a:r>
          </a:p>
          <a:p>
            <a:endParaRPr lang="en-US" dirty="0" smtClean="0"/>
          </a:p>
          <a:p>
            <a:r>
              <a:rPr lang="en-US" dirty="0" smtClean="0">
                <a:solidFill>
                  <a:srgbClr val="FF0000"/>
                </a:solidFill>
              </a:rPr>
              <a:t>for</a:t>
            </a:r>
            <a:r>
              <a:rPr lang="en-US" dirty="0" smtClean="0"/>
              <a:t> Each base learner do:</a:t>
            </a:r>
          </a:p>
          <a:p>
            <a:pPr marL="0" indent="0">
              <a:buNone/>
            </a:pPr>
            <a:r>
              <a:rPr lang="en-US" dirty="0" smtClean="0"/>
              <a:t>Train base learner with a weighted sample.</a:t>
            </a:r>
          </a:p>
          <a:p>
            <a:pPr marL="0" indent="0">
              <a:buNone/>
            </a:pPr>
            <a:r>
              <a:rPr lang="en-US" dirty="0" smtClean="0"/>
              <a:t>Test base learner on all data.</a:t>
            </a:r>
          </a:p>
          <a:p>
            <a:pPr marL="0" indent="0">
              <a:buNone/>
            </a:pPr>
            <a:r>
              <a:rPr lang="en-US" dirty="0" smtClean="0"/>
              <a:t>Set learner weight with a weighted error.</a:t>
            </a:r>
          </a:p>
          <a:p>
            <a:pPr marL="0" indent="0">
              <a:buNone/>
            </a:pPr>
            <a:r>
              <a:rPr lang="en-US" dirty="0" smtClean="0"/>
              <a:t>Set example weights based on ensemble predictions.</a:t>
            </a:r>
          </a:p>
          <a:p>
            <a:r>
              <a:rPr lang="en-US" dirty="0" smtClean="0"/>
              <a:t>end </a:t>
            </a:r>
            <a:r>
              <a:rPr lang="en-US" dirty="0" smtClean="0">
                <a:solidFill>
                  <a:srgbClr val="FF0000"/>
                </a:solidFill>
              </a:rPr>
              <a:t>for</a:t>
            </a:r>
            <a:endParaRPr lang="en-IN" dirty="0">
              <a:solidFill>
                <a:srgbClr val="FF0000"/>
              </a:solidFill>
            </a:endParaRPr>
          </a:p>
        </p:txBody>
      </p:sp>
    </p:spTree>
    <p:extLst>
      <p:ext uri="{BB962C8B-B14F-4D97-AF65-F5344CB8AC3E}">
        <p14:creationId xmlns:p14="http://schemas.microsoft.com/office/powerpoint/2010/main" val="694469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err="1"/>
              <a:t>AdaBoost</a:t>
            </a:r>
            <a:r>
              <a:rPr lang="en-US" dirty="0"/>
              <a:t> (</a:t>
            </a:r>
            <a:r>
              <a:rPr lang="en-US" b="1" dirty="0"/>
              <a:t>Ada</a:t>
            </a:r>
            <a:r>
              <a:rPr lang="en-US" dirty="0"/>
              <a:t>ptive </a:t>
            </a:r>
            <a:r>
              <a:rPr lang="en-US" b="1" dirty="0"/>
              <a:t>Boost</a:t>
            </a:r>
            <a:r>
              <a:rPr lang="en-US" dirty="0"/>
              <a:t>ing) is a very popular boosting technique that aims at combining multiple weak classifiers to build one strong </a:t>
            </a:r>
            <a:r>
              <a:rPr lang="en-US" dirty="0" smtClean="0"/>
              <a:t>classifier/</a:t>
            </a:r>
            <a:r>
              <a:rPr lang="en-US" dirty="0" err="1" smtClean="0"/>
              <a:t>Regressor</a:t>
            </a:r>
            <a:r>
              <a:rPr lang="en-US" dirty="0" smtClean="0"/>
              <a:t>.</a:t>
            </a:r>
          </a:p>
          <a:p>
            <a:r>
              <a:rPr lang="en-US" dirty="0"/>
              <a:t>A single classifier may not be able to accurately predict the class of an object, but when we group multiple weak classifiers with each one progressively learning from the others’ wrongly classified objects, we can build one such strong model</a:t>
            </a:r>
            <a:r>
              <a:rPr lang="en-US" dirty="0" smtClean="0"/>
              <a:t>.</a:t>
            </a:r>
          </a:p>
          <a:p>
            <a:r>
              <a:rPr lang="en-US" dirty="0" smtClean="0"/>
              <a:t> </a:t>
            </a:r>
            <a:r>
              <a:rPr lang="en-US" dirty="0"/>
              <a:t>The classifier mentioned here could be any of your basic classifiers, from Decision Trees (often the default) to Logistic Regression, etc.</a:t>
            </a:r>
            <a:endParaRPr lang="en-US" dirty="0" smtClean="0"/>
          </a:p>
          <a:p>
            <a:endParaRPr lang="en-IN" dirty="0"/>
          </a:p>
        </p:txBody>
      </p:sp>
    </p:spTree>
    <p:extLst>
      <p:ext uri="{BB962C8B-B14F-4D97-AF65-F5344CB8AC3E}">
        <p14:creationId xmlns:p14="http://schemas.microsoft.com/office/powerpoint/2010/main" val="2884154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Decision Stumps</a:t>
            </a:r>
            <a:r>
              <a:rPr lang="en-US" dirty="0"/>
              <a:t> are like trees in a Random Forest, but not “fully grown.” They have </a:t>
            </a:r>
            <a:r>
              <a:rPr lang="en-US" b="1" dirty="0"/>
              <a:t>one node and two leaves</a:t>
            </a:r>
            <a:r>
              <a:rPr lang="en-US" dirty="0"/>
              <a:t>. </a:t>
            </a:r>
            <a:endParaRPr lang="en-US" dirty="0" smtClean="0"/>
          </a:p>
          <a:p>
            <a:r>
              <a:rPr lang="en-US" dirty="0" err="1" smtClean="0"/>
              <a:t>AdaBoost</a:t>
            </a:r>
            <a:r>
              <a:rPr lang="en-US" dirty="0" smtClean="0"/>
              <a:t> </a:t>
            </a:r>
            <a:r>
              <a:rPr lang="en-US" dirty="0"/>
              <a:t>uses a forest of such stumps rather than trees</a:t>
            </a:r>
            <a:r>
              <a:rPr lang="en-US" dirty="0" smtClean="0"/>
              <a:t>.</a:t>
            </a:r>
          </a:p>
          <a:p>
            <a:endParaRPr lang="en-IN" dirty="0"/>
          </a:p>
        </p:txBody>
      </p:sp>
    </p:spTree>
    <p:extLst>
      <p:ext uri="{BB962C8B-B14F-4D97-AF65-F5344CB8AC3E}">
        <p14:creationId xmlns:p14="http://schemas.microsoft.com/office/powerpoint/2010/main" val="212673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583140" y="0"/>
            <a:ext cx="9048466" cy="7004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50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How </a:t>
            </a:r>
            <a:r>
              <a:rPr lang="en-US" dirty="0" err="1" smtClean="0"/>
              <a:t>AdaBoost</a:t>
            </a:r>
            <a:r>
              <a:rPr lang="en-US" dirty="0" smtClean="0"/>
              <a:t> Works</a:t>
            </a:r>
            <a:endParaRPr lang="en-IN" dirty="0"/>
          </a:p>
        </p:txBody>
      </p:sp>
      <p:sp>
        <p:nvSpPr>
          <p:cNvPr id="3" name="Content Placeholder 2"/>
          <p:cNvSpPr>
            <a:spLocks noGrp="1"/>
          </p:cNvSpPr>
          <p:nvPr>
            <p:ph idx="1"/>
          </p:nvPr>
        </p:nvSpPr>
        <p:spPr/>
        <p:txBody>
          <a:bodyPr/>
          <a:lstStyle/>
          <a:p>
            <a:r>
              <a:rPr lang="en-US" b="1" dirty="0"/>
              <a:t>Step 1:</a:t>
            </a:r>
            <a:r>
              <a:rPr lang="en-US" dirty="0"/>
              <a:t> A weak classifier (e.g. a decision stump) is made on top of the training data based on the weighted samples. Here, the weights of each sample indicate how important it is to be correctly classified. Initially, for the first stump, we give all the samples equal weights</a:t>
            </a:r>
            <a:r>
              <a:rPr lang="en-US" dirty="0" smtClean="0"/>
              <a:t>.</a:t>
            </a:r>
          </a:p>
          <a:p>
            <a:r>
              <a:rPr lang="en-US" b="1" dirty="0"/>
              <a:t>Step 2:</a:t>
            </a:r>
            <a:r>
              <a:rPr lang="en-US" dirty="0"/>
              <a:t> We create a decision stump for each variable and see how well each stump classifies samples to their target classes. For example, in the diagram below we check for Age, Eating Junk Food, and Exercise. We’d look at how many samples are correctly or incorrectly classified as Fit or Unfit for each individual stump.</a:t>
            </a:r>
            <a:endParaRPr lang="en-IN" dirty="0"/>
          </a:p>
        </p:txBody>
      </p:sp>
    </p:spTree>
    <p:extLst>
      <p:ext uri="{BB962C8B-B14F-4D97-AF65-F5344CB8AC3E}">
        <p14:creationId xmlns:p14="http://schemas.microsoft.com/office/powerpoint/2010/main" val="360272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 3:</a:t>
            </a:r>
            <a:r>
              <a:rPr lang="en-US" dirty="0"/>
              <a:t> More weight is assigned to the incorrectly classified samples so that they’re classified correctly in the next decision stump. Weight is also assigned to each classifier based on the accuracy of the classifier, which means high accuracy = high weight</a:t>
            </a:r>
            <a:r>
              <a:rPr lang="en-US" dirty="0" smtClean="0"/>
              <a:t>!</a:t>
            </a:r>
          </a:p>
          <a:p>
            <a:r>
              <a:rPr lang="en-US" b="1" dirty="0" smtClean="0"/>
              <a:t>Step </a:t>
            </a:r>
            <a:r>
              <a:rPr lang="en-US" b="1" dirty="0"/>
              <a:t>4:</a:t>
            </a:r>
            <a:r>
              <a:rPr lang="en-US" dirty="0"/>
              <a:t> Reiterate from Step 2 until all the data points have been correctly classified, or the maximum iteration level has been reached.</a:t>
            </a:r>
            <a:endParaRPr lang="en-IN" dirty="0"/>
          </a:p>
        </p:txBody>
      </p:sp>
    </p:spTree>
    <p:extLst>
      <p:ext uri="{BB962C8B-B14F-4D97-AF65-F5344CB8AC3E}">
        <p14:creationId xmlns:p14="http://schemas.microsoft.com/office/powerpoint/2010/main" val="41715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Mathematics Behind </a:t>
            </a:r>
            <a:r>
              <a:rPr lang="en-IN" dirty="0" err="1" smtClean="0"/>
              <a:t>AdaBoost</a:t>
            </a:r>
            <a:endParaRPr lang="en-IN" dirty="0"/>
          </a:p>
        </p:txBody>
      </p:sp>
      <p:sp>
        <p:nvSpPr>
          <p:cNvPr id="5" name="Content Placeholder 4"/>
          <p:cNvSpPr>
            <a:spLocks noGrp="1"/>
          </p:cNvSpPr>
          <p:nvPr>
            <p:ph idx="1"/>
          </p:nvPr>
        </p:nvSpPr>
        <p:spPr>
          <a:xfrm>
            <a:off x="533400" y="1394515"/>
            <a:ext cx="10515600" cy="4351338"/>
          </a:xfrm>
        </p:spPr>
        <p:txBody>
          <a:bodyPr>
            <a:normAutofit fontScale="92500"/>
          </a:bodyPr>
          <a:lstStyle/>
          <a:p>
            <a:r>
              <a:rPr lang="en-US" dirty="0"/>
              <a:t>Let’s start by considering a dataset with N points, or rows, in our dataset</a:t>
            </a:r>
            <a:r>
              <a:rPr lang="en-US" dirty="0" smtClean="0"/>
              <a:t>.</a:t>
            </a:r>
          </a:p>
          <a:p>
            <a:endParaRPr lang="en-US" dirty="0" smtClean="0"/>
          </a:p>
          <a:p>
            <a:endParaRPr lang="en-US" dirty="0"/>
          </a:p>
          <a:p>
            <a:r>
              <a:rPr lang="en-US" dirty="0"/>
              <a:t>In this case,</a:t>
            </a:r>
          </a:p>
          <a:p>
            <a:r>
              <a:rPr lang="en-US" i="1" dirty="0"/>
              <a:t>n</a:t>
            </a:r>
            <a:r>
              <a:rPr lang="en-US" dirty="0"/>
              <a:t> is the dimension of real numbers, or the number of attributes in our dataset</a:t>
            </a:r>
          </a:p>
          <a:p>
            <a:r>
              <a:rPr lang="en-US" i="1" dirty="0"/>
              <a:t>x</a:t>
            </a:r>
            <a:r>
              <a:rPr lang="en-US" dirty="0"/>
              <a:t> is the set of data points</a:t>
            </a:r>
          </a:p>
          <a:p>
            <a:r>
              <a:rPr lang="en-US" i="1" dirty="0"/>
              <a:t>y</a:t>
            </a:r>
            <a:r>
              <a:rPr lang="en-US" dirty="0"/>
              <a:t> is the target variable which is either -1 or 1 as it is a binary classification problem, denoting the first or the second class (e.g. Fit vs Not Fit)</a:t>
            </a:r>
          </a:p>
          <a:p>
            <a:pPr marL="0" indent="0">
              <a:buNone/>
            </a:pPr>
            <a:endParaRPr lang="en-IN" dirty="0"/>
          </a:p>
        </p:txBody>
      </p:sp>
      <p:pic>
        <p:nvPicPr>
          <p:cNvPr id="2054" name="Picture 6"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2235715"/>
            <a:ext cx="10028583" cy="96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620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Initially, all the data points will have the same weighted sample </a:t>
            </a:r>
            <a:r>
              <a:rPr lang="en-US" i="1" dirty="0"/>
              <a:t>w</a:t>
            </a:r>
            <a:r>
              <a:rPr lang="en-US" dirty="0" smtClean="0"/>
              <a:t>:</a:t>
            </a:r>
          </a:p>
          <a:p>
            <a:endParaRPr lang="en-US" dirty="0"/>
          </a:p>
          <a:p>
            <a:endParaRPr lang="en-US" dirty="0" smtClean="0"/>
          </a:p>
          <a:p>
            <a:endParaRPr lang="en-US" dirty="0"/>
          </a:p>
          <a:p>
            <a:r>
              <a:rPr lang="en-US" dirty="0"/>
              <a:t>where N is the total number of data points.</a:t>
            </a:r>
          </a:p>
          <a:p>
            <a:endParaRPr lang="en-US" dirty="0" smtClean="0"/>
          </a:p>
          <a:p>
            <a:endParaRPr lang="en-IN" dirty="0"/>
          </a:p>
        </p:txBody>
      </p:sp>
      <p:pic>
        <p:nvPicPr>
          <p:cNvPr id="4" name="Picture 3"/>
          <p:cNvPicPr>
            <a:picLocks noChangeAspect="1"/>
          </p:cNvPicPr>
          <p:nvPr/>
        </p:nvPicPr>
        <p:blipFill>
          <a:blip r:embed="rId2"/>
          <a:stretch>
            <a:fillRect/>
          </a:stretch>
        </p:blipFill>
        <p:spPr>
          <a:xfrm>
            <a:off x="1058931" y="2525495"/>
            <a:ext cx="10074137" cy="945332"/>
          </a:xfrm>
          <a:prstGeom prst="rect">
            <a:avLst/>
          </a:prstGeom>
        </p:spPr>
      </p:pic>
    </p:spTree>
    <p:extLst>
      <p:ext uri="{BB962C8B-B14F-4D97-AF65-F5344CB8AC3E}">
        <p14:creationId xmlns:p14="http://schemas.microsoft.com/office/powerpoint/2010/main" val="76726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weighted samples always sum to 1, so the value of each individual weight will always lie between 0 and 1. </a:t>
            </a:r>
          </a:p>
          <a:p>
            <a:r>
              <a:rPr lang="en-US" dirty="0" smtClean="0"/>
              <a:t>After this, we calculate the actual influence for this classifier in classifying the data points using the formula:</a:t>
            </a:r>
          </a:p>
          <a:p>
            <a:endParaRPr lang="en-US" dirty="0"/>
          </a:p>
          <a:p>
            <a:endParaRPr lang="en-US" dirty="0" smtClean="0"/>
          </a:p>
          <a:p>
            <a:r>
              <a:rPr lang="en-US" i="1" dirty="0"/>
              <a:t>Alpha</a:t>
            </a:r>
            <a:r>
              <a:rPr lang="en-US" dirty="0"/>
              <a:t> is how much influence this stump will have in the final classification. </a:t>
            </a:r>
            <a:r>
              <a:rPr lang="en-US" i="1" dirty="0"/>
              <a:t>Total Error</a:t>
            </a:r>
            <a:r>
              <a:rPr lang="en-US" dirty="0"/>
              <a:t> is nothing but the total number of misclassifications for that training set divided by the training set size.</a:t>
            </a:r>
            <a:endParaRPr lang="en-US" dirty="0" smtClean="0"/>
          </a:p>
          <a:p>
            <a:endParaRPr lang="en-US" dirty="0"/>
          </a:p>
        </p:txBody>
      </p:sp>
      <p:pic>
        <p:nvPicPr>
          <p:cNvPr id="4" name="Picture 3"/>
          <p:cNvPicPr>
            <a:picLocks noChangeAspect="1"/>
          </p:cNvPicPr>
          <p:nvPr/>
        </p:nvPicPr>
        <p:blipFill>
          <a:blip r:embed="rId2"/>
          <a:stretch>
            <a:fillRect/>
          </a:stretch>
        </p:blipFill>
        <p:spPr>
          <a:xfrm>
            <a:off x="1126434" y="3524215"/>
            <a:ext cx="9702248" cy="1234567"/>
          </a:xfrm>
          <a:prstGeom prst="rect">
            <a:avLst/>
          </a:prstGeom>
        </p:spPr>
      </p:pic>
    </p:spTree>
    <p:extLst>
      <p:ext uri="{BB962C8B-B14F-4D97-AF65-F5344CB8AC3E}">
        <p14:creationId xmlns:p14="http://schemas.microsoft.com/office/powerpoint/2010/main" val="1804835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392</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AdaBoost</vt:lpstr>
      <vt:lpstr>PowerPoint Presentation</vt:lpstr>
      <vt:lpstr>PowerPoint Presentation</vt:lpstr>
      <vt:lpstr>PowerPoint Presentation</vt:lpstr>
      <vt:lpstr>An Example of How AdaBoost Works</vt:lpstr>
      <vt:lpstr>PowerPoint Presentation</vt:lpstr>
      <vt:lpstr>The Mathematics Behind AdaBoost</vt:lpstr>
      <vt:lpstr>PowerPoint Presentation</vt:lpstr>
      <vt:lpstr>PowerPoint Presentation</vt:lpstr>
      <vt:lpstr>PowerPoint Presentation</vt:lpstr>
      <vt:lpstr>PowerPoint Presentation</vt:lpstr>
      <vt:lpstr>PowerPoint Presentation</vt:lpstr>
      <vt:lpstr>Pseudocode of AdaBoost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AdaBoost</dc:title>
  <dc:creator>Dell</dc:creator>
  <cp:lastModifiedBy>Dell</cp:lastModifiedBy>
  <cp:revision>25</cp:revision>
  <dcterms:created xsi:type="dcterms:W3CDTF">2025-02-10T23:18:42Z</dcterms:created>
  <dcterms:modified xsi:type="dcterms:W3CDTF">2025-02-10T23:39:25Z</dcterms:modified>
</cp:coreProperties>
</file>