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66" r:id="rId5"/>
    <p:sldId id="267" r:id="rId6"/>
    <p:sldId id="264" r:id="rId7"/>
    <p:sldId id="259" r:id="rId8"/>
    <p:sldId id="269" r:id="rId9"/>
    <p:sldId id="270" r:id="rId10"/>
    <p:sldId id="271" r:id="rId11"/>
    <p:sldId id="272" r:id="rId12"/>
    <p:sldId id="273" r:id="rId13"/>
    <p:sldId id="274" r:id="rId14"/>
    <p:sldId id="258" r:id="rId15"/>
    <p:sldId id="260" r:id="rId16"/>
    <p:sldId id="261" r:id="rId17"/>
    <p:sldId id="268" r:id="rId18"/>
    <p:sldId id="262" r:id="rId19"/>
    <p:sldId id="26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smtClean="0"/>
              <a:t>Boosting</a:t>
            </a:r>
            <a:endParaRPr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 descr="https://media.geeksforgeeks.org/wp-content/uploads/20210707140911/Boost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98" y="1026942"/>
            <a:ext cx="7738403" cy="473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05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127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 to identify ‘spam’ and ‘not spam’ emails using following criteria. 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has only one image file (promotional image), It’s a SPAM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has only link(s), It’s a SPAM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body consist of sentence like “You won a prize money of $ </a:t>
            </a:r>
            <a:r>
              <a:rPr lang="en-US" dirty="0" err="1"/>
              <a:t>xxxxxx</a:t>
            </a:r>
            <a:r>
              <a:rPr lang="en-US" dirty="0"/>
              <a:t>”, It’s a SPAM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from our official domain </a:t>
            </a:r>
            <a:r>
              <a:rPr lang="en-US" dirty="0" smtClean="0"/>
              <a:t>“</a:t>
            </a:r>
            <a:r>
              <a:rPr lang="en-US" b="1" u="sng" dirty="0" smtClean="0"/>
              <a:t>atlasuniversity.edu.in</a:t>
            </a:r>
            <a:r>
              <a:rPr lang="en-US" dirty="0" smtClean="0"/>
              <a:t>” </a:t>
            </a:r>
            <a:r>
              <a:rPr lang="en-US" dirty="0"/>
              <a:t>, Not a SPAM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Email from known source, Not a SPAM</a:t>
            </a:r>
          </a:p>
          <a:p>
            <a:r>
              <a:rPr lang="en-US" dirty="0"/>
              <a:t>Above, we’ve defined multiple rules to classify an email into ‘spam’ or ‘not spam’. But, do you think these rules individually are strong enough to classify an email successfully? No.</a:t>
            </a:r>
          </a:p>
        </p:txBody>
      </p:sp>
    </p:spTree>
    <p:extLst>
      <p:ext uri="{BB962C8B-B14F-4D97-AF65-F5344CB8AC3E}">
        <p14:creationId xmlns:p14="http://schemas.microsoft.com/office/powerpoint/2010/main" val="120707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Individually, these rules are not powerful enough to classify an email into ‘spam’ or ‘not spam’. Therefore, these rules are called as </a:t>
            </a:r>
            <a:r>
              <a:rPr lang="en-US" b="1" dirty="0"/>
              <a:t>weak learner</a:t>
            </a:r>
            <a:r>
              <a:rPr lang="en-US" dirty="0" smtClean="0"/>
              <a:t>.</a:t>
            </a:r>
          </a:p>
          <a:p>
            <a:r>
              <a:rPr lang="en-US" dirty="0"/>
              <a:t>To convert weak learner to strong learner, we’ll combine the prediction of each weak learner using methods like:</a:t>
            </a:r>
          </a:p>
          <a:p>
            <a:r>
              <a:rPr lang="en-US" dirty="0"/>
              <a:t>Using average/ weighted average</a:t>
            </a:r>
          </a:p>
          <a:p>
            <a:r>
              <a:rPr lang="en-US" dirty="0"/>
              <a:t>Considering prediction has higher vote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8439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example:  Above, we have defined 5 weak learners. Out of these 5, 3 are voted as ‘SPAM’ and 2 are voted as ‘Not a SPAM’. In this case, by default, we’ll consider an email as SPAM because we have </a:t>
            </a:r>
            <a:r>
              <a:rPr lang="en-US" dirty="0" smtClean="0"/>
              <a:t>higher </a:t>
            </a:r>
            <a:r>
              <a:rPr lang="en-US" dirty="0"/>
              <a:t>vote for ‘SPAM’.</a:t>
            </a:r>
          </a:p>
        </p:txBody>
      </p:sp>
    </p:spTree>
    <p:extLst>
      <p:ext uri="{BB962C8B-B14F-4D97-AF65-F5344CB8AC3E}">
        <p14:creationId xmlns:p14="http://schemas.microsoft.com/office/powerpoint/2010/main" val="1893590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Boosting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1000"/>
              </a:spcAft>
            </a:pPr>
            <a:r>
              <a:rPr dirty="0" err="1" smtClean="0"/>
              <a:t>AdaBoost</a:t>
            </a:r>
            <a:r>
              <a:rPr dirty="0"/>
              <a:t>: Uses decision stumps and assigns weights to misclassified samples.</a:t>
            </a:r>
          </a:p>
          <a:p>
            <a:pPr>
              <a:spcAft>
                <a:spcPts val="1000"/>
              </a:spcAft>
            </a:pPr>
            <a:r>
              <a:rPr dirty="0"/>
              <a:t>Gradient Boosting: Uses loss functions and sequential corrections.</a:t>
            </a:r>
          </a:p>
          <a:p>
            <a:pPr>
              <a:spcAft>
                <a:spcPts val="1000"/>
              </a:spcAft>
            </a:pPr>
            <a:r>
              <a:rPr dirty="0" err="1"/>
              <a:t>XGBoost</a:t>
            </a:r>
            <a:r>
              <a:rPr dirty="0"/>
              <a:t>: Optimized for speed, handles missing values.</a:t>
            </a:r>
          </a:p>
          <a:p>
            <a:pPr>
              <a:spcAft>
                <a:spcPts val="1000"/>
              </a:spcAft>
            </a:pPr>
            <a:r>
              <a:rPr dirty="0" err="1"/>
              <a:t>LightGBM</a:t>
            </a:r>
            <a:r>
              <a:rPr dirty="0"/>
              <a:t>: Faster than </a:t>
            </a:r>
            <a:r>
              <a:rPr dirty="0" err="1"/>
              <a:t>XGBoost</a:t>
            </a:r>
            <a:r>
              <a:rPr dirty="0"/>
              <a:t>, useful for large datasets.</a:t>
            </a:r>
          </a:p>
          <a:p>
            <a:pPr>
              <a:spcAft>
                <a:spcPts val="1000"/>
              </a:spcAft>
            </a:pPr>
            <a:r>
              <a:rPr dirty="0" err="1"/>
              <a:t>CatBoost</a:t>
            </a:r>
            <a:r>
              <a:rPr dirty="0"/>
              <a:t>: Best for categorical data handling.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Boosting for Classification and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Classification: Used in fraud detection, spam filtering, medical diagnosis.</a:t>
            </a:r>
          </a:p>
          <a:p>
            <a:pPr>
              <a:spcAft>
                <a:spcPts val="1000"/>
              </a:spcAft>
            </a:pPr>
            <a:r>
              <a:t>Regression: Used for house price prediction, financial forecasting.</a:t>
            </a:r>
          </a:p>
          <a:p>
            <a:pPr>
              <a:spcAft>
                <a:spcPts val="1000"/>
              </a:spcAft>
            </a:pPr>
            <a:r>
              <a:t>Boosting works well on structured data.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5754"/>
            <a:ext cx="8229600" cy="5331655"/>
          </a:xfrm>
        </p:spPr>
        <p:txBody>
          <a:bodyPr>
            <a:normAutofit/>
          </a:bodyPr>
          <a:lstStyle/>
          <a:p>
            <a:r>
              <a:rPr lang="en-US" dirty="0"/>
              <a:t>Use bagging when you have high-variance models like decision trees to improve stability.</a:t>
            </a:r>
          </a:p>
          <a:p>
            <a:r>
              <a:rPr lang="en-US" dirty="0"/>
              <a:t>Combine bagging with cross-validation for a more reliable evaluation of your models.</a:t>
            </a:r>
          </a:p>
          <a:p>
            <a:r>
              <a:rPr lang="en-US" dirty="0"/>
              <a:t>Use random forests (bagged decision trees) as a powerful, ready-to-use bagging technique.</a:t>
            </a:r>
          </a:p>
          <a:p>
            <a:r>
              <a:rPr lang="en-US" dirty="0"/>
              <a:t>Set a higher </a:t>
            </a:r>
            <a:r>
              <a:rPr lang="en-US" dirty="0" err="1"/>
              <a:t>n_estimators</a:t>
            </a:r>
            <a:r>
              <a:rPr lang="en-US" dirty="0"/>
              <a:t> value like 100-200 when bagging to obtain maximum benefit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Bagging is easily parallelized using </a:t>
            </a:r>
            <a:r>
              <a:rPr lang="en-US" dirty="0" err="1"/>
              <a:t>n_jobs</a:t>
            </a:r>
            <a:r>
              <a:rPr lang="en-US" dirty="0"/>
              <a:t>. Implement it across multiple CPUs/machines for faster training.</a:t>
            </a:r>
          </a:p>
          <a:p>
            <a:pPr algn="just"/>
            <a:r>
              <a:rPr lang="en-US" dirty="0"/>
              <a:t>Since bagging relies on bootstrap sampling, ensure that each model is trained on a sufficiently diverse subset of the data.</a:t>
            </a:r>
          </a:p>
          <a:p>
            <a:pPr algn="just"/>
            <a:r>
              <a:rPr lang="en-US" dirty="0"/>
              <a:t>Before aggregating, optimize each model's performance using </a:t>
            </a:r>
            <a:r>
              <a:rPr lang="en-US" dirty="0" err="1"/>
              <a:t>GridSearchCV</a:t>
            </a:r>
            <a:r>
              <a:rPr lang="en-US" dirty="0"/>
              <a:t>. Good performance of individual models usually translates to better performance of the ensemble.</a:t>
            </a:r>
          </a:p>
        </p:txBody>
      </p:sp>
    </p:spTree>
    <p:extLst>
      <p:ext uri="{BB962C8B-B14F-4D97-AF65-F5344CB8AC3E}">
        <p14:creationId xmlns:p14="http://schemas.microsoft.com/office/powerpoint/2010/main" val="3404787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Advantages: Reduces bias and variance, works well with structured data.</a:t>
            </a:r>
          </a:p>
          <a:p>
            <a:pPr>
              <a:spcAft>
                <a:spcPts val="1000"/>
              </a:spcAft>
            </a:pPr>
            <a:r>
              <a:t>Disadvantages: Sensitive to noisy data, computationally expensive.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Finance: Fraud detection, credit risk assessment.</a:t>
            </a:r>
          </a:p>
          <a:p>
            <a:pPr>
              <a:spcAft>
                <a:spcPts val="1000"/>
              </a:spcAft>
            </a:pPr>
            <a:r>
              <a:t>Healthcare: Disease prediction, patient outcome analysis.</a:t>
            </a:r>
          </a:p>
          <a:p>
            <a:pPr>
              <a:spcAft>
                <a:spcPts val="1000"/>
              </a:spcAft>
            </a:pPr>
            <a:r>
              <a:t>Marketing: Customer segmentation, sales forecasting.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Bagging (bootstrap aggregating) is an ensemble method that involves training multiple models independently on random subsets of the data, and aggregating their predictions through voting or averaging.</a:t>
            </a:r>
            <a:endParaRPr dirty="0"/>
          </a:p>
          <a:p>
            <a:pPr>
              <a:spcAft>
                <a:spcPts val="1000"/>
              </a:spcAft>
            </a:pPr>
            <a:r>
              <a:rPr dirty="0"/>
              <a:t>Boosting is an ensemble learning technique that improves weak learners.</a:t>
            </a:r>
          </a:p>
          <a:p>
            <a:pPr>
              <a:spcAft>
                <a:spcPts val="1000"/>
              </a:spcAft>
            </a:pPr>
            <a:r>
              <a:rPr dirty="0"/>
              <a:t>It corrects errors from previous models to enhance accuracy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Boosting Vs. Bagging</a:t>
            </a:r>
            <a:endParaRPr lang="en-IN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281727"/>
              </p:ext>
            </p:extLst>
          </p:nvPr>
        </p:nvGraphicFramePr>
        <p:xfrm>
          <a:off x="457200" y="1417637"/>
          <a:ext cx="8229600" cy="4997755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15974561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06760558"/>
                    </a:ext>
                  </a:extLst>
                </a:gridCol>
              </a:tblGrid>
              <a:tr h="6849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             Boosting                      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1" dirty="0">
                          <a:effectLst/>
                        </a:rPr>
                        <a:t>               Bagging                               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0983475"/>
                  </a:ext>
                </a:extLst>
              </a:tr>
              <a:tr h="103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In Boosting we combine predictions that belong to different types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Bagging is a method of combining the same type of prediction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7584274"/>
                  </a:ext>
                </a:extLst>
              </a:tr>
              <a:tr h="103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The main aim of boosting is to decrease bias, not variance  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The main aim of bagging is to decrease variance not bias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407733"/>
                  </a:ext>
                </a:extLst>
              </a:tr>
              <a:tr h="12161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At every successive layer Models are weighted according to their performance.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All the models have the same weightage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51259"/>
                  </a:ext>
                </a:extLst>
              </a:tr>
              <a:tr h="1032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>
                          <a:effectLst/>
                        </a:rPr>
                        <a:t>New Models are influenced by the accuracy of previous Models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dirty="0">
                          <a:effectLst/>
                        </a:rPr>
                        <a:t>All the models are independent of each other</a:t>
                      </a:r>
                    </a:p>
                  </a:txBody>
                  <a:tcPr marL="95250" marR="95250" marT="133350" marB="1333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987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8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481" y="561382"/>
            <a:ext cx="4700079" cy="55647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820" y="1480865"/>
            <a:ext cx="7482359" cy="444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1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In detail, each model is trained on a random subset of the data sampled with replacement, meaning that the individual data points can be chosen more than once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This random subset is known as a bootstrap sample. By training models on different bootstraps, bagging reduces the variance of the individual models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</a:t>
            </a:r>
            <a:r>
              <a:rPr lang="en-US" dirty="0"/>
              <a:t>It also avoids overfitting by exposing the constituent models to different parts of the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289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predictions from all the sampled models are then combined through a simple averaging to make the overall prediction.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way, the aggregated model incorporates the strengths of the individual ones and cancels out their errors.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785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Boosting is different from Bagging (e.g., Random Forest).</a:t>
            </a:r>
          </a:p>
          <a:p>
            <a:pPr>
              <a:spcAft>
                <a:spcPts val="1000"/>
              </a:spcAft>
            </a:pPr>
            <a:r>
              <a:rPr lang="en-US" dirty="0"/>
              <a:t>Boosting models learn sequentially, reducing bias and variance.</a:t>
            </a:r>
          </a:p>
        </p:txBody>
      </p:sp>
    </p:spTree>
    <p:extLst>
      <p:ext uri="{BB962C8B-B14F-4D97-AF65-F5344CB8AC3E}">
        <p14:creationId xmlns:p14="http://schemas.microsoft.com/office/powerpoint/2010/main" val="235866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Boosting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000"/>
              </a:spcAft>
            </a:pPr>
            <a:r>
              <a:rPr dirty="0" smtClean="0"/>
              <a:t>Weak </a:t>
            </a:r>
            <a:r>
              <a:rPr dirty="0"/>
              <a:t>learners (e.g., decision stumps) are combined to form a strong learner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2050" name="Picture 2" descr="AdaBo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853" y="2689705"/>
            <a:ext cx="6195304" cy="3436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</a:pPr>
            <a:r>
              <a:rPr lang="en-US" dirty="0"/>
              <a:t>Models train sequentially, correcting errors from previous models.</a:t>
            </a:r>
          </a:p>
          <a:p>
            <a:pPr>
              <a:spcAft>
                <a:spcPts val="1000"/>
              </a:spcAft>
            </a:pPr>
            <a:r>
              <a:rPr lang="en-US" dirty="0"/>
              <a:t>Weights are adjusted to focus on difficult-to-classify cases.</a:t>
            </a:r>
          </a:p>
          <a:p>
            <a:pPr>
              <a:spcAft>
                <a:spcPts val="1000"/>
              </a:spcAft>
            </a:pPr>
            <a:r>
              <a:rPr lang="en-US" dirty="0"/>
              <a:t>Reduces bias and improves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340787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i="1" dirty="0" err="1"/>
              <a:t>Initialise</a:t>
            </a:r>
            <a:r>
              <a:rPr lang="en-US" i="1" dirty="0"/>
              <a:t> the dataset and assign equal weight to each of the data point.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i="1" dirty="0"/>
              <a:t>Provide this as input to the model and identify the wrongly classified data points.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i="1" dirty="0"/>
              <a:t>Increase the weight of the wrongly classified data points and decrease the weights of correctly classified data points. And then normalize the weights of all data points.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i="1" dirty="0"/>
              <a:t>if (got required results)</a:t>
            </a:r>
            <a:br>
              <a:rPr lang="en-US" i="1" dirty="0"/>
            </a:br>
            <a:r>
              <a:rPr lang="en-US" i="1" dirty="0"/>
              <a:t>  </a:t>
            </a:r>
            <a:r>
              <a:rPr lang="en-US" i="1" dirty="0" err="1"/>
              <a:t>Goto</a:t>
            </a:r>
            <a:r>
              <a:rPr lang="en-US" i="1" dirty="0"/>
              <a:t> step 5</a:t>
            </a:r>
            <a:br>
              <a:rPr lang="en-US" i="1" dirty="0"/>
            </a:br>
            <a:r>
              <a:rPr lang="en-US" i="1" dirty="0"/>
              <a:t>else</a:t>
            </a:r>
            <a:br>
              <a:rPr lang="en-US" i="1" dirty="0"/>
            </a:br>
            <a:r>
              <a:rPr lang="en-US" i="1" dirty="0"/>
              <a:t>  </a:t>
            </a:r>
            <a:r>
              <a:rPr lang="en-US" i="1" dirty="0" err="1"/>
              <a:t>Goto</a:t>
            </a:r>
            <a:r>
              <a:rPr lang="en-US" i="1" dirty="0"/>
              <a:t> step 2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i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922511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661</Words>
  <Application>Microsoft Office PowerPoint</Application>
  <PresentationFormat>On-screen Show (4:3)</PresentationFormat>
  <Paragraphs>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Boosting</vt:lpstr>
      <vt:lpstr>Introduction to Boosting</vt:lpstr>
      <vt:lpstr>PowerPoint Presentation</vt:lpstr>
      <vt:lpstr>PowerPoint Presentation</vt:lpstr>
      <vt:lpstr>PowerPoint Presentation</vt:lpstr>
      <vt:lpstr>PowerPoint Presentation</vt:lpstr>
      <vt:lpstr>How Boosting Works</vt:lpstr>
      <vt:lpstr>PowerPoint Presentation</vt:lpstr>
      <vt:lpstr>Algorithm</vt:lpstr>
      <vt:lpstr>PowerPoint Presentation</vt:lpstr>
      <vt:lpstr>Example</vt:lpstr>
      <vt:lpstr>PowerPoint Presentation</vt:lpstr>
      <vt:lpstr>PowerPoint Presentation</vt:lpstr>
      <vt:lpstr>Types of Boosting Algorithms</vt:lpstr>
      <vt:lpstr>Boosting for Classification and Regression</vt:lpstr>
      <vt:lpstr>Hyperparameter Tuning</vt:lpstr>
      <vt:lpstr>PowerPoint Presentation</vt:lpstr>
      <vt:lpstr>Advantages and Disadvantages</vt:lpstr>
      <vt:lpstr>Real-World Applications</vt:lpstr>
      <vt:lpstr>Boosting Vs. Bagging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Boosting</dc:title>
  <dc:subject/>
  <dc:creator/>
  <cp:keywords/>
  <dc:description>generated using python-pptx</dc:description>
  <cp:lastModifiedBy>Dell</cp:lastModifiedBy>
  <cp:revision>22</cp:revision>
  <dcterms:created xsi:type="dcterms:W3CDTF">2013-01-27T09:14:16Z</dcterms:created>
  <dcterms:modified xsi:type="dcterms:W3CDTF">2025-02-07T03:15:48Z</dcterms:modified>
  <cp:category/>
</cp:coreProperties>
</file>