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71" r:id="rId15"/>
    <p:sldId id="272" r:id="rId16"/>
    <p:sldId id="273" r:id="rId17"/>
    <p:sldId id="26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2" d="100"/>
          <a:sy n="82" d="100"/>
        </p:scale>
        <p:origin x="300"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135657F-5C2A-410D-89EC-72BB45365DA8}" type="datetimeFigureOut">
              <a:rPr lang="en-IN" smtClean="0"/>
              <a:t>06-03-2025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D91ADE-431B-4A34-92B4-C53D0A8CB0CF}" type="slidenum">
              <a:rPr lang="en-IN" smtClean="0"/>
              <a:t>‹#›</a:t>
            </a:fld>
            <a:endParaRPr lang="en-IN"/>
          </a:p>
        </p:txBody>
      </p:sp>
    </p:spTree>
    <p:extLst>
      <p:ext uri="{BB962C8B-B14F-4D97-AF65-F5344CB8AC3E}">
        <p14:creationId xmlns:p14="http://schemas.microsoft.com/office/powerpoint/2010/main" val="2672053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135657F-5C2A-410D-89EC-72BB45365DA8}" type="datetimeFigureOut">
              <a:rPr lang="en-IN" smtClean="0"/>
              <a:t>06-03-2025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D91ADE-431B-4A34-92B4-C53D0A8CB0CF}" type="slidenum">
              <a:rPr lang="en-IN" smtClean="0"/>
              <a:t>‹#›</a:t>
            </a:fld>
            <a:endParaRPr lang="en-IN"/>
          </a:p>
        </p:txBody>
      </p:sp>
    </p:spTree>
    <p:extLst>
      <p:ext uri="{BB962C8B-B14F-4D97-AF65-F5344CB8AC3E}">
        <p14:creationId xmlns:p14="http://schemas.microsoft.com/office/powerpoint/2010/main" val="2619483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135657F-5C2A-410D-89EC-72BB45365DA8}" type="datetimeFigureOut">
              <a:rPr lang="en-IN" smtClean="0"/>
              <a:t>06-03-2025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D91ADE-431B-4A34-92B4-C53D0A8CB0CF}" type="slidenum">
              <a:rPr lang="en-IN" smtClean="0"/>
              <a:t>‹#›</a:t>
            </a:fld>
            <a:endParaRPr lang="en-IN"/>
          </a:p>
        </p:txBody>
      </p:sp>
    </p:spTree>
    <p:extLst>
      <p:ext uri="{BB962C8B-B14F-4D97-AF65-F5344CB8AC3E}">
        <p14:creationId xmlns:p14="http://schemas.microsoft.com/office/powerpoint/2010/main" val="2421252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135657F-5C2A-410D-89EC-72BB45365DA8}" type="datetimeFigureOut">
              <a:rPr lang="en-IN" smtClean="0"/>
              <a:t>06-03-2025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D91ADE-431B-4A34-92B4-C53D0A8CB0CF}" type="slidenum">
              <a:rPr lang="en-IN" smtClean="0"/>
              <a:t>‹#›</a:t>
            </a:fld>
            <a:endParaRPr lang="en-IN"/>
          </a:p>
        </p:txBody>
      </p:sp>
    </p:spTree>
    <p:extLst>
      <p:ext uri="{BB962C8B-B14F-4D97-AF65-F5344CB8AC3E}">
        <p14:creationId xmlns:p14="http://schemas.microsoft.com/office/powerpoint/2010/main" val="2805097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35657F-5C2A-410D-89EC-72BB45365DA8}" type="datetimeFigureOut">
              <a:rPr lang="en-IN" smtClean="0"/>
              <a:t>06-03-2025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D91ADE-431B-4A34-92B4-C53D0A8CB0CF}" type="slidenum">
              <a:rPr lang="en-IN" smtClean="0"/>
              <a:t>‹#›</a:t>
            </a:fld>
            <a:endParaRPr lang="en-IN"/>
          </a:p>
        </p:txBody>
      </p:sp>
    </p:spTree>
    <p:extLst>
      <p:ext uri="{BB962C8B-B14F-4D97-AF65-F5344CB8AC3E}">
        <p14:creationId xmlns:p14="http://schemas.microsoft.com/office/powerpoint/2010/main" val="1676443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135657F-5C2A-410D-89EC-72BB45365DA8}" type="datetimeFigureOut">
              <a:rPr lang="en-IN" smtClean="0"/>
              <a:t>06-03-2025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D91ADE-431B-4A34-92B4-C53D0A8CB0CF}" type="slidenum">
              <a:rPr lang="en-IN" smtClean="0"/>
              <a:t>‹#›</a:t>
            </a:fld>
            <a:endParaRPr lang="en-IN"/>
          </a:p>
        </p:txBody>
      </p:sp>
    </p:spTree>
    <p:extLst>
      <p:ext uri="{BB962C8B-B14F-4D97-AF65-F5344CB8AC3E}">
        <p14:creationId xmlns:p14="http://schemas.microsoft.com/office/powerpoint/2010/main" val="3734295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135657F-5C2A-410D-89EC-72BB45365DA8}" type="datetimeFigureOut">
              <a:rPr lang="en-IN" smtClean="0"/>
              <a:t>06-03-2025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D91ADE-431B-4A34-92B4-C53D0A8CB0CF}" type="slidenum">
              <a:rPr lang="en-IN" smtClean="0"/>
              <a:t>‹#›</a:t>
            </a:fld>
            <a:endParaRPr lang="en-IN"/>
          </a:p>
        </p:txBody>
      </p:sp>
    </p:spTree>
    <p:extLst>
      <p:ext uri="{BB962C8B-B14F-4D97-AF65-F5344CB8AC3E}">
        <p14:creationId xmlns:p14="http://schemas.microsoft.com/office/powerpoint/2010/main" val="572872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135657F-5C2A-410D-89EC-72BB45365DA8}" type="datetimeFigureOut">
              <a:rPr lang="en-IN" smtClean="0"/>
              <a:t>06-03-2025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D91ADE-431B-4A34-92B4-C53D0A8CB0CF}" type="slidenum">
              <a:rPr lang="en-IN" smtClean="0"/>
              <a:t>‹#›</a:t>
            </a:fld>
            <a:endParaRPr lang="en-IN"/>
          </a:p>
        </p:txBody>
      </p:sp>
    </p:spTree>
    <p:extLst>
      <p:ext uri="{BB962C8B-B14F-4D97-AF65-F5344CB8AC3E}">
        <p14:creationId xmlns:p14="http://schemas.microsoft.com/office/powerpoint/2010/main" val="810087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35657F-5C2A-410D-89EC-72BB45365DA8}" type="datetimeFigureOut">
              <a:rPr lang="en-IN" smtClean="0"/>
              <a:t>06-03-2025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D91ADE-431B-4A34-92B4-C53D0A8CB0CF}" type="slidenum">
              <a:rPr lang="en-IN" smtClean="0"/>
              <a:t>‹#›</a:t>
            </a:fld>
            <a:endParaRPr lang="en-IN"/>
          </a:p>
        </p:txBody>
      </p:sp>
    </p:spTree>
    <p:extLst>
      <p:ext uri="{BB962C8B-B14F-4D97-AF65-F5344CB8AC3E}">
        <p14:creationId xmlns:p14="http://schemas.microsoft.com/office/powerpoint/2010/main" val="4118289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35657F-5C2A-410D-89EC-72BB45365DA8}" type="datetimeFigureOut">
              <a:rPr lang="en-IN" smtClean="0"/>
              <a:t>06-03-2025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D91ADE-431B-4A34-92B4-C53D0A8CB0CF}" type="slidenum">
              <a:rPr lang="en-IN" smtClean="0"/>
              <a:t>‹#›</a:t>
            </a:fld>
            <a:endParaRPr lang="en-IN"/>
          </a:p>
        </p:txBody>
      </p:sp>
    </p:spTree>
    <p:extLst>
      <p:ext uri="{BB962C8B-B14F-4D97-AF65-F5344CB8AC3E}">
        <p14:creationId xmlns:p14="http://schemas.microsoft.com/office/powerpoint/2010/main" val="2974329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35657F-5C2A-410D-89EC-72BB45365DA8}" type="datetimeFigureOut">
              <a:rPr lang="en-IN" smtClean="0"/>
              <a:t>06-03-2025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D91ADE-431B-4A34-92B4-C53D0A8CB0CF}" type="slidenum">
              <a:rPr lang="en-IN" smtClean="0"/>
              <a:t>‹#›</a:t>
            </a:fld>
            <a:endParaRPr lang="en-IN"/>
          </a:p>
        </p:txBody>
      </p:sp>
    </p:spTree>
    <p:extLst>
      <p:ext uri="{BB962C8B-B14F-4D97-AF65-F5344CB8AC3E}">
        <p14:creationId xmlns:p14="http://schemas.microsoft.com/office/powerpoint/2010/main" val="1928509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35657F-5C2A-410D-89EC-72BB45365DA8}" type="datetimeFigureOut">
              <a:rPr lang="en-IN" smtClean="0"/>
              <a:t>06-03-2025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D91ADE-431B-4A34-92B4-C53D0A8CB0CF}" type="slidenum">
              <a:rPr lang="en-IN" smtClean="0"/>
              <a:t>‹#›</a:t>
            </a:fld>
            <a:endParaRPr lang="en-IN"/>
          </a:p>
        </p:txBody>
      </p:sp>
    </p:spTree>
    <p:extLst>
      <p:ext uri="{BB962C8B-B14F-4D97-AF65-F5344CB8AC3E}">
        <p14:creationId xmlns:p14="http://schemas.microsoft.com/office/powerpoint/2010/main" val="1100052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Hierarchical </a:t>
            </a:r>
            <a:r>
              <a:rPr lang="en-US" dirty="0" smtClean="0"/>
              <a:t>Clustering</a:t>
            </a:r>
            <a:endParaRPr lang="en-US"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58435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 for the distance between two clusters</a:t>
            </a:r>
          </a:p>
        </p:txBody>
      </p:sp>
      <p:sp>
        <p:nvSpPr>
          <p:cNvPr id="3" name="Content Placeholder 2"/>
          <p:cNvSpPr>
            <a:spLocks noGrp="1"/>
          </p:cNvSpPr>
          <p:nvPr>
            <p:ph idx="1"/>
          </p:nvPr>
        </p:nvSpPr>
        <p:spPr/>
        <p:txBody>
          <a:bodyPr/>
          <a:lstStyle/>
          <a:p>
            <a:r>
              <a:rPr lang="en-US" b="1" dirty="0"/>
              <a:t>Single Linkage:</a:t>
            </a:r>
            <a:r>
              <a:rPr lang="en-US" dirty="0"/>
              <a:t> It is the Shortest Distance between the closest points of the clusters. </a:t>
            </a:r>
            <a:endParaRPr lang="en-US" dirty="0" smtClean="0"/>
          </a:p>
          <a:p>
            <a:endParaRPr lang="en-IN" dirty="0"/>
          </a:p>
        </p:txBody>
      </p:sp>
      <p:pic>
        <p:nvPicPr>
          <p:cNvPr id="6148" name="Picture 4" descr="Hierarchical Clustering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2528" y="2311522"/>
            <a:ext cx="4732948" cy="3727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314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Complete Linkage:</a:t>
            </a:r>
            <a:r>
              <a:rPr lang="en-US" dirty="0"/>
              <a:t> It is the farthest distance between the two points of two different clusters. It is one of the popular linkage methods as it forms tighter clusters than single-linkage</a:t>
            </a:r>
            <a:r>
              <a:rPr lang="en-US" dirty="0" smtClean="0"/>
              <a:t>.</a:t>
            </a:r>
          </a:p>
          <a:p>
            <a:endParaRPr lang="en-IN" dirty="0"/>
          </a:p>
        </p:txBody>
      </p:sp>
      <p:pic>
        <p:nvPicPr>
          <p:cNvPr id="7170" name="Picture 2" descr="Hierarchical Clustering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344" y="3381862"/>
            <a:ext cx="3810000"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485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Average Linkage:</a:t>
            </a:r>
            <a:r>
              <a:rPr lang="en-US" dirty="0"/>
              <a:t> It is the linkage method in which the distance between each pair of datasets is added up and then divided by the total number of datasets to calculate the average distance between two clusters</a:t>
            </a:r>
            <a:r>
              <a:rPr lang="en-US" dirty="0" smtClean="0"/>
              <a:t>.</a:t>
            </a:r>
          </a:p>
          <a:p>
            <a:r>
              <a:rPr lang="en-US" dirty="0" smtClean="0"/>
              <a:t> </a:t>
            </a:r>
            <a:r>
              <a:rPr lang="en-US" dirty="0"/>
              <a:t>It is also one of the most popular linkage methods.</a:t>
            </a:r>
          </a:p>
        </p:txBody>
      </p:sp>
    </p:spTree>
    <p:extLst>
      <p:ext uri="{BB962C8B-B14F-4D97-AF65-F5344CB8AC3E}">
        <p14:creationId xmlns:p14="http://schemas.microsoft.com/office/powerpoint/2010/main" val="2374260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Centroid Linkage:</a:t>
            </a:r>
            <a:r>
              <a:rPr lang="en-US" dirty="0"/>
              <a:t> It is the linkage method in which the distance between the centroid of the clusters is calculated. </a:t>
            </a:r>
            <a:endParaRPr lang="en-US" dirty="0" smtClean="0"/>
          </a:p>
          <a:p>
            <a:endParaRPr lang="en-IN" dirty="0"/>
          </a:p>
        </p:txBody>
      </p:sp>
      <p:pic>
        <p:nvPicPr>
          <p:cNvPr id="8194" name="Picture 2" descr="Hierarchical Clustering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9791" y="2710106"/>
            <a:ext cx="3810000"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902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b="1" dirty="0"/>
              <a:t>Ward’s Method:</a:t>
            </a:r>
            <a:r>
              <a:rPr lang="en-US" dirty="0"/>
              <a:t> It uses squared error to compute the similarity of the two clusters for merging</a:t>
            </a:r>
            <a:r>
              <a:rPr lang="en-US" dirty="0" smtClean="0"/>
              <a:t>.</a:t>
            </a:r>
          </a:p>
          <a:p>
            <a:r>
              <a:rPr lang="en-US" b="1" i="1" dirty="0"/>
              <a:t>Ward’s Method</a:t>
            </a:r>
            <a:r>
              <a:rPr lang="en-US" i="1" dirty="0"/>
              <a:t> tries to minimize the increase in squared error and maintains compact clusters</a:t>
            </a:r>
            <a:r>
              <a:rPr lang="en-US" i="1" dirty="0" smtClean="0"/>
              <a:t>.</a:t>
            </a:r>
          </a:p>
          <a:p>
            <a:pPr marL="0" lvl="0" indent="0" eaLnBrk="0" fontAlgn="base" hangingPunct="0">
              <a:lnSpc>
                <a:spcPct val="100000"/>
              </a:lnSpc>
              <a:spcBef>
                <a:spcPct val="0"/>
              </a:spcBef>
              <a:spcAft>
                <a:spcPct val="0"/>
              </a:spcAft>
              <a:buFontTx/>
              <a:buChar char="•"/>
            </a:pPr>
            <a:r>
              <a:rPr lang="en-US" altLang="en-US" dirty="0"/>
              <a:t>Initial Step: Each data point is treated as an individual cluster.</a:t>
            </a:r>
          </a:p>
          <a:p>
            <a:pPr marL="0" lvl="0" indent="0" eaLnBrk="0" fontAlgn="base" hangingPunct="0">
              <a:lnSpc>
                <a:spcPct val="100000"/>
              </a:lnSpc>
              <a:spcBef>
                <a:spcPct val="0"/>
              </a:spcBef>
              <a:spcAft>
                <a:spcPct val="0"/>
              </a:spcAft>
              <a:buFontTx/>
              <a:buChar char="•"/>
            </a:pPr>
            <a:r>
              <a:rPr lang="en-US" altLang="en-US" dirty="0"/>
              <a:t>Merging Criteria: At each step, the algorithm merges the two clusters that result in the smallest increase in the total within-cluster variance (sum of squared errors, SSE).</a:t>
            </a:r>
          </a:p>
          <a:p>
            <a:endParaRPr lang="en-US" i="1" dirty="0"/>
          </a:p>
          <a:p>
            <a:endParaRPr lang="en-US" dirty="0"/>
          </a:p>
        </p:txBody>
      </p:sp>
    </p:spTree>
    <p:extLst>
      <p:ext uri="{BB962C8B-B14F-4D97-AF65-F5344CB8AC3E}">
        <p14:creationId xmlns:p14="http://schemas.microsoft.com/office/powerpoint/2010/main" val="3459102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lvl="0" indent="0" eaLnBrk="0" fontAlgn="base" hangingPunct="0">
              <a:lnSpc>
                <a:spcPct val="100000"/>
              </a:lnSpc>
              <a:spcBef>
                <a:spcPct val="0"/>
              </a:spcBef>
              <a:spcAft>
                <a:spcPct val="0"/>
              </a:spcAft>
              <a:buFontTx/>
              <a:buChar char="•"/>
            </a:pPr>
            <a:r>
              <a:rPr lang="en-US" altLang="en-US" dirty="0" smtClean="0"/>
              <a:t>Computation of SSE:</a:t>
            </a:r>
          </a:p>
          <a:p>
            <a:pPr marL="0" lvl="0" indent="0" eaLnBrk="0" fontAlgn="base" hangingPunct="0">
              <a:lnSpc>
                <a:spcPct val="100000"/>
              </a:lnSpc>
              <a:spcBef>
                <a:spcPct val="0"/>
              </a:spcBef>
              <a:spcAft>
                <a:spcPct val="0"/>
              </a:spcAft>
              <a:buFontTx/>
              <a:buChar char="•"/>
            </a:pPr>
            <a:r>
              <a:rPr lang="en-US" altLang="en-US" dirty="0" smtClean="0"/>
              <a:t>The SSE for a cluster is computed as the sum of squared Euclidean distances between each data point and the cluster centroid.</a:t>
            </a:r>
          </a:p>
          <a:p>
            <a:pPr marL="0" lvl="0" indent="0" eaLnBrk="0" fontAlgn="base" hangingPunct="0">
              <a:lnSpc>
                <a:spcPct val="100000"/>
              </a:lnSpc>
              <a:spcBef>
                <a:spcPct val="0"/>
              </a:spcBef>
              <a:spcAft>
                <a:spcPct val="0"/>
              </a:spcAft>
              <a:buFontTx/>
              <a:buChar char="•"/>
            </a:pPr>
            <a:r>
              <a:rPr lang="en-US" altLang="en-US" dirty="0" smtClean="0"/>
              <a:t>When two clusters C1​ and C2​ are merged into a new cluster C3​, the SSE increases.</a:t>
            </a:r>
          </a:p>
          <a:p>
            <a:pPr marL="0" lvl="0" indent="0" eaLnBrk="0" fontAlgn="base" hangingPunct="0">
              <a:lnSpc>
                <a:spcPct val="100000"/>
              </a:lnSpc>
              <a:spcBef>
                <a:spcPct val="0"/>
              </a:spcBef>
              <a:spcAft>
                <a:spcPct val="0"/>
              </a:spcAft>
              <a:buFontTx/>
              <a:buChar char="•"/>
            </a:pPr>
            <a:r>
              <a:rPr lang="en-US" altLang="en-US" dirty="0" smtClean="0"/>
              <a:t>Ward’s method chooses the pair of clusters that result in the smallest increase in SSE.</a:t>
            </a:r>
            <a:endParaRPr lang="en-US" altLang="en-US" dirty="0"/>
          </a:p>
        </p:txBody>
      </p:sp>
    </p:spTree>
    <p:extLst>
      <p:ext uri="{BB962C8B-B14F-4D97-AF65-F5344CB8AC3E}">
        <p14:creationId xmlns:p14="http://schemas.microsoft.com/office/powerpoint/2010/main" val="1518329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duotone>
              <a:prstClr val="black"/>
              <a:schemeClr val="accent1">
                <a:tint val="45000"/>
                <a:satMod val="400000"/>
              </a:schemeClr>
            </a:duotone>
          </a:blip>
          <a:stretch>
            <a:fillRect/>
          </a:stretch>
        </p:blipFill>
        <p:spPr>
          <a:xfrm>
            <a:off x="1834015" y="2447787"/>
            <a:ext cx="8523970" cy="2827597"/>
          </a:xfrm>
          <a:prstGeom prst="rect">
            <a:avLst/>
          </a:prstGeom>
        </p:spPr>
      </p:pic>
    </p:spTree>
    <p:extLst>
      <p:ext uri="{BB962C8B-B14F-4D97-AF65-F5344CB8AC3E}">
        <p14:creationId xmlns:p14="http://schemas.microsoft.com/office/powerpoint/2010/main" val="3836781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Woking</a:t>
            </a:r>
            <a:r>
              <a:rPr lang="en-US" dirty="0"/>
              <a:t> of </a:t>
            </a:r>
            <a:r>
              <a:rPr lang="en-US" dirty="0" err="1"/>
              <a:t>Dendrogram</a:t>
            </a:r>
            <a:r>
              <a:rPr lang="en-US" dirty="0"/>
              <a:t> in Hierarchical clustering</a:t>
            </a:r>
          </a:p>
        </p:txBody>
      </p:sp>
      <p:sp>
        <p:nvSpPr>
          <p:cNvPr id="3" name="Content Placeholder 2"/>
          <p:cNvSpPr>
            <a:spLocks noGrp="1"/>
          </p:cNvSpPr>
          <p:nvPr>
            <p:ph idx="1"/>
          </p:nvPr>
        </p:nvSpPr>
        <p:spPr/>
        <p:txBody>
          <a:bodyPr/>
          <a:lstStyle/>
          <a:p>
            <a:r>
              <a:rPr lang="en-US" dirty="0"/>
              <a:t>The working of the </a:t>
            </a:r>
            <a:r>
              <a:rPr lang="en-US" dirty="0" err="1"/>
              <a:t>dendrogram</a:t>
            </a:r>
            <a:r>
              <a:rPr lang="en-US" dirty="0"/>
              <a:t> can be explained using the below diagram:</a:t>
            </a:r>
            <a:r>
              <a:rPr lang="en-US" dirty="0" smtClean="0"/>
              <a:t/>
            </a:r>
            <a:br>
              <a:rPr lang="en-US" dirty="0" smtClean="0"/>
            </a:br>
            <a:endParaRPr lang="en-IN" dirty="0"/>
          </a:p>
        </p:txBody>
      </p:sp>
      <p:pic>
        <p:nvPicPr>
          <p:cNvPr id="5124" name="Picture 4" descr="Hierarchical Clustering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591" y="2705789"/>
            <a:ext cx="8507778" cy="3471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747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618532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Hierarchical clustering is another unsupervised machine learning algorithm, which is used to group the unlabeled datasets into a cluster and also known as </a:t>
            </a:r>
            <a:r>
              <a:rPr lang="en-US" b="1" dirty="0"/>
              <a:t>hierarchical cluster analysis</a:t>
            </a:r>
            <a:r>
              <a:rPr lang="en-US" dirty="0"/>
              <a:t> or HCA</a:t>
            </a:r>
            <a:r>
              <a:rPr lang="en-US" dirty="0" smtClean="0"/>
              <a:t>.</a:t>
            </a:r>
          </a:p>
          <a:p>
            <a:r>
              <a:rPr lang="en-US" dirty="0"/>
              <a:t>In this algorithm, we develop the hierarchy of clusters in the form of a tree, and this tree-shaped structure is known as the </a:t>
            </a:r>
            <a:r>
              <a:rPr lang="en-US" b="1" dirty="0" err="1"/>
              <a:t>dendrogram</a:t>
            </a:r>
            <a:r>
              <a:rPr lang="en-US" dirty="0" smtClean="0"/>
              <a:t>.</a:t>
            </a:r>
          </a:p>
        </p:txBody>
      </p:sp>
    </p:spTree>
    <p:extLst>
      <p:ext uri="{BB962C8B-B14F-4D97-AF65-F5344CB8AC3E}">
        <p14:creationId xmlns:p14="http://schemas.microsoft.com/office/powerpoint/2010/main" val="2195219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The hierarchical clustering technique has two approaches:</a:t>
            </a:r>
          </a:p>
          <a:p>
            <a:r>
              <a:rPr lang="en-US" b="1" dirty="0"/>
              <a:t>Agglomerative:</a:t>
            </a:r>
            <a:r>
              <a:rPr lang="en-US" dirty="0"/>
              <a:t> Agglomerative is a </a:t>
            </a:r>
            <a:r>
              <a:rPr lang="en-US" b="1" dirty="0"/>
              <a:t>bottom-up</a:t>
            </a:r>
            <a:r>
              <a:rPr lang="en-US" dirty="0"/>
              <a:t> approach, in which the algorithm starts with taking all data points as single clusters and merging them until one cluster is left.</a:t>
            </a:r>
          </a:p>
          <a:p>
            <a:r>
              <a:rPr lang="en-US" b="1" dirty="0"/>
              <a:t>Divisive:</a:t>
            </a:r>
            <a:r>
              <a:rPr lang="en-US" dirty="0"/>
              <a:t> Divisive algorithm is the reverse of the agglomerative algorithm as it is a </a:t>
            </a:r>
            <a:r>
              <a:rPr lang="en-US" b="1" dirty="0"/>
              <a:t>top-down approach.</a:t>
            </a:r>
            <a:endParaRPr lang="en-US" dirty="0"/>
          </a:p>
          <a:p>
            <a:endParaRPr lang="en-IN" dirty="0"/>
          </a:p>
        </p:txBody>
      </p:sp>
    </p:spTree>
    <p:extLst>
      <p:ext uri="{BB962C8B-B14F-4D97-AF65-F5344CB8AC3E}">
        <p14:creationId xmlns:p14="http://schemas.microsoft.com/office/powerpoint/2010/main" val="3679985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Agglomerative Hierarchical clustering</a:t>
            </a:r>
          </a:p>
        </p:txBody>
      </p:sp>
      <p:sp>
        <p:nvSpPr>
          <p:cNvPr id="3" name="Content Placeholder 2"/>
          <p:cNvSpPr>
            <a:spLocks noGrp="1"/>
          </p:cNvSpPr>
          <p:nvPr>
            <p:ph idx="1"/>
          </p:nvPr>
        </p:nvSpPr>
        <p:spPr/>
        <p:txBody>
          <a:bodyPr/>
          <a:lstStyle/>
          <a:p>
            <a:r>
              <a:rPr lang="en-US" dirty="0"/>
              <a:t>The agglomerative hierarchical clustering algorithm is a popular example of HCA. To group the datasets into clusters, it follows the </a:t>
            </a:r>
            <a:r>
              <a:rPr lang="en-US" b="1" dirty="0"/>
              <a:t>bottom-up approach</a:t>
            </a:r>
            <a:r>
              <a:rPr lang="en-US" dirty="0"/>
              <a:t>. </a:t>
            </a:r>
            <a:endParaRPr lang="en-US" dirty="0" smtClean="0"/>
          </a:p>
          <a:p>
            <a:r>
              <a:rPr lang="en-US" dirty="0" smtClean="0"/>
              <a:t>It </a:t>
            </a:r>
            <a:r>
              <a:rPr lang="en-US" dirty="0"/>
              <a:t>means, this algorithm considers each dataset as a single cluster at the beginning, and then start combining the closest pair of clusters together. It does this until all the clusters are merged into a single cluster that contains all the datasets.</a:t>
            </a:r>
          </a:p>
          <a:p>
            <a:r>
              <a:rPr lang="en-US" dirty="0"/>
              <a:t>This hierarchy of clusters is represented in the form of the </a:t>
            </a:r>
            <a:r>
              <a:rPr lang="en-US" b="1" dirty="0" err="1"/>
              <a:t>dendrogram</a:t>
            </a:r>
            <a:r>
              <a:rPr lang="en-US" b="1" dirty="0"/>
              <a:t>.</a:t>
            </a:r>
          </a:p>
        </p:txBody>
      </p:sp>
    </p:spTree>
    <p:extLst>
      <p:ext uri="{BB962C8B-B14F-4D97-AF65-F5344CB8AC3E}">
        <p14:creationId xmlns:p14="http://schemas.microsoft.com/office/powerpoint/2010/main" val="194758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the Agglomerative Hierarchical clustering Work?</a:t>
            </a:r>
          </a:p>
        </p:txBody>
      </p:sp>
      <p:sp>
        <p:nvSpPr>
          <p:cNvPr id="3" name="Content Placeholder 2"/>
          <p:cNvSpPr>
            <a:spLocks noGrp="1"/>
          </p:cNvSpPr>
          <p:nvPr>
            <p:ph idx="1"/>
          </p:nvPr>
        </p:nvSpPr>
        <p:spPr/>
        <p:txBody>
          <a:bodyPr/>
          <a:lstStyle/>
          <a:p>
            <a:r>
              <a:rPr lang="en-US" b="1" dirty="0"/>
              <a:t>Step-1:</a:t>
            </a:r>
            <a:r>
              <a:rPr lang="en-US" dirty="0"/>
              <a:t> Create each data point as a single cluster. Let's say there are N data points, so the number of clusters will also be N</a:t>
            </a:r>
            <a:r>
              <a:rPr lang="en-US" dirty="0" smtClean="0"/>
              <a:t>.</a:t>
            </a:r>
          </a:p>
          <a:p>
            <a:endParaRPr lang="en-IN" dirty="0"/>
          </a:p>
        </p:txBody>
      </p:sp>
      <p:pic>
        <p:nvPicPr>
          <p:cNvPr id="1026" name="Picture 2" descr="Hierarchical Clustering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3678" y="2827336"/>
            <a:ext cx="4648200" cy="366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953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Step-2:</a:t>
            </a:r>
            <a:r>
              <a:rPr lang="en-US" dirty="0"/>
              <a:t> Take two closest data points or clusters and merge them to form one cluster. So, there will now be N-1 clusters</a:t>
            </a:r>
            <a:r>
              <a:rPr lang="en-US" dirty="0" smtClean="0"/>
              <a:t>.</a:t>
            </a:r>
          </a:p>
          <a:p>
            <a:endParaRPr lang="en-IN" dirty="0"/>
          </a:p>
          <a:p>
            <a:endParaRPr lang="en-IN" dirty="0"/>
          </a:p>
        </p:txBody>
      </p:sp>
      <p:pic>
        <p:nvPicPr>
          <p:cNvPr id="2054" name="Picture 6" descr="Hierarchical Clustering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5122" y="2880345"/>
            <a:ext cx="4077986" cy="3211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444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Step-3</a:t>
            </a:r>
            <a:r>
              <a:rPr lang="en-US" dirty="0"/>
              <a:t>: Again, take the two closest clusters and merge them together to form one cluster. There will be N-2 clusters</a:t>
            </a:r>
            <a:r>
              <a:rPr lang="en-US" dirty="0" smtClean="0"/>
              <a:t>.</a:t>
            </a:r>
          </a:p>
          <a:p>
            <a:endParaRPr lang="en-IN" dirty="0"/>
          </a:p>
        </p:txBody>
      </p:sp>
      <p:pic>
        <p:nvPicPr>
          <p:cNvPr id="3076" name="Picture 4" descr="Hierarchical Clustering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160" y="3053616"/>
            <a:ext cx="3810000"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256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Step-4:</a:t>
            </a:r>
            <a:r>
              <a:rPr lang="en-US" dirty="0"/>
              <a:t> Repeat Step 3 until only one cluster left. So, we will get the following clusters. Consider the below images</a:t>
            </a:r>
            <a:r>
              <a:rPr lang="en-US" dirty="0" smtClean="0"/>
              <a:t>:</a:t>
            </a:r>
          </a:p>
          <a:p>
            <a:endParaRPr lang="en-IN" dirty="0"/>
          </a:p>
        </p:txBody>
      </p:sp>
      <p:pic>
        <p:nvPicPr>
          <p:cNvPr id="4098" name="Picture 2" descr="Hierarchical Clustering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60" y="2991460"/>
            <a:ext cx="3242608" cy="255355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ierarchical Clustering in 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5511" y="2839060"/>
            <a:ext cx="3436132" cy="270595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ierarchical Clustering in 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0221" y="3060454"/>
            <a:ext cx="3154997" cy="248456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ierarchical Clustering in Machine Learn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2188" y="2938033"/>
            <a:ext cx="3310452" cy="2606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122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Step-5:</a:t>
            </a:r>
            <a:r>
              <a:rPr lang="en-US" dirty="0"/>
              <a:t> Once all the clusters are combined into one big cluster, develop the </a:t>
            </a:r>
            <a:r>
              <a:rPr lang="en-US" dirty="0" err="1"/>
              <a:t>dendrogram</a:t>
            </a:r>
            <a:r>
              <a:rPr lang="en-US" dirty="0"/>
              <a:t> to divide the clusters as per the problem.</a:t>
            </a:r>
          </a:p>
        </p:txBody>
      </p:sp>
    </p:spTree>
    <p:extLst>
      <p:ext uri="{BB962C8B-B14F-4D97-AF65-F5344CB8AC3E}">
        <p14:creationId xmlns:p14="http://schemas.microsoft.com/office/powerpoint/2010/main" val="1042627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205</Words>
  <Application>Microsoft Office PowerPoint</Application>
  <PresentationFormat>Widescreen</PresentationFormat>
  <Paragraphs>32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Hierarchical Clustering</vt:lpstr>
      <vt:lpstr>PowerPoint Presentation</vt:lpstr>
      <vt:lpstr>PowerPoint Presentation</vt:lpstr>
      <vt:lpstr>Agglomerative Hierarchical clustering</vt:lpstr>
      <vt:lpstr>How the Agglomerative Hierarchical clustering Work?</vt:lpstr>
      <vt:lpstr>PowerPoint Presentation</vt:lpstr>
      <vt:lpstr>PowerPoint Presentation</vt:lpstr>
      <vt:lpstr>PowerPoint Presentation</vt:lpstr>
      <vt:lpstr>PowerPoint Presentation</vt:lpstr>
      <vt:lpstr>Measure for the distance between two clusters</vt:lpstr>
      <vt:lpstr>PowerPoint Presentation</vt:lpstr>
      <vt:lpstr>PowerPoint Presentation</vt:lpstr>
      <vt:lpstr>PowerPoint Presentation</vt:lpstr>
      <vt:lpstr>PowerPoint Presentation</vt:lpstr>
      <vt:lpstr>PowerPoint Presentation</vt:lpstr>
      <vt:lpstr>PowerPoint Presentation</vt:lpstr>
      <vt:lpstr>Woking of Dendrogram in Hierarchical clustering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Hierarchical Clustering</dc:title>
  <dc:creator>Dell</dc:creator>
  <cp:lastModifiedBy>Dell</cp:lastModifiedBy>
  <cp:revision>17</cp:revision>
  <dcterms:created xsi:type="dcterms:W3CDTF">2025-03-05T22:43:45Z</dcterms:created>
  <dcterms:modified xsi:type="dcterms:W3CDTF">2025-03-05T23:12:00Z</dcterms:modified>
</cp:coreProperties>
</file>