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313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838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1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79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739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32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020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61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07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64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17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16A30-C047-4B96-ABD8-300DA0F1DDB3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8E3DF-9A7B-475D-8719-F5C60F9F10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758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DBSCAN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70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Points</a:t>
            </a:r>
            <a:r>
              <a:rPr lang="en-US" dirty="0"/>
              <a:t>: Have at least </a:t>
            </a:r>
            <a:r>
              <a:rPr lang="en-US" b="1" dirty="0" err="1"/>
              <a:t>MinPts</a:t>
            </a:r>
            <a:r>
              <a:rPr lang="en-US" dirty="0"/>
              <a:t> neighbors within </a:t>
            </a:r>
            <a:r>
              <a:rPr lang="en-US" b="1" dirty="0"/>
              <a:t>ε</a:t>
            </a:r>
            <a:r>
              <a:rPr lang="en-US" dirty="0"/>
              <a:t> radius.</a:t>
            </a:r>
          </a:p>
          <a:p>
            <a:r>
              <a:rPr lang="en-US" b="1" dirty="0"/>
              <a:t>Border Points</a:t>
            </a:r>
            <a:r>
              <a:rPr lang="en-US" dirty="0"/>
              <a:t>: Have fewer than </a:t>
            </a:r>
            <a:r>
              <a:rPr lang="en-US" dirty="0" err="1"/>
              <a:t>MinPts</a:t>
            </a:r>
            <a:r>
              <a:rPr lang="en-US" dirty="0"/>
              <a:t> neighbors but are close to a core point.</a:t>
            </a:r>
          </a:p>
          <a:p>
            <a:r>
              <a:rPr lang="en-US" b="1" dirty="0"/>
              <a:t>Noise Points</a:t>
            </a:r>
            <a:r>
              <a:rPr lang="en-US" dirty="0"/>
              <a:t>: Isolated points that don’t belong to any cluster.</a:t>
            </a:r>
          </a:p>
          <a:p>
            <a:r>
              <a:rPr lang="en-US" dirty="0"/>
              <a:t>This structure ensures DBSCAN accurately detects </a:t>
            </a:r>
            <a:r>
              <a:rPr lang="en-US" b="1" dirty="0"/>
              <a:t>clusters</a:t>
            </a:r>
            <a:r>
              <a:rPr lang="en-US" dirty="0"/>
              <a:t> and </a:t>
            </a:r>
            <a:r>
              <a:rPr lang="en-US" b="1" dirty="0"/>
              <a:t>outliers</a:t>
            </a:r>
            <a:r>
              <a:rPr lang="en-US" dirty="0"/>
              <a:t> without requiring a predefined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2347216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Selecting </a:t>
            </a:r>
            <a:r>
              <a:rPr lang="el-GR" b="1" dirty="0"/>
              <a:t>ε (</a:t>
            </a:r>
            <a:r>
              <a:rPr lang="en-IN" b="1" dirty="0"/>
              <a:t>Epsilon)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8226"/>
            <a:ext cx="10515600" cy="4929809"/>
          </a:xfrm>
        </p:spPr>
        <p:txBody>
          <a:bodyPr>
            <a:normAutofit fontScale="92500"/>
          </a:bodyPr>
          <a:lstStyle/>
          <a:p>
            <a:r>
              <a:rPr lang="en-US" dirty="0"/>
              <a:t>The ε parameter determines the maximum distance between two points for them to be considered neighbors. To choose an appropriate ε:</a:t>
            </a:r>
          </a:p>
          <a:p>
            <a:r>
              <a:rPr lang="en-US" b="1" dirty="0"/>
              <a:t>1. Use domain knowledge</a:t>
            </a:r>
            <a:r>
              <a:rPr lang="en-US" dirty="0"/>
              <a:t>: If you have insight into what distance is meaningful for your specific problem, use that as a starting point.</a:t>
            </a:r>
          </a:p>
          <a:p>
            <a:r>
              <a:rPr lang="en-US" b="1" dirty="0"/>
              <a:t>2. K-distance graph</a:t>
            </a:r>
            <a:r>
              <a:rPr lang="en-US" dirty="0"/>
              <a:t>: This is a more systematic approach:</a:t>
            </a:r>
          </a:p>
          <a:p>
            <a:r>
              <a:rPr lang="en-US" dirty="0"/>
              <a:t>Calculate the distance to the k-</a:t>
            </a:r>
            <a:r>
              <a:rPr lang="en-US" dirty="0" err="1"/>
              <a:t>th</a:t>
            </a:r>
            <a:r>
              <a:rPr lang="en-US" dirty="0"/>
              <a:t> nearest neighbor for each point (where k = </a:t>
            </a:r>
            <a:r>
              <a:rPr lang="en-US" dirty="0" err="1"/>
              <a:t>MinPts</a:t>
            </a:r>
            <a:r>
              <a:rPr lang="en-US" dirty="0"/>
              <a:t>).</a:t>
            </a:r>
          </a:p>
          <a:p>
            <a:r>
              <a:rPr lang="en-US" dirty="0"/>
              <a:t>Plot these k-distances in ascending order.</a:t>
            </a:r>
          </a:p>
          <a:p>
            <a:r>
              <a:rPr lang="en-US" dirty="0"/>
              <a:t>Look for an "elbow" in the graph – a point where the curve starts to level off.</a:t>
            </a:r>
          </a:p>
          <a:p>
            <a:r>
              <a:rPr lang="en-US" dirty="0"/>
              <a:t>The ε value at this elbow is often a good choice.</a:t>
            </a:r>
          </a:p>
        </p:txBody>
      </p:sp>
    </p:spTree>
    <p:extLst>
      <p:ext uri="{BB962C8B-B14F-4D97-AF65-F5344CB8AC3E}">
        <p14:creationId xmlns:p14="http://schemas.microsoft.com/office/powerpoint/2010/main" val="1238653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Selecting </a:t>
            </a:r>
            <a:r>
              <a:rPr lang="en-IN" b="1" dirty="0" err="1"/>
              <a:t>MinPts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MinPts</a:t>
            </a:r>
            <a:r>
              <a:rPr lang="en-US" dirty="0"/>
              <a:t> determines the minimum number of points required to form a dense region. Here are some guidelines:</a:t>
            </a:r>
          </a:p>
          <a:p>
            <a:pPr marL="0" indent="0">
              <a:buNone/>
            </a:pPr>
            <a:r>
              <a:rPr lang="en-US" b="1" dirty="0"/>
              <a:t>1. General rule</a:t>
            </a:r>
            <a:r>
              <a:rPr lang="en-US" dirty="0"/>
              <a:t>: A good starting point is to set </a:t>
            </a:r>
            <a:r>
              <a:rPr lang="en-US" dirty="0" err="1"/>
              <a:t>MinPts</a:t>
            </a:r>
            <a:r>
              <a:rPr lang="en-US" dirty="0"/>
              <a:t> = 2 * </a:t>
            </a:r>
            <a:r>
              <a:rPr lang="en-US" dirty="0" err="1"/>
              <a:t>num_features</a:t>
            </a:r>
            <a:r>
              <a:rPr lang="en-US" dirty="0"/>
              <a:t>, where </a:t>
            </a:r>
            <a:r>
              <a:rPr lang="en-US" dirty="0" err="1"/>
              <a:t>num_features</a:t>
            </a:r>
            <a:r>
              <a:rPr lang="en-US" dirty="0"/>
              <a:t> is the number of dimensions in your dataset.</a:t>
            </a:r>
          </a:p>
          <a:p>
            <a:pPr marL="0" indent="0">
              <a:buNone/>
            </a:pPr>
            <a:r>
              <a:rPr lang="en-US" b="1" dirty="0"/>
              <a:t>2. Noise consideration</a:t>
            </a:r>
            <a:r>
              <a:rPr lang="en-US" dirty="0"/>
              <a:t>: If your data has noise or you want to detect smaller clusters, you might want to decrease </a:t>
            </a:r>
            <a:r>
              <a:rPr lang="en-US" dirty="0" err="1"/>
              <a:t>MinPts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3. Dataset size</a:t>
            </a:r>
            <a:r>
              <a:rPr lang="en-US" dirty="0"/>
              <a:t>: For larger datasets, you might need to increase </a:t>
            </a:r>
            <a:r>
              <a:rPr lang="en-US" dirty="0" err="1"/>
              <a:t>MinPts</a:t>
            </a:r>
            <a:r>
              <a:rPr lang="en-US" dirty="0"/>
              <a:t> to avoid creating too many small clusters.</a:t>
            </a:r>
          </a:p>
        </p:txBody>
      </p:sp>
    </p:spTree>
    <p:extLst>
      <p:ext uri="{BB962C8B-B14F-4D97-AF65-F5344CB8AC3E}">
        <p14:creationId xmlns:p14="http://schemas.microsoft.com/office/powerpoint/2010/main" val="3928382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MinPts</a:t>
            </a:r>
            <a:r>
              <a:rPr lang="en-US" dirty="0"/>
              <a:t> &gt;= D + 1 (where D is the number of dimensions in the dataset)If the data is 2D, then </a:t>
            </a:r>
            <a:r>
              <a:rPr lang="en-US" dirty="0" err="1"/>
              <a:t>MinPts</a:t>
            </a:r>
            <a:r>
              <a:rPr lang="en-US" dirty="0"/>
              <a:t> should be at least 3</a:t>
            </a:r>
            <a:r>
              <a:rPr lang="en-US" dirty="0" smtClean="0"/>
              <a:t>.</a:t>
            </a:r>
          </a:p>
          <a:p>
            <a:r>
              <a:rPr lang="en-US" dirty="0" smtClean="0"/>
              <a:t>If </a:t>
            </a:r>
            <a:r>
              <a:rPr lang="en-US" dirty="0"/>
              <a:t>the data is 3D, then </a:t>
            </a:r>
            <a:r>
              <a:rPr lang="en-US" dirty="0" err="1"/>
              <a:t>MinPts</a:t>
            </a:r>
            <a:r>
              <a:rPr lang="en-US" dirty="0"/>
              <a:t> should be at least 4, and so 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</a:t>
            </a:r>
            <a:r>
              <a:rPr lang="en-US" dirty="0"/>
              <a:t>ensures that clusters are properly formed and not based on a single point</a:t>
            </a:r>
            <a:r>
              <a:rPr lang="en-US" dirty="0" smtClean="0"/>
              <a:t>.</a:t>
            </a:r>
          </a:p>
          <a:p>
            <a:r>
              <a:rPr lang="en-US" dirty="0"/>
              <a:t>2D dataset → </a:t>
            </a:r>
            <a:r>
              <a:rPr lang="en-US" dirty="0" err="1"/>
              <a:t>MinPts</a:t>
            </a:r>
            <a:r>
              <a:rPr lang="en-US" dirty="0"/>
              <a:t> = 4 or </a:t>
            </a:r>
            <a:r>
              <a:rPr lang="en-US" dirty="0" smtClean="0"/>
              <a:t>5</a:t>
            </a:r>
          </a:p>
          <a:p>
            <a:r>
              <a:rPr lang="en-US" dirty="0" smtClean="0"/>
              <a:t>3D </a:t>
            </a:r>
            <a:r>
              <a:rPr lang="en-US" dirty="0"/>
              <a:t>dataset → </a:t>
            </a:r>
            <a:r>
              <a:rPr lang="en-US" dirty="0" err="1"/>
              <a:t>MinPts</a:t>
            </a:r>
            <a:r>
              <a:rPr lang="en-US" dirty="0"/>
              <a:t> = 6</a:t>
            </a: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751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201416"/>
              </p:ext>
            </p:extLst>
          </p:nvPr>
        </p:nvGraphicFramePr>
        <p:xfrm>
          <a:off x="2136911" y="1875500"/>
          <a:ext cx="8650358" cy="26832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1243">
                  <a:extLst>
                    <a:ext uri="{9D8B030D-6E8A-4147-A177-3AD203B41FA5}">
                      <a16:colId xmlns:a16="http://schemas.microsoft.com/office/drawing/2014/main" val="1994103164"/>
                    </a:ext>
                  </a:extLst>
                </a:gridCol>
                <a:gridCol w="2434974">
                  <a:extLst>
                    <a:ext uri="{9D8B030D-6E8A-4147-A177-3AD203B41FA5}">
                      <a16:colId xmlns:a16="http://schemas.microsoft.com/office/drawing/2014/main" val="3419398335"/>
                    </a:ext>
                  </a:extLst>
                </a:gridCol>
                <a:gridCol w="2714141">
                  <a:extLst>
                    <a:ext uri="{9D8B030D-6E8A-4147-A177-3AD203B41FA5}">
                      <a16:colId xmlns:a16="http://schemas.microsoft.com/office/drawing/2014/main" val="3129867414"/>
                    </a:ext>
                  </a:extLst>
                </a:gridCol>
              </a:tblGrid>
              <a:tr h="6253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Dataset Type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Dimensions (D)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</a:rPr>
                        <a:t>Suggested </a:t>
                      </a:r>
                      <a:r>
                        <a:rPr lang="en-IN" sz="1600" b="1">
                          <a:effectLst/>
                        </a:rPr>
                        <a:t>MinPts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43099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2D (Make Moons)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2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4–6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91108707"/>
                  </a:ext>
                </a:extLst>
              </a:tr>
              <a:tr h="6253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</a:rPr>
                        <a:t>3D (Spatial Data)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3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6–8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781388"/>
                  </a:ext>
                </a:extLst>
              </a:tr>
              <a:tr h="80721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</a:rPr>
                        <a:t>10D+ (High-Dimensional)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>
                          <a:effectLst/>
                        </a:rPr>
                        <a:t>10+</a:t>
                      </a:r>
                      <a:endParaRPr lang="en-IN" sz="20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400" b="1" dirty="0">
                          <a:effectLst/>
                        </a:rPr>
                        <a:t>20–50</a:t>
                      </a:r>
                      <a:endParaRPr lang="en-IN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82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24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Density-based clustering</a:t>
            </a:r>
            <a:r>
              <a:rPr lang="en-US" dirty="0"/>
              <a:t> methods, like </a:t>
            </a:r>
            <a:r>
              <a:rPr lang="en-US" b="1" dirty="0"/>
              <a:t>DBSCAN (Density-Based Spatial Clustering of Applications with Noise)</a:t>
            </a:r>
            <a:r>
              <a:rPr lang="en-US" dirty="0"/>
              <a:t>, are highly effective for identifying clusters in noisy datasets. </a:t>
            </a:r>
            <a:endParaRPr lang="en-US" dirty="0" smtClean="0"/>
          </a:p>
          <a:p>
            <a:r>
              <a:rPr lang="en-US" dirty="0" smtClean="0"/>
              <a:t>Unlike </a:t>
            </a:r>
            <a:r>
              <a:rPr lang="en-US" dirty="0"/>
              <a:t>centroid-based methods, DBSCAN forms clusters based on data point density, making it suitable for datasets with arbitrary shapes.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14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DBSCAN is particularly useful in anomaly detection and spatial data analysis, where outliers must be identified.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method offers robust performance by detecting clusters with varying densities, making it an essential tool for unsupervised learning tasks in diverse fields.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735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 of DBSCAN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Noise Handling:</a:t>
            </a:r>
            <a:r>
              <a:rPr lang="en-US" dirty="0"/>
              <a:t> DBSCAN efficiently identifies outliers that do not belong to any cluster.</a:t>
            </a:r>
          </a:p>
          <a:p>
            <a:r>
              <a:rPr lang="en-US" b="1" dirty="0"/>
              <a:t>Cluster Detection with Varying Densities:</a:t>
            </a:r>
            <a:r>
              <a:rPr lang="en-US" dirty="0"/>
              <a:t> The algorithm can detect clusters with </a:t>
            </a:r>
            <a:r>
              <a:rPr lang="en-US" b="1" dirty="0"/>
              <a:t>different densities</a:t>
            </a:r>
            <a:r>
              <a:rPr lang="en-US" dirty="0"/>
              <a:t>, unlike K-Means, which assumes clusters are spherical.</a:t>
            </a:r>
          </a:p>
        </p:txBody>
      </p:sp>
    </p:spTree>
    <p:extLst>
      <p:ext uri="{BB962C8B-B14F-4D97-AF65-F5344CB8AC3E}">
        <p14:creationId xmlns:p14="http://schemas.microsoft.com/office/powerpoint/2010/main" val="139863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Parameters of the DBSCAN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DBSCAN relies on two primary parameters to detect clusters: </a:t>
            </a:r>
            <a:r>
              <a:rPr lang="en-US" b="1" dirty="0"/>
              <a:t>Epsilon (ε)</a:t>
            </a:r>
            <a:r>
              <a:rPr lang="en-US" dirty="0"/>
              <a:t> and </a:t>
            </a:r>
            <a:r>
              <a:rPr lang="en-US" b="1" dirty="0" err="1"/>
              <a:t>MinPts</a:t>
            </a:r>
            <a:r>
              <a:rPr lang="en-US" dirty="0"/>
              <a:t>.</a:t>
            </a:r>
          </a:p>
          <a:p>
            <a:r>
              <a:rPr lang="en-US" b="1" dirty="0"/>
              <a:t>Epsilon (ε)</a:t>
            </a:r>
          </a:p>
          <a:p>
            <a:r>
              <a:rPr lang="en-US" dirty="0"/>
              <a:t>Epsilon defines the maximum radius within which neighboring points are considered part of the same cluster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smaller </a:t>
            </a:r>
            <a:r>
              <a:rPr lang="en-US" b="1" dirty="0"/>
              <a:t>ε</a:t>
            </a:r>
            <a:r>
              <a:rPr lang="en-US" dirty="0"/>
              <a:t> results in more clusters with fewer points, while a larger ε may group more points into larger clusters. </a:t>
            </a:r>
            <a:endParaRPr lang="en-US" dirty="0" smtClean="0"/>
          </a:p>
          <a:p>
            <a:r>
              <a:rPr lang="en-US" dirty="0" smtClean="0"/>
              <a:t>Choosing </a:t>
            </a:r>
            <a:r>
              <a:rPr lang="en-US" dirty="0"/>
              <a:t>an appropriate </a:t>
            </a:r>
            <a:r>
              <a:rPr lang="en-US" b="1" dirty="0"/>
              <a:t>ε</a:t>
            </a:r>
            <a:r>
              <a:rPr lang="en-US" dirty="0"/>
              <a:t> is crucial to balancing cluster granularity and performance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68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 smtClean="0"/>
              <a:t>MinPts</a:t>
            </a:r>
            <a:endParaRPr lang="en-US" b="1" dirty="0" smtClean="0"/>
          </a:p>
          <a:p>
            <a:r>
              <a:rPr lang="en-US" dirty="0" err="1" smtClean="0"/>
              <a:t>MinPts</a:t>
            </a:r>
            <a:r>
              <a:rPr lang="en-US" dirty="0" smtClean="0"/>
              <a:t> specifies the </a:t>
            </a:r>
            <a:r>
              <a:rPr lang="en-US" b="1" dirty="0" smtClean="0"/>
              <a:t>minimum number of points</a:t>
            </a:r>
            <a:r>
              <a:rPr lang="en-US" dirty="0" smtClean="0"/>
              <a:t> required to form a dense region, which defines the core of a cluster. </a:t>
            </a:r>
          </a:p>
          <a:p>
            <a:r>
              <a:rPr lang="en-US" dirty="0" smtClean="0"/>
              <a:t>Higher </a:t>
            </a:r>
            <a:r>
              <a:rPr lang="en-US" dirty="0" err="1" smtClean="0"/>
              <a:t>MinPts</a:t>
            </a:r>
            <a:r>
              <a:rPr lang="en-US" dirty="0" smtClean="0"/>
              <a:t> values result in fewer clusters, but they are more robust to noise. </a:t>
            </a:r>
          </a:p>
          <a:p>
            <a:r>
              <a:rPr lang="en-US" dirty="0" smtClean="0"/>
              <a:t>Lower values may generate more, smaller clusters.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225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Influence of Parameters on Cluster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Both </a:t>
            </a:r>
            <a:r>
              <a:rPr lang="en-US" b="1" dirty="0"/>
              <a:t>ε </a:t>
            </a:r>
            <a:r>
              <a:rPr lang="en-US" dirty="0"/>
              <a:t>and</a:t>
            </a:r>
            <a:r>
              <a:rPr lang="en-US" b="1" dirty="0"/>
              <a:t> </a:t>
            </a:r>
            <a:r>
              <a:rPr lang="en-US" b="1" dirty="0" err="1"/>
              <a:t>MinPts</a:t>
            </a:r>
            <a:r>
              <a:rPr lang="en-US" dirty="0"/>
              <a:t> directly affect how clusters are detected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Setting these parameters correctly ensures DBSCAN’s effectiveness in identifying meaningful clusters and handling noise within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621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and Pseudocode for the DBSCAN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Select a Random Point</a:t>
            </a:r>
            <a:r>
              <a:rPr lang="en-US" dirty="0"/>
              <a:t>: Begin with an unvisited point from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Identify Neighboring Points</a:t>
            </a:r>
            <a:r>
              <a:rPr lang="en-US" dirty="0"/>
              <a:t>: Check if the number of points within the </a:t>
            </a:r>
            <a:r>
              <a:rPr lang="en-US" b="1" dirty="0"/>
              <a:t>Epsilon (ε)</a:t>
            </a:r>
            <a:r>
              <a:rPr lang="en-US" dirty="0"/>
              <a:t> radius meets the </a:t>
            </a:r>
            <a:r>
              <a:rPr lang="en-US" b="1" dirty="0" err="1"/>
              <a:t>MinPts</a:t>
            </a:r>
            <a:r>
              <a:rPr lang="en-US" dirty="0"/>
              <a:t> requirement.</a:t>
            </a:r>
          </a:p>
          <a:p>
            <a:pPr lvl="1"/>
            <a:r>
              <a:rPr lang="en-US" dirty="0"/>
              <a:t>If yes, mark it as a core point and form a new cluster.</a:t>
            </a:r>
          </a:p>
          <a:p>
            <a:pPr lvl="1"/>
            <a:r>
              <a:rPr lang="en-US" dirty="0"/>
              <a:t>If no, label the point as a noise point (though it might later belong to a cluster).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Expand the Cluster</a:t>
            </a:r>
            <a:r>
              <a:rPr lang="en-US" dirty="0"/>
              <a:t>: For each core point, expand the cluster by visiting neighboring points within the ε radius.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Classify Border Points</a:t>
            </a:r>
            <a:r>
              <a:rPr lang="en-US" dirty="0"/>
              <a:t>: Points within ε but without sufficient neighbors are border points and belong to the nearest cluster.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Repeat</a:t>
            </a:r>
            <a:r>
              <a:rPr lang="en-US" dirty="0"/>
              <a:t>: Continue until all points are visited and assigned to a cluster or marked as noise.</a:t>
            </a:r>
          </a:p>
        </p:txBody>
      </p:sp>
    </p:spTree>
    <p:extLst>
      <p:ext uri="{BB962C8B-B14F-4D97-AF65-F5344CB8AC3E}">
        <p14:creationId xmlns:p14="http://schemas.microsoft.com/office/powerpoint/2010/main" val="962971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Visual Example of Core, Border, and Nois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0454" y="559156"/>
            <a:ext cx="8934882" cy="5617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46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445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DBSCAN</vt:lpstr>
      <vt:lpstr>PowerPoint Presentation</vt:lpstr>
      <vt:lpstr>PowerPoint Presentation</vt:lpstr>
      <vt:lpstr>Key Features of DBSCAN</vt:lpstr>
      <vt:lpstr>Parameters of the DBSCAN Algorithm</vt:lpstr>
      <vt:lpstr>PowerPoint Presentation</vt:lpstr>
      <vt:lpstr>Influence of Parameters on Cluster Formation</vt:lpstr>
      <vt:lpstr>Steps and Pseudocode for the DBSCAN Algorithm</vt:lpstr>
      <vt:lpstr>PowerPoint Presentation</vt:lpstr>
      <vt:lpstr>PowerPoint Presentation</vt:lpstr>
      <vt:lpstr>Selecting ε (Epsilon)</vt:lpstr>
      <vt:lpstr>Selecting MinPts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DBSCAN</dc:title>
  <dc:creator>Dell</dc:creator>
  <cp:lastModifiedBy>Dell</cp:lastModifiedBy>
  <cp:revision>15</cp:revision>
  <dcterms:created xsi:type="dcterms:W3CDTF">2025-03-10T14:22:08Z</dcterms:created>
  <dcterms:modified xsi:type="dcterms:W3CDTF">2025-03-10T15:15:48Z</dcterms:modified>
</cp:coreProperties>
</file>