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73" r:id="rId10"/>
    <p:sldId id="274" r:id="rId11"/>
    <p:sldId id="275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9F73-6B14-46B2-91C3-79A3ECCDF083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820C-553E-4A5B-84E9-965B33F54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37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9F73-6B14-46B2-91C3-79A3ECCDF083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820C-553E-4A5B-84E9-965B33F54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20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9F73-6B14-46B2-91C3-79A3ECCDF083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820C-553E-4A5B-84E9-965B33F54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62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9F73-6B14-46B2-91C3-79A3ECCDF083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820C-553E-4A5B-84E9-965B33F54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6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9F73-6B14-46B2-91C3-79A3ECCDF083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820C-553E-4A5B-84E9-965B33F54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069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9F73-6B14-46B2-91C3-79A3ECCDF083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820C-553E-4A5B-84E9-965B33F54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10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9F73-6B14-46B2-91C3-79A3ECCDF083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820C-553E-4A5B-84E9-965B33F54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80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9F73-6B14-46B2-91C3-79A3ECCDF083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820C-553E-4A5B-84E9-965B33F54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07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9F73-6B14-46B2-91C3-79A3ECCDF083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820C-553E-4A5B-84E9-965B33F54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32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9F73-6B14-46B2-91C3-79A3ECCDF083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820C-553E-4A5B-84E9-965B33F54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34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F9F73-6B14-46B2-91C3-79A3ECCDF083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4820C-553E-4A5B-84E9-965B33F54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58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F9F73-6B14-46B2-91C3-79A3ECCDF083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4820C-553E-4A5B-84E9-965B33F54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79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LightGBM</a:t>
            </a:r>
            <a:r>
              <a:rPr lang="en-US" dirty="0" smtClean="0"/>
              <a:t> (Light Gradient Boosting Machine)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62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Bin 1: [0 - 3.5]</a:t>
            </a:r>
          </a:p>
          <a:p>
            <a:r>
              <a:rPr lang="de-DE" dirty="0" smtClean="0"/>
              <a:t>Bin 2: [3.5 - 6.5]</a:t>
            </a:r>
          </a:p>
          <a:p>
            <a:r>
              <a:rPr lang="de-DE" dirty="0" smtClean="0"/>
              <a:t>Bin 3: [6.5 - 10]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9376" y="2242316"/>
            <a:ext cx="6832937" cy="337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4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selects the bin that maximizes </a:t>
            </a:r>
            <a:r>
              <a:rPr lang="en-US" b="1" dirty="0" smtClean="0"/>
              <a:t>information gain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1020" y="2787010"/>
            <a:ext cx="10322780" cy="203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25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training compared to traditional gradient boosting</a:t>
            </a:r>
          </a:p>
          <a:p>
            <a:r>
              <a:rPr lang="en-US" dirty="0" smtClean="0"/>
              <a:t>Low memory consumption</a:t>
            </a:r>
          </a:p>
          <a:p>
            <a:r>
              <a:rPr lang="en-US" dirty="0" smtClean="0"/>
              <a:t>Better accuracy on large datasets</a:t>
            </a:r>
          </a:p>
          <a:p>
            <a:r>
              <a:rPr lang="en-US" dirty="0" smtClean="0"/>
              <a:t>Handles categorical features efficiently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317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May </a:t>
            </a:r>
            <a:r>
              <a:rPr lang="en-IN" dirty="0" err="1" smtClean="0"/>
              <a:t>overfit</a:t>
            </a:r>
            <a:r>
              <a:rPr lang="en-IN" dirty="0" smtClean="0"/>
              <a:t> on small datasets due to aggressive tree growth</a:t>
            </a:r>
          </a:p>
          <a:p>
            <a:r>
              <a:rPr lang="en-IN" dirty="0" smtClean="0"/>
              <a:t> Requires careful tuning of </a:t>
            </a:r>
            <a:r>
              <a:rPr lang="en-IN" dirty="0" err="1" smtClean="0"/>
              <a:t>hyperparameters</a:t>
            </a:r>
            <a:r>
              <a:rPr lang="en-IN" dirty="0" smtClean="0"/>
              <a:t> for optimal performance</a:t>
            </a:r>
          </a:p>
          <a:p>
            <a:r>
              <a:rPr lang="en-IN" dirty="0" smtClean="0"/>
              <a:t> Less interpretable than simpler models like decision trees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54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</a:t>
            </a:r>
            <a:r>
              <a:rPr lang="en-IN" dirty="0" err="1" smtClean="0"/>
              <a:t>Hyperparameters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num_leaves</a:t>
            </a:r>
            <a:r>
              <a:rPr lang="en-IN" dirty="0" smtClean="0"/>
              <a:t>: Controls tree complexity. Higher values increase model capacity.</a:t>
            </a:r>
          </a:p>
          <a:p>
            <a:r>
              <a:rPr lang="en-IN" dirty="0" err="1" smtClean="0"/>
              <a:t>max_depth</a:t>
            </a:r>
            <a:r>
              <a:rPr lang="en-IN" dirty="0" smtClean="0"/>
              <a:t>: Limits tree depth to prevent overfitting.</a:t>
            </a:r>
          </a:p>
          <a:p>
            <a:r>
              <a:rPr lang="en-IN" dirty="0" err="1" smtClean="0"/>
              <a:t>learning_rate</a:t>
            </a:r>
            <a:r>
              <a:rPr lang="en-IN" dirty="0" smtClean="0"/>
              <a:t>: Controls step size during boosting.</a:t>
            </a:r>
          </a:p>
          <a:p>
            <a:r>
              <a:rPr lang="en-IN" dirty="0" smtClean="0"/>
              <a:t>boosting: Type of boosting (</a:t>
            </a:r>
            <a:r>
              <a:rPr lang="en-IN" dirty="0" err="1" smtClean="0"/>
              <a:t>gbdt</a:t>
            </a:r>
            <a:r>
              <a:rPr lang="en-IN" dirty="0" smtClean="0"/>
              <a:t>, dart, </a:t>
            </a:r>
            <a:r>
              <a:rPr lang="en-IN" dirty="0" err="1" smtClean="0"/>
              <a:t>rf</a:t>
            </a:r>
            <a:r>
              <a:rPr lang="en-IN" dirty="0" smtClean="0"/>
              <a:t>).</a:t>
            </a:r>
          </a:p>
          <a:p>
            <a:r>
              <a:rPr lang="en-IN" dirty="0" err="1" smtClean="0"/>
              <a:t>Gbdt:Gradient</a:t>
            </a:r>
            <a:r>
              <a:rPr lang="en-IN" dirty="0" smtClean="0"/>
              <a:t> Boosting Decision Trees</a:t>
            </a:r>
          </a:p>
          <a:p>
            <a:r>
              <a:rPr lang="en-IN" dirty="0" smtClean="0"/>
              <a:t>Dart:</a:t>
            </a:r>
            <a:r>
              <a:rPr lang="en-US" b="1" dirty="0" smtClean="0"/>
              <a:t>Dropouts meet Adaptive Boosting.</a:t>
            </a:r>
            <a:r>
              <a:rPr lang="en-US" dirty="0" smtClean="0"/>
              <a:t> Uses dropout to improve generalization and avoid overfitting.</a:t>
            </a:r>
          </a:p>
          <a:p>
            <a:r>
              <a:rPr lang="en-US" dirty="0" err="1" smtClean="0"/>
              <a:t>Rf</a:t>
            </a:r>
            <a:r>
              <a:rPr lang="en-US" dirty="0" smtClean="0"/>
              <a:t>: </a:t>
            </a:r>
            <a:r>
              <a:rPr lang="en-IN" b="1" dirty="0" smtClean="0"/>
              <a:t>Random Forest Mode.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495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CatBoost</a:t>
            </a:r>
            <a:r>
              <a:rPr lang="en-IN" dirty="0" smtClean="0"/>
              <a:t> (Categorical Boosting)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CatBoost</a:t>
            </a:r>
            <a:r>
              <a:rPr lang="en-US" dirty="0" smtClean="0"/>
              <a:t>, developed by </a:t>
            </a:r>
            <a:r>
              <a:rPr lang="en-US" dirty="0" err="1" smtClean="0"/>
              <a:t>Yandex</a:t>
            </a:r>
            <a:r>
              <a:rPr lang="en-US" dirty="0" smtClean="0"/>
              <a:t>, is a gradient boosting algorithm specialized in handling categorical features efficiently.</a:t>
            </a:r>
          </a:p>
          <a:p>
            <a:r>
              <a:rPr lang="en-US" dirty="0" smtClean="0"/>
              <a:t> It is designed to work well with structured data containing categorical variables without requiring extensive preprocessing.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16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Efficient Categorical Feature Handling: Uses ordered boosting and a unique encoding technique to process categorical variables.</a:t>
            </a:r>
          </a:p>
          <a:p>
            <a:r>
              <a:rPr lang="en-IN" dirty="0" smtClean="0"/>
              <a:t>Ordered Boosting: Reduces overfitting by applying permutations during training.</a:t>
            </a:r>
          </a:p>
          <a:p>
            <a:r>
              <a:rPr lang="en-IN" dirty="0" smtClean="0"/>
              <a:t>GPU Acceleration: Supports GPU training for speed improvement.</a:t>
            </a:r>
          </a:p>
          <a:p>
            <a:r>
              <a:rPr lang="en-IN" dirty="0" smtClean="0"/>
              <a:t>Robust to Missing Values: Can handle missing data seamlessly.</a:t>
            </a:r>
          </a:p>
          <a:p>
            <a:r>
              <a:rPr lang="en-IN" dirty="0" smtClean="0"/>
              <a:t>Works Well with Default Parameters: Requires less </a:t>
            </a:r>
            <a:r>
              <a:rPr lang="en-IN" dirty="0" err="1" smtClean="0"/>
              <a:t>hyperparameter</a:t>
            </a:r>
            <a:r>
              <a:rPr lang="en-IN" dirty="0" smtClean="0"/>
              <a:t> tuning compared to </a:t>
            </a:r>
            <a:r>
              <a:rPr lang="en-IN" dirty="0" err="1" smtClean="0"/>
              <a:t>LightGBM</a:t>
            </a:r>
            <a:r>
              <a:rPr lang="en-IN" dirty="0" smtClean="0"/>
              <a:t> and </a:t>
            </a:r>
            <a:r>
              <a:rPr lang="en-IN" dirty="0" err="1" smtClean="0"/>
              <a:t>XGBoost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75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Excellent for datasets with categorical features</a:t>
            </a:r>
          </a:p>
          <a:p>
            <a:r>
              <a:rPr lang="en-US" dirty="0" smtClean="0"/>
              <a:t> Requires minimal preprocessing (no need for one-hot encoding)</a:t>
            </a:r>
          </a:p>
          <a:p>
            <a:r>
              <a:rPr lang="en-US" dirty="0" smtClean="0"/>
              <a:t>Strong generalization performance</a:t>
            </a:r>
          </a:p>
          <a:p>
            <a:r>
              <a:rPr lang="en-US" dirty="0" smtClean="0"/>
              <a:t> Works well with both small and large datasets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79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Slightly slower training time than </a:t>
            </a:r>
            <a:r>
              <a:rPr lang="en-US" dirty="0" err="1" smtClean="0"/>
              <a:t>LightGBM</a:t>
            </a:r>
            <a:endParaRPr lang="en-US" dirty="0"/>
          </a:p>
          <a:p>
            <a:r>
              <a:rPr lang="en-US" dirty="0" smtClean="0"/>
              <a:t>Uses more memory compared to </a:t>
            </a:r>
            <a:r>
              <a:rPr lang="en-US" dirty="0" err="1" smtClean="0"/>
              <a:t>LightGBM</a:t>
            </a:r>
            <a:endParaRPr lang="en-US" dirty="0"/>
          </a:p>
          <a:p>
            <a:r>
              <a:rPr lang="en-US" dirty="0" smtClean="0"/>
              <a:t>Limited </a:t>
            </a:r>
            <a:r>
              <a:rPr lang="en-US" dirty="0" err="1" smtClean="0"/>
              <a:t>hyperparameter</a:t>
            </a:r>
            <a:r>
              <a:rPr lang="en-US" dirty="0" smtClean="0"/>
              <a:t> tuning flexibility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026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</a:t>
            </a:r>
            <a:r>
              <a:rPr lang="en-IN" dirty="0" err="1" smtClean="0"/>
              <a:t>Hyperparameters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depth: Depth of the trees (default: 6).</a:t>
            </a:r>
          </a:p>
          <a:p>
            <a:r>
              <a:rPr lang="en-US" dirty="0" smtClean="0"/>
              <a:t>iterations: Number of boosting iterations.</a:t>
            </a:r>
          </a:p>
          <a:p>
            <a:r>
              <a:rPr lang="en-US" dirty="0" err="1" smtClean="0"/>
              <a:t>learning_rate</a:t>
            </a:r>
            <a:r>
              <a:rPr lang="en-US" dirty="0" smtClean="0"/>
              <a:t>: Controls model update step size.</a:t>
            </a:r>
          </a:p>
          <a:p>
            <a:r>
              <a:rPr lang="en-US" dirty="0" smtClean="0"/>
              <a:t>l2_leaf_reg: L2 regularization term for leaf values.</a:t>
            </a:r>
          </a:p>
          <a:p>
            <a:r>
              <a:rPr lang="en-US" dirty="0" err="1" smtClean="0"/>
              <a:t>cat_features</a:t>
            </a:r>
            <a:r>
              <a:rPr lang="en-US" dirty="0" smtClean="0"/>
              <a:t>: List of categorical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47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LightGBM</a:t>
            </a:r>
            <a:r>
              <a:rPr lang="en-US" dirty="0" smtClean="0"/>
              <a:t>, developed by Microsoft, is an efficient and scalable implementation of gradient boosting.</a:t>
            </a:r>
          </a:p>
          <a:p>
            <a:r>
              <a:rPr lang="en-US" dirty="0" smtClean="0"/>
              <a:t> It is particularly optimized for large datasets and handles categorical features effectively.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46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Histogram-Based Learning: </a:t>
            </a:r>
            <a:r>
              <a:rPr lang="en-US" dirty="0" smtClean="0"/>
              <a:t>Uses a histogram-based algorithm, which speeds up training and reduces memory usage.</a:t>
            </a:r>
          </a:p>
          <a:p>
            <a:r>
              <a:rPr lang="en-US" b="1" dirty="0" smtClean="0"/>
              <a:t>Leaf-Wise Growth Strategy: </a:t>
            </a:r>
            <a:r>
              <a:rPr lang="en-US" dirty="0" smtClean="0"/>
              <a:t>Unlike traditional level-wise tree growth, </a:t>
            </a:r>
            <a:r>
              <a:rPr lang="en-US" dirty="0" err="1" smtClean="0"/>
              <a:t>LightGBM</a:t>
            </a:r>
            <a:r>
              <a:rPr lang="en-US" dirty="0" smtClean="0"/>
              <a:t> grows trees leaf-wise, leading to better accuracy and efficiency.</a:t>
            </a:r>
          </a:p>
          <a:p>
            <a:r>
              <a:rPr lang="en-US" b="1" dirty="0" smtClean="0"/>
              <a:t>GPU Acceleration: </a:t>
            </a:r>
            <a:r>
              <a:rPr lang="en-US" dirty="0" smtClean="0"/>
              <a:t>Supports GPU training, making it significantly faster.</a:t>
            </a:r>
          </a:p>
        </p:txBody>
      </p:sp>
    </p:spTree>
    <p:extLst>
      <p:ext uri="{BB962C8B-B14F-4D97-AF65-F5344CB8AC3E}">
        <p14:creationId xmlns:p14="http://schemas.microsoft.com/office/powerpoint/2010/main" val="179928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Handles Large Datasets: </a:t>
            </a:r>
            <a:r>
              <a:rPr lang="en-US" dirty="0" smtClean="0"/>
              <a:t>Optimized for large datasets with millions of rows.</a:t>
            </a:r>
          </a:p>
          <a:p>
            <a:r>
              <a:rPr lang="en-US" b="1" dirty="0" smtClean="0"/>
              <a:t>Efficient Handling of Missing Values: </a:t>
            </a:r>
            <a:r>
              <a:rPr lang="en-US" dirty="0" smtClean="0"/>
              <a:t>Can handle missing values without requiring explicit imputation.</a:t>
            </a:r>
          </a:p>
          <a:p>
            <a:r>
              <a:rPr lang="en-US" b="1" dirty="0" smtClean="0"/>
              <a:t>Supports Parallel and Distributed Training: </a:t>
            </a:r>
            <a:r>
              <a:rPr lang="en-US" dirty="0" smtClean="0"/>
              <a:t>Enhances speed when working with big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55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https://rohitgr7.github.io/content/images/2019/03/Screenshot-from-2019-03-27-23-09-47-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21" y="1825625"/>
            <a:ext cx="92225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49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Histogram-Based Binning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Convert Continuous Values to Bins</a:t>
            </a:r>
          </a:p>
          <a:p>
            <a:r>
              <a:rPr lang="en-US" dirty="0" smtClean="0"/>
              <a:t>Suppose we have a feature Age with values:</a:t>
            </a:r>
            <a:endParaRPr lang="en-IN" dirty="0"/>
          </a:p>
          <a:p>
            <a:r>
              <a:rPr lang="en-IN" dirty="0" smtClean="0"/>
              <a:t>[22, 24, 29, 35, 40, 50, 55, 60, 65]</a:t>
            </a:r>
          </a:p>
          <a:p>
            <a:r>
              <a:rPr lang="en-US" dirty="0" smtClean="0"/>
              <a:t>Instead of storing these exact values, </a:t>
            </a:r>
            <a:r>
              <a:rPr lang="en-US" dirty="0" err="1" smtClean="0"/>
              <a:t>LightGBM</a:t>
            </a:r>
            <a:r>
              <a:rPr lang="en-US" dirty="0" smtClean="0"/>
              <a:t> </a:t>
            </a:r>
            <a:r>
              <a:rPr lang="en-US" b="1" dirty="0" smtClean="0"/>
              <a:t>creates bins</a:t>
            </a:r>
            <a:r>
              <a:rPr lang="en-US" dirty="0" smtClean="0"/>
              <a:t> like:</a:t>
            </a:r>
          </a:p>
          <a:p>
            <a:r>
              <a:rPr lang="de-DE" dirty="0" smtClean="0"/>
              <a:t>Bin 1: 20–30  → (22, 24, 29)</a:t>
            </a:r>
          </a:p>
          <a:p>
            <a:r>
              <a:rPr lang="de-DE" dirty="0" smtClean="0"/>
              <a:t>Bin 2: 30–40  → (35, 40)</a:t>
            </a:r>
          </a:p>
          <a:p>
            <a:r>
              <a:rPr lang="de-DE" dirty="0" smtClean="0"/>
              <a:t>Bin 3: 40–50  → (50)</a:t>
            </a:r>
          </a:p>
          <a:p>
            <a:r>
              <a:rPr lang="de-DE" dirty="0" smtClean="0"/>
              <a:t>Bin 4: 50–60  → (55, 60)</a:t>
            </a:r>
          </a:p>
          <a:p>
            <a:r>
              <a:rPr lang="de-DE" dirty="0" smtClean="0"/>
              <a:t>Bin 5: 60+    → (65)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3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0156" y="1825625"/>
            <a:ext cx="7039752" cy="318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8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6196" y="2032164"/>
            <a:ext cx="6821839" cy="314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25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9716" y="2072726"/>
            <a:ext cx="7622186" cy="346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3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579</Words>
  <Application>Microsoft Office PowerPoint</Application>
  <PresentationFormat>Widescreen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LightGBM (Light Gradient Boosting Machine)</vt:lpstr>
      <vt:lpstr>PowerPoint Presentation</vt:lpstr>
      <vt:lpstr>Key Features</vt:lpstr>
      <vt:lpstr>PowerPoint Presentation</vt:lpstr>
      <vt:lpstr>PowerPoint Presentation</vt:lpstr>
      <vt:lpstr>Histogram-Based Binning</vt:lpstr>
      <vt:lpstr>PowerPoint Presentation</vt:lpstr>
      <vt:lpstr>PowerPoint Presentation</vt:lpstr>
      <vt:lpstr>For Classification</vt:lpstr>
      <vt:lpstr>PowerPoint Presentation</vt:lpstr>
      <vt:lpstr>PowerPoint Presentation</vt:lpstr>
      <vt:lpstr>Advantages</vt:lpstr>
      <vt:lpstr>Disadvantages</vt:lpstr>
      <vt:lpstr>Common Hyperparameters</vt:lpstr>
      <vt:lpstr>CatBoost (Categorical Boosting)</vt:lpstr>
      <vt:lpstr>Key Features</vt:lpstr>
      <vt:lpstr>Advantages</vt:lpstr>
      <vt:lpstr>Disadvantages</vt:lpstr>
      <vt:lpstr>Common Hyperparameters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LightGBM (Light Gradient Boosting Machine)</dc:title>
  <dc:creator>Dell</dc:creator>
  <cp:lastModifiedBy>Dell</cp:lastModifiedBy>
  <cp:revision>22</cp:revision>
  <dcterms:created xsi:type="dcterms:W3CDTF">2025-02-24T23:35:33Z</dcterms:created>
  <dcterms:modified xsi:type="dcterms:W3CDTF">2025-02-25T00:23:47Z</dcterms:modified>
</cp:coreProperties>
</file>