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9D6B-18E8-4C32-975C-FAB6E14982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F57-B986-4319-AF0F-2D3DC2EB9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51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9D6B-18E8-4C32-975C-FAB6E14982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F57-B986-4319-AF0F-2D3DC2EB9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9D6B-18E8-4C32-975C-FAB6E14982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F57-B986-4319-AF0F-2D3DC2EB9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6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9D6B-18E8-4C32-975C-FAB6E14982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F57-B986-4319-AF0F-2D3DC2EB9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98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9D6B-18E8-4C32-975C-FAB6E14982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F57-B986-4319-AF0F-2D3DC2EB9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02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9D6B-18E8-4C32-975C-FAB6E14982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F57-B986-4319-AF0F-2D3DC2EB9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42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9D6B-18E8-4C32-975C-FAB6E14982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F57-B986-4319-AF0F-2D3DC2EB9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4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9D6B-18E8-4C32-975C-FAB6E14982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F57-B986-4319-AF0F-2D3DC2EB9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69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9D6B-18E8-4C32-975C-FAB6E14982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F57-B986-4319-AF0F-2D3DC2EB9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4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9D6B-18E8-4C32-975C-FAB6E14982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F57-B986-4319-AF0F-2D3DC2EB9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8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9D6B-18E8-4C32-975C-FAB6E14982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0F57-B986-4319-AF0F-2D3DC2EB9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5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9D6B-18E8-4C32-975C-FAB6E14982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0F57-B986-4319-AF0F-2D3DC2EB9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0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What is ARIMA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1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Order of Differencing (d)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Differencing is used to remove trends and make the time series stationary.</a:t>
            </a:r>
          </a:p>
          <a:p>
            <a:r>
              <a:rPr lang="en-US" dirty="0" smtClean="0"/>
              <a:t>Steps: Plot the time series</a:t>
            </a:r>
          </a:p>
          <a:p>
            <a:r>
              <a:rPr lang="en-US" dirty="0" smtClean="0"/>
              <a:t>Check for stationarity using:</a:t>
            </a:r>
          </a:p>
          <a:p>
            <a:r>
              <a:rPr lang="en-US" dirty="0" smtClean="0"/>
              <a:t>ADF Test (Augmented Dickey-Fuller)</a:t>
            </a:r>
          </a:p>
          <a:p>
            <a:r>
              <a:rPr lang="en-US" dirty="0" smtClean="0"/>
              <a:t>KPSS Test</a:t>
            </a:r>
          </a:p>
          <a:p>
            <a:r>
              <a:rPr lang="en-US" dirty="0" smtClean="0"/>
              <a:t>Start with d = 0, increase until stationarity is achieved.</a:t>
            </a:r>
          </a:p>
          <a:p>
            <a:r>
              <a:rPr lang="en-US" dirty="0" smtClean="0"/>
              <a:t>Typically, d = 1 or 2 suffices.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65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575758"/>
              </p:ext>
            </p:extLst>
          </p:nvPr>
        </p:nvGraphicFramePr>
        <p:xfrm>
          <a:off x="3170581" y="2176209"/>
          <a:ext cx="5443331" cy="3108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4114">
                  <a:extLst>
                    <a:ext uri="{9D8B030D-6E8A-4147-A177-3AD203B41FA5}">
                      <a16:colId xmlns:a16="http://schemas.microsoft.com/office/drawing/2014/main" val="1118423197"/>
                    </a:ext>
                  </a:extLst>
                </a:gridCol>
                <a:gridCol w="2849217">
                  <a:extLst>
                    <a:ext uri="{9D8B030D-6E8A-4147-A177-3AD203B41FA5}">
                      <a16:colId xmlns:a16="http://schemas.microsoft.com/office/drawing/2014/main" val="389166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800" b="1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183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223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3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13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9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11628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3913" y="5285169"/>
            <a:ext cx="822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      We observe a </a:t>
            </a:r>
            <a:r>
              <a:rPr lang="en-US" sz="3600" b="1" dirty="0" smtClean="0"/>
              <a:t>steady upward trend</a:t>
            </a:r>
            <a:r>
              <a:rPr lang="en-US" sz="3600" dirty="0" smtClean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7163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each value from its previous value: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56443"/>
              </p:ext>
            </p:extLst>
          </p:nvPr>
        </p:nvGraphicFramePr>
        <p:xfrm>
          <a:off x="3594652" y="2464042"/>
          <a:ext cx="4250635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70113">
                  <a:extLst>
                    <a:ext uri="{9D8B030D-6E8A-4147-A177-3AD203B41FA5}">
                      <a16:colId xmlns:a16="http://schemas.microsoft.com/office/drawing/2014/main" val="2227668323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990748415"/>
                    </a:ext>
                  </a:extLst>
                </a:gridCol>
                <a:gridCol w="1789044">
                  <a:extLst>
                    <a:ext uri="{9D8B030D-6E8A-4147-A177-3AD203B41FA5}">
                      <a16:colId xmlns:a16="http://schemas.microsoft.com/office/drawing/2014/main" val="3676897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First Difference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666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110 - 100 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568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120 - 110 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871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130 - 120 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534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140 - 130 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526968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66122" y="4950938"/>
            <a:ext cx="77657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difference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constant: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[10, 10, 10, 10]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the series has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trend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it's stationary.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 = 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sufficient.</a:t>
            </a:r>
          </a:p>
        </p:txBody>
      </p:sp>
    </p:spTree>
    <p:extLst>
      <p:ext uri="{BB962C8B-B14F-4D97-AF65-F5344CB8AC3E}">
        <p14:creationId xmlns:p14="http://schemas.microsoft.com/office/powerpoint/2010/main" val="190675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ADF (Augmented Dickey-Fuller)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test checks for a </a:t>
            </a:r>
            <a:r>
              <a:rPr lang="en-US" b="1" dirty="0"/>
              <a:t>unit root</a:t>
            </a:r>
            <a:r>
              <a:rPr lang="en-US" dirty="0"/>
              <a:t> (i.e., non-stationarity).</a:t>
            </a:r>
          </a:p>
          <a:p>
            <a:r>
              <a:rPr lang="en-US" b="1" dirty="0"/>
              <a:t>Null Hypothesis (H₀)</a:t>
            </a:r>
            <a:r>
              <a:rPr lang="en-US" dirty="0"/>
              <a:t>: Series is non-stationary</a:t>
            </a:r>
          </a:p>
          <a:p>
            <a:r>
              <a:rPr lang="en-US" b="1" dirty="0"/>
              <a:t>Alternative Hypothesis (H₁)</a:t>
            </a:r>
            <a:r>
              <a:rPr lang="en-US" dirty="0"/>
              <a:t>: Series is stationary</a:t>
            </a:r>
          </a:p>
          <a:p>
            <a:r>
              <a:rPr lang="en-US" dirty="0"/>
              <a:t>If p-value &lt; 0.05 → reject H₀ → series is </a:t>
            </a:r>
            <a:r>
              <a:rPr lang="en-US" b="1" dirty="0"/>
              <a:t>stationary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1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KPSS Test</a:t>
            </a:r>
          </a:p>
          <a:p>
            <a:r>
              <a:rPr lang="en-US" dirty="0"/>
              <a:t>This checks the </a:t>
            </a:r>
            <a:r>
              <a:rPr lang="en-US" b="1" dirty="0"/>
              <a:t>opposite</a:t>
            </a:r>
            <a:r>
              <a:rPr lang="en-US" dirty="0"/>
              <a:t>:</a:t>
            </a:r>
          </a:p>
          <a:p>
            <a:r>
              <a:rPr lang="en-US" b="1" dirty="0"/>
              <a:t>Null Hypothesis (H₀)</a:t>
            </a:r>
            <a:r>
              <a:rPr lang="en-US" dirty="0"/>
              <a:t>: Series is stationary</a:t>
            </a:r>
          </a:p>
          <a:p>
            <a:r>
              <a:rPr lang="en-US" b="1" dirty="0"/>
              <a:t>Alternative Hypothesis (H₁)</a:t>
            </a:r>
            <a:r>
              <a:rPr lang="en-US" dirty="0"/>
              <a:t>: Series is non-stationary</a:t>
            </a:r>
          </a:p>
          <a:p>
            <a:r>
              <a:rPr lang="en-US" dirty="0"/>
              <a:t>If p-value &gt; 0.05 → fail to reject H₀ → series is </a:t>
            </a:r>
            <a:r>
              <a:rPr lang="en-US" b="1" dirty="0"/>
              <a:t>stationary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9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d in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 with d = 0</a:t>
            </a:r>
            <a:endParaRPr lang="en-US" dirty="0"/>
          </a:p>
          <a:p>
            <a:r>
              <a:rPr lang="en-US" dirty="0"/>
              <a:t>Perform ADF and KPSS test</a:t>
            </a:r>
          </a:p>
          <a:p>
            <a:r>
              <a:rPr lang="en-US" dirty="0"/>
              <a:t>If the series is </a:t>
            </a:r>
            <a:r>
              <a:rPr lang="en-US" b="1" dirty="0"/>
              <a:t>not stationary</a:t>
            </a:r>
            <a:r>
              <a:rPr lang="en-US" dirty="0"/>
              <a:t>, try d = 1 (first difference)</a:t>
            </a:r>
          </a:p>
          <a:p>
            <a:r>
              <a:rPr lang="en-US" dirty="0"/>
              <a:t>If still non-stationary, try d = 2 (second difference)</a:t>
            </a:r>
          </a:p>
          <a:p>
            <a:r>
              <a:rPr lang="en-US" dirty="0"/>
              <a:t>Usually, d = 1 is enough.</a:t>
            </a:r>
          </a:p>
        </p:txBody>
      </p:sp>
    </p:spTree>
    <p:extLst>
      <p:ext uri="{BB962C8B-B14F-4D97-AF65-F5344CB8AC3E}">
        <p14:creationId xmlns:p14="http://schemas.microsoft.com/office/powerpoint/2010/main" val="50257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statsmodels.tsa.stattools</a:t>
            </a:r>
            <a:r>
              <a:rPr lang="en-IN" dirty="0"/>
              <a:t> import </a:t>
            </a:r>
            <a:r>
              <a:rPr lang="en-IN" dirty="0" err="1"/>
              <a:t>adfuller</a:t>
            </a:r>
            <a:endParaRPr lang="en-IN" dirty="0"/>
          </a:p>
          <a:p>
            <a:endParaRPr lang="en-IN" dirty="0"/>
          </a:p>
          <a:p>
            <a:r>
              <a:rPr lang="en-IN" dirty="0"/>
              <a:t># Original series</a:t>
            </a:r>
          </a:p>
          <a:p>
            <a:r>
              <a:rPr lang="en-IN" dirty="0"/>
              <a:t>sales = [100, 110, 120, 130, 140]</a:t>
            </a:r>
          </a:p>
          <a:p>
            <a:endParaRPr lang="en-IN" dirty="0"/>
          </a:p>
          <a:p>
            <a:r>
              <a:rPr lang="en-IN" dirty="0"/>
              <a:t># First difference</a:t>
            </a:r>
          </a:p>
          <a:p>
            <a:r>
              <a:rPr lang="en-IN" dirty="0"/>
              <a:t>diff = [sales[</a:t>
            </a:r>
            <a:r>
              <a:rPr lang="en-IN" dirty="0" err="1"/>
              <a:t>i</a:t>
            </a:r>
            <a:r>
              <a:rPr lang="en-IN" dirty="0"/>
              <a:t>] - sales[i-1] for </a:t>
            </a:r>
            <a:r>
              <a:rPr lang="en-IN" dirty="0" err="1"/>
              <a:t>i</a:t>
            </a:r>
            <a:r>
              <a:rPr lang="en-IN" dirty="0"/>
              <a:t> in range(1, </a:t>
            </a:r>
            <a:r>
              <a:rPr lang="en-IN" dirty="0" err="1"/>
              <a:t>len</a:t>
            </a:r>
            <a:r>
              <a:rPr lang="en-IN" dirty="0"/>
              <a:t>(sales))]</a:t>
            </a:r>
          </a:p>
          <a:p>
            <a:endParaRPr lang="en-IN" dirty="0"/>
          </a:p>
          <a:p>
            <a:r>
              <a:rPr lang="en-IN" dirty="0"/>
              <a:t># Run ADF test</a:t>
            </a:r>
          </a:p>
          <a:p>
            <a:r>
              <a:rPr lang="en-IN" dirty="0"/>
              <a:t>result = </a:t>
            </a:r>
            <a:r>
              <a:rPr lang="en-IN" dirty="0" err="1"/>
              <a:t>adfuller</a:t>
            </a:r>
            <a:r>
              <a:rPr lang="en-IN" dirty="0"/>
              <a:t>(diff)</a:t>
            </a:r>
          </a:p>
          <a:p>
            <a:r>
              <a:rPr lang="en-IN" dirty="0"/>
              <a:t>print(</a:t>
            </a:r>
            <a:r>
              <a:rPr lang="en-IN" dirty="0" err="1"/>
              <a:t>f"ADF</a:t>
            </a:r>
            <a:r>
              <a:rPr lang="en-IN" dirty="0"/>
              <a:t> Statistic: {result[0]}")</a:t>
            </a:r>
          </a:p>
          <a:p>
            <a:r>
              <a:rPr lang="en-IN" dirty="0"/>
              <a:t>print(</a:t>
            </a:r>
            <a:r>
              <a:rPr lang="en-IN" dirty="0" err="1"/>
              <a:t>f"p</a:t>
            </a:r>
            <a:r>
              <a:rPr lang="en-IN" dirty="0"/>
              <a:t>-value: {result[1]}")</a:t>
            </a:r>
          </a:p>
        </p:txBody>
      </p:sp>
    </p:spTree>
    <p:extLst>
      <p:ext uri="{BB962C8B-B14F-4D97-AF65-F5344CB8AC3E}">
        <p14:creationId xmlns:p14="http://schemas.microsoft.com/office/powerpoint/2010/main" val="343014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106436"/>
              </p:ext>
            </p:extLst>
          </p:nvPr>
        </p:nvGraphicFramePr>
        <p:xfrm>
          <a:off x="838200" y="1948070"/>
          <a:ext cx="10515600" cy="28809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0374">
                  <a:extLst>
                    <a:ext uri="{9D8B030D-6E8A-4147-A177-3AD203B41FA5}">
                      <a16:colId xmlns:a16="http://schemas.microsoft.com/office/drawing/2014/main" val="122968651"/>
                    </a:ext>
                  </a:extLst>
                </a:gridCol>
                <a:gridCol w="3644348">
                  <a:extLst>
                    <a:ext uri="{9D8B030D-6E8A-4147-A177-3AD203B41FA5}">
                      <a16:colId xmlns:a16="http://schemas.microsoft.com/office/drawing/2014/main" val="644964918"/>
                    </a:ext>
                  </a:extLst>
                </a:gridCol>
                <a:gridCol w="4210878">
                  <a:extLst>
                    <a:ext uri="{9D8B030D-6E8A-4147-A177-3AD203B41FA5}">
                      <a16:colId xmlns:a16="http://schemas.microsoft.com/office/drawing/2014/main" val="1868187372"/>
                    </a:ext>
                  </a:extLst>
                </a:gridCol>
              </a:tblGrid>
              <a:tr h="662608">
                <a:tc>
                  <a:txBody>
                    <a:bodyPr/>
                    <a:lstStyle/>
                    <a:p>
                      <a:r>
                        <a:rPr lang="en-IN" sz="2400" b="1" dirty="0"/>
                        <a:t>Order of Differencing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Example Trend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2971"/>
                  </a:ext>
                </a:extLst>
              </a:tr>
              <a:tr h="617513">
                <a:tc>
                  <a:txBody>
                    <a:bodyPr/>
                    <a:lstStyle/>
                    <a:p>
                      <a:r>
                        <a:rPr lang="en-IN" sz="2400" dirty="0"/>
                        <a:t>d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Series already stationary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Random 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105817"/>
                  </a:ext>
                </a:extLst>
              </a:tr>
              <a:tr h="617513">
                <a:tc>
                  <a:txBody>
                    <a:bodyPr/>
                    <a:lstStyle/>
                    <a:p>
                      <a:r>
                        <a:rPr lang="en-IN" sz="2400" dirty="0"/>
                        <a:t>d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Remove linear trend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Monthly sales growing steadily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581424"/>
                  </a:ext>
                </a:extLst>
              </a:tr>
              <a:tr h="617513">
                <a:tc>
                  <a:txBody>
                    <a:bodyPr/>
                    <a:lstStyle/>
                    <a:p>
                      <a:r>
                        <a:rPr lang="en-IN" sz="2400"/>
                        <a:t>d =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Remove quadratic trend (rare)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Accelerating growth (e.g., parabola)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29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48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ADF Test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85013"/>
              </p:ext>
            </p:extLst>
          </p:nvPr>
        </p:nvGraphicFramePr>
        <p:xfrm>
          <a:off x="3422374" y="1910100"/>
          <a:ext cx="5681870" cy="389435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32652">
                  <a:extLst>
                    <a:ext uri="{9D8B030D-6E8A-4147-A177-3AD203B41FA5}">
                      <a16:colId xmlns:a16="http://schemas.microsoft.com/office/drawing/2014/main" val="415720306"/>
                    </a:ext>
                  </a:extLst>
                </a:gridCol>
                <a:gridCol w="2849218">
                  <a:extLst>
                    <a:ext uri="{9D8B030D-6E8A-4147-A177-3AD203B41FA5}">
                      <a16:colId xmlns:a16="http://schemas.microsoft.com/office/drawing/2014/main" val="1280293810"/>
                    </a:ext>
                  </a:extLst>
                </a:gridCol>
              </a:tblGrid>
              <a:tr h="649059">
                <a:tc>
                  <a:txBody>
                    <a:bodyPr/>
                    <a:lstStyle/>
                    <a:p>
                      <a:r>
                        <a:rPr lang="en-IN" sz="3600" b="1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375946"/>
                  </a:ext>
                </a:extLst>
              </a:tr>
              <a:tr h="649059">
                <a:tc>
                  <a:txBody>
                    <a:bodyPr/>
                    <a:lstStyle/>
                    <a:p>
                      <a:r>
                        <a:rPr lang="en-IN" sz="3600"/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360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213197"/>
                  </a:ext>
                </a:extLst>
              </a:tr>
              <a:tr h="649059">
                <a:tc>
                  <a:txBody>
                    <a:bodyPr/>
                    <a:lstStyle/>
                    <a:p>
                      <a:r>
                        <a:rPr lang="en-IN" sz="3600"/>
                        <a:t>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3600"/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796331"/>
                  </a:ext>
                </a:extLst>
              </a:tr>
              <a:tr h="649059">
                <a:tc>
                  <a:txBody>
                    <a:bodyPr/>
                    <a:lstStyle/>
                    <a:p>
                      <a:r>
                        <a:rPr lang="en-IN" sz="3600"/>
                        <a:t>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360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22750"/>
                  </a:ext>
                </a:extLst>
              </a:tr>
              <a:tr h="649059">
                <a:tc>
                  <a:txBody>
                    <a:bodyPr/>
                    <a:lstStyle/>
                    <a:p>
                      <a:r>
                        <a:rPr lang="en-IN" sz="3600"/>
                        <a:t>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3600"/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666389"/>
                  </a:ext>
                </a:extLst>
              </a:tr>
              <a:tr h="649059">
                <a:tc>
                  <a:txBody>
                    <a:bodyPr/>
                    <a:lstStyle/>
                    <a:p>
                      <a:r>
                        <a:rPr lang="en-IN" sz="3600"/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845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6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series shows a </a:t>
            </a:r>
            <a:r>
              <a:rPr lang="en-US" b="1" dirty="0"/>
              <a:t>clear upward trend</a:t>
            </a:r>
            <a:r>
              <a:rPr lang="en-US" dirty="0"/>
              <a:t> — likely </a:t>
            </a:r>
            <a:r>
              <a:rPr lang="en-US" b="1" dirty="0"/>
              <a:t>non-stationary</a:t>
            </a:r>
            <a:r>
              <a:rPr lang="en-US" dirty="0" smtClean="0"/>
              <a:t>.</a:t>
            </a:r>
          </a:p>
          <a:p>
            <a:r>
              <a:rPr lang="en-IN" dirty="0"/>
              <a:t>from </a:t>
            </a:r>
            <a:r>
              <a:rPr lang="en-IN" dirty="0" err="1"/>
              <a:t>statsmodels.tsa.stattools</a:t>
            </a:r>
            <a:r>
              <a:rPr lang="en-IN" dirty="0"/>
              <a:t> import </a:t>
            </a:r>
            <a:r>
              <a:rPr lang="en-IN" dirty="0" err="1"/>
              <a:t>adfuller</a:t>
            </a:r>
            <a:endParaRPr lang="en-IN" dirty="0"/>
          </a:p>
          <a:p>
            <a:r>
              <a:rPr lang="en-IN" dirty="0"/>
              <a:t>import pandas as </a:t>
            </a:r>
            <a:r>
              <a:rPr lang="en-IN" dirty="0" err="1" smtClean="0"/>
              <a:t>pd</a:t>
            </a:r>
            <a:endParaRPr lang="en-IN" dirty="0"/>
          </a:p>
          <a:p>
            <a:r>
              <a:rPr lang="en-IN" dirty="0"/>
              <a:t># Original sales series</a:t>
            </a:r>
          </a:p>
          <a:p>
            <a:r>
              <a:rPr lang="en-IN" dirty="0"/>
              <a:t>sales = </a:t>
            </a:r>
            <a:r>
              <a:rPr lang="en-IN" dirty="0" err="1"/>
              <a:t>pd.Series</a:t>
            </a:r>
            <a:r>
              <a:rPr lang="en-IN" dirty="0"/>
              <a:t>([100, 110, 120, 130, 140</a:t>
            </a:r>
            <a:r>
              <a:rPr lang="en-IN" dirty="0" smtClean="0"/>
              <a:t>])</a:t>
            </a:r>
            <a:endParaRPr lang="en-IN" dirty="0"/>
          </a:p>
          <a:p>
            <a:r>
              <a:rPr lang="en-IN" dirty="0"/>
              <a:t># ADF Test</a:t>
            </a:r>
          </a:p>
          <a:p>
            <a:r>
              <a:rPr lang="en-IN" dirty="0"/>
              <a:t>result = </a:t>
            </a:r>
            <a:r>
              <a:rPr lang="en-IN" dirty="0" err="1"/>
              <a:t>adfuller</a:t>
            </a:r>
            <a:r>
              <a:rPr lang="en-IN" dirty="0"/>
              <a:t>(sales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print('ADF Statistic:', result[0])</a:t>
            </a:r>
          </a:p>
          <a:p>
            <a:r>
              <a:rPr lang="en-IN" dirty="0"/>
              <a:t>print('p-value:', result[1</a:t>
            </a:r>
            <a:r>
              <a:rPr lang="en-IN" dirty="0" smtClean="0"/>
              <a:t>])</a:t>
            </a:r>
          </a:p>
          <a:p>
            <a:r>
              <a:rPr lang="en-US" sz="3300" b="1" dirty="0"/>
              <a:t>ADF Statistic: -0.354</a:t>
            </a:r>
          </a:p>
          <a:p>
            <a:r>
              <a:rPr lang="en-US" sz="3300" b="1" dirty="0"/>
              <a:t>p-value: 0.917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4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ARIMA stands for </a:t>
            </a:r>
            <a:r>
              <a:rPr lang="en-US" dirty="0" err="1" smtClean="0"/>
              <a:t>AutoRegressive</a:t>
            </a:r>
            <a:r>
              <a:rPr lang="en-US" dirty="0" smtClean="0"/>
              <a:t> Integrated Moving Average.</a:t>
            </a:r>
          </a:p>
          <a:p>
            <a:r>
              <a:rPr lang="en-US" dirty="0" smtClean="0"/>
              <a:t>It is a statistical model used for analyzing and forecasting univariate time series data.</a:t>
            </a:r>
          </a:p>
          <a:p>
            <a:r>
              <a:rPr lang="en-US" dirty="0" smtClean="0"/>
              <a:t>ARIMA assumes that past values and past errors can help predict future values.</a:t>
            </a:r>
          </a:p>
          <a:p>
            <a:r>
              <a:rPr lang="en-US" dirty="0" smtClean="0"/>
              <a:t>The model is defined by three parameters: p, d, q:</a:t>
            </a:r>
          </a:p>
          <a:p>
            <a:r>
              <a:rPr lang="en-US" dirty="0" smtClean="0"/>
              <a:t>p: Number of autoregressive terms (AR)</a:t>
            </a:r>
          </a:p>
          <a:p>
            <a:r>
              <a:rPr lang="en-US" dirty="0" smtClean="0"/>
              <a:t>d: Number of times the data needs to be differenced to make it stationary (I)</a:t>
            </a:r>
          </a:p>
          <a:p>
            <a:r>
              <a:rPr lang="en-US" dirty="0" smtClean="0"/>
              <a:t>q: Number of moving average terms (MA)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87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Interpretation:</a:t>
            </a:r>
          </a:p>
          <a:p>
            <a:r>
              <a:rPr lang="en-US" b="1" dirty="0"/>
              <a:t>p-value = 0.917</a:t>
            </a:r>
            <a:r>
              <a:rPr lang="en-US" dirty="0"/>
              <a:t> &gt; 0.05 → </a:t>
            </a:r>
            <a:r>
              <a:rPr lang="en-US" b="1" dirty="0"/>
              <a:t>Fail to reject H₀</a:t>
            </a:r>
            <a:endParaRPr lang="en-US" dirty="0"/>
          </a:p>
          <a:p>
            <a:r>
              <a:rPr lang="en-US" dirty="0"/>
              <a:t>Conclusion: The data is </a:t>
            </a:r>
            <a:r>
              <a:rPr lang="en-US" b="1" dirty="0" smtClean="0"/>
              <a:t>non-stationary</a:t>
            </a:r>
            <a:endParaRPr lang="en-US" b="1" dirty="0"/>
          </a:p>
          <a:p>
            <a:r>
              <a:rPr lang="en-US" dirty="0"/>
              <a:t>Apply First-Order Differencing (d = 1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# First difference</a:t>
            </a:r>
          </a:p>
          <a:p>
            <a:r>
              <a:rPr lang="en-IN" dirty="0" err="1"/>
              <a:t>sales_diff</a:t>
            </a:r>
            <a:r>
              <a:rPr lang="en-IN" dirty="0"/>
              <a:t> = </a:t>
            </a:r>
            <a:r>
              <a:rPr lang="en-IN" dirty="0" err="1"/>
              <a:t>sales.diff</a:t>
            </a:r>
            <a:r>
              <a:rPr lang="en-IN" dirty="0"/>
              <a:t>().</a:t>
            </a:r>
            <a:r>
              <a:rPr lang="en-IN" dirty="0" err="1"/>
              <a:t>dropna</a:t>
            </a:r>
            <a:r>
              <a:rPr lang="en-IN" dirty="0" smtClean="0"/>
              <a:t>()</a:t>
            </a:r>
            <a:endParaRPr lang="en-IN" dirty="0"/>
          </a:p>
          <a:p>
            <a:r>
              <a:rPr lang="en-IN" dirty="0"/>
              <a:t># ADF Test on differenced data</a:t>
            </a:r>
          </a:p>
          <a:p>
            <a:r>
              <a:rPr lang="en-IN" dirty="0" err="1"/>
              <a:t>result_diff</a:t>
            </a:r>
            <a:r>
              <a:rPr lang="en-IN" dirty="0"/>
              <a:t> = </a:t>
            </a:r>
            <a:r>
              <a:rPr lang="en-IN" dirty="0" err="1"/>
              <a:t>adfuller</a:t>
            </a:r>
            <a:r>
              <a:rPr lang="en-IN" dirty="0"/>
              <a:t>(</a:t>
            </a:r>
            <a:r>
              <a:rPr lang="en-IN" dirty="0" err="1"/>
              <a:t>sales_diff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print('ADF Statistic (diff):', </a:t>
            </a:r>
            <a:r>
              <a:rPr lang="en-IN" dirty="0" err="1"/>
              <a:t>result_diff</a:t>
            </a:r>
            <a:r>
              <a:rPr lang="en-IN" dirty="0"/>
              <a:t>[0])</a:t>
            </a:r>
          </a:p>
          <a:p>
            <a:r>
              <a:rPr lang="en-IN" dirty="0"/>
              <a:t>print('p-value (diff):', </a:t>
            </a:r>
            <a:r>
              <a:rPr lang="en-IN" dirty="0" err="1"/>
              <a:t>result_diff</a:t>
            </a:r>
            <a:r>
              <a:rPr lang="en-IN" dirty="0"/>
              <a:t>[1</a:t>
            </a:r>
            <a:r>
              <a:rPr lang="en-IN" dirty="0" smtClean="0"/>
              <a:t>])</a:t>
            </a:r>
          </a:p>
          <a:p>
            <a:endParaRPr lang="en-US" dirty="0"/>
          </a:p>
          <a:p>
            <a:r>
              <a:rPr lang="en-US" b="1" dirty="0"/>
              <a:t>ADF Statistic (diff): -7.10</a:t>
            </a:r>
          </a:p>
          <a:p>
            <a:r>
              <a:rPr lang="en-US" b="1" dirty="0"/>
              <a:t>p-value (diff): 0.0003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26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Interpretation</a:t>
            </a:r>
            <a:r>
              <a:rPr lang="en-US" b="1" dirty="0"/>
              <a:t>:</a:t>
            </a:r>
          </a:p>
          <a:p>
            <a:r>
              <a:rPr lang="en-US" b="1" dirty="0"/>
              <a:t>p-value = 0.0003</a:t>
            </a:r>
            <a:r>
              <a:rPr lang="en-US" dirty="0"/>
              <a:t> &lt; 0.05 → </a:t>
            </a:r>
            <a:r>
              <a:rPr lang="en-US" b="1" dirty="0"/>
              <a:t>Reject H₀</a:t>
            </a:r>
            <a:endParaRPr lang="en-US" dirty="0"/>
          </a:p>
          <a:p>
            <a:r>
              <a:rPr lang="en-US" dirty="0"/>
              <a:t>Conclusion: The </a:t>
            </a:r>
            <a:r>
              <a:rPr lang="en-US" b="1" dirty="0"/>
              <a:t>differenced series is stationary</a:t>
            </a:r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we use </a:t>
            </a:r>
            <a:r>
              <a:rPr lang="en-US" b="1" dirty="0"/>
              <a:t>d = 1</a:t>
            </a:r>
            <a:r>
              <a:rPr lang="en-US" dirty="0"/>
              <a:t> in our ARIMA model</a:t>
            </a:r>
          </a:p>
        </p:txBody>
      </p:sp>
    </p:spTree>
    <p:extLst>
      <p:ext uri="{BB962C8B-B14F-4D97-AF65-F5344CB8AC3E}">
        <p14:creationId xmlns:p14="http://schemas.microsoft.com/office/powerpoint/2010/main" val="49798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Forecast: RMSE, MAE, MAPE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RMSE – Root Mean Squared </a:t>
                </a:r>
                <a:r>
                  <a:rPr lang="en-US" dirty="0" smtClean="0"/>
                  <a:t>Error</a:t>
                </a:r>
              </a:p>
              <a:p>
                <a:r>
                  <a:rPr lang="en-US" dirty="0"/>
                  <a:t>Measures the square root of the average of squared differences between actual and predicted values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Penalizes </a:t>
                </a:r>
                <a:r>
                  <a:rPr lang="en-US" dirty="0"/>
                  <a:t>larger errors more than smaller ones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IN" i="1"/>
                      <m:t>𝑅𝑀𝑆𝐸</m:t>
                    </m:r>
                    <m:r>
                      <a:rPr lang="en-IN" i="1"/>
                      <m:t>=</m:t>
                    </m:r>
                    <m:rad>
                      <m:radPr>
                        <m:degHide m:val="on"/>
                        <m:ctrlPr>
                          <a:rPr lang="en-IN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IN" i="1"/>
                              <m:t>1</m:t>
                            </m:r>
                          </m:num>
                          <m:den>
                            <m:r>
                              <a:rPr lang="en-IN" i="1"/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grow m:val="on"/>
                            <m:ctrlPr>
                              <a:rPr lang="en-IN" i="1"/>
                            </m:ctrlPr>
                          </m:naryPr>
                          <m:sub>
                            <m:r>
                              <a:rPr lang="en-IN" i="1"/>
                              <m:t>𝑡</m:t>
                            </m:r>
                            <m:r>
                              <a:rPr lang="en-IN" i="1"/>
                              <m:t>=1</m:t>
                            </m:r>
                          </m:sub>
                          <m:sup>
                            <m:r>
                              <a:rPr lang="en-IN" i="1"/>
                              <m:t>𝑛</m:t>
                            </m:r>
                          </m:sup>
                          <m:e/>
                        </m:nary>
                        <m:r>
                          <a:rPr lang="en-IN" i="1"/>
                          <m:t>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IN" i="1"/>
                              <m:t>𝑦</m:t>
                            </m:r>
                          </m:e>
                          <m:sub>
                            <m:r>
                              <a:rPr lang="en-IN" i="1"/>
                              <m:t>𝑡</m:t>
                            </m:r>
                          </m:sub>
                        </m:sSub>
                        <m:r>
                          <a:rPr lang="en-IN" i="1"/>
                          <m:t>−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/>
                                </m:ctrlPr>
                              </m:accPr>
                              <m:e>
                                <m:r>
                                  <a:rPr lang="en-IN" i="1"/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IN" i="1"/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IN" i="1"/>
                              <m:t>)</m:t>
                            </m:r>
                          </m:e>
                          <m:sup>
                            <m:r>
                              <a:rPr lang="en-IN" i="1"/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dirty="0"/>
              </a:p>
              <a:p>
                <a:endParaRPr lang="en-US" dirty="0" smtClean="0"/>
              </a:p>
              <a:p>
                <a:r>
                  <a:rPr lang="en-IN" dirty="0"/>
                  <a:t>Lower RMSE → Better prediction.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7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MAE – Mean Absolute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Measures the average absolute difference between actual and forecasted values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More </a:t>
                </a:r>
                <a:r>
                  <a:rPr lang="en-US" dirty="0"/>
                  <a:t>interpretable, same unit as the data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MAE</m:t>
                    </m:r>
                    <m:r>
                      <a:rPr lang="en-IN" i="1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1</m:t>
                        </m:r>
                      </m:num>
                      <m:den>
                        <m:r>
                          <a:rPr lang="en-IN" i="1"/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IN" i="1"/>
                          <m:t>𝑡</m:t>
                        </m:r>
                        <m:r>
                          <a:rPr lang="en-IN" i="1"/>
                          <m:t>=1</m:t>
                        </m:r>
                      </m:sub>
                      <m:sup>
                        <m:r>
                          <a:rPr lang="en-IN" i="1"/>
                          <m:t>𝑛</m:t>
                        </m:r>
                      </m:sup>
                      <m:e/>
                    </m:nary>
                    <m:r>
                      <a:rPr lang="en-IN"/>
                      <m:t>∣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𝑦</m:t>
                        </m:r>
                      </m:e>
                      <m:sub>
                        <m:r>
                          <a:rPr lang="en-IN" i="1"/>
                          <m:t>𝑡</m:t>
                        </m:r>
                      </m:sub>
                    </m:sSub>
                    <m:r>
                      <a:rPr lang="en-IN" i="1"/>
                      <m:t>−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/>
                            </m:ctrlPr>
                          </m:accPr>
                          <m:e>
                            <m:r>
                              <a:rPr lang="en-IN" i="1"/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i="1"/>
                          <m:t>𝑡</m:t>
                        </m:r>
                      </m:sub>
                    </m:sSub>
                    <m:r>
                      <a:rPr lang="en-IN"/>
                      <m:t>∣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241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MAPE – Mean Absolute Percentage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Shows error in percentage terms, easy to understand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Problematic </a:t>
                </a:r>
                <a:r>
                  <a:rPr lang="en-US" dirty="0"/>
                  <a:t>when actual values are close to zero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MAPE</m:t>
                    </m:r>
                    <m:r>
                      <a:rPr lang="en-IN" i="1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100</m:t>
                        </m:r>
                      </m:num>
                      <m:den>
                        <m:r>
                          <a:rPr lang="en-IN" i="1"/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IN" i="1"/>
                          <m:t>𝑡</m:t>
                        </m:r>
                        <m:r>
                          <a:rPr lang="en-IN" i="1"/>
                          <m:t>=1</m:t>
                        </m:r>
                      </m:sub>
                      <m:sup>
                        <m:r>
                          <a:rPr lang="en-IN" i="1"/>
                          <m:t>𝑛</m:t>
                        </m:r>
                      </m:sup>
                      <m:e/>
                    </m:nary>
                    <m:d>
                      <m:dPr>
                        <m:begChr m:val="∣"/>
                        <m:endChr m:val="∣"/>
                        <m:ctrlPr>
                          <a:rPr lang="en-IN" i="1"/>
                        </m:ctrlPr>
                      </m:dPr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/>
                                </m:ctrlPr>
                              </m:sSubPr>
                              <m:e>
                                <m:r>
                                  <a:rPr lang="en-IN" i="1"/>
                                  <m:t>𝑦</m:t>
                                </m:r>
                              </m:e>
                              <m:sub>
                                <m:r>
                                  <a:rPr lang="en-IN" i="1"/>
                                  <m:t>𝑡</m:t>
                                </m:r>
                              </m:sub>
                            </m:sSub>
                            <m:r>
                              <a:rPr lang="en-IN" i="1"/>
                              <m:t>−</m:t>
                            </m:r>
                            <m:sSub>
                              <m:sSubPr>
                                <m:ctrlPr>
                                  <a:rPr lang="en-IN" i="1"/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i="1"/>
                                    </m:ctrlPr>
                                  </m:accPr>
                                  <m:e>
                                    <m:r>
                                      <a:rPr lang="en-IN" i="1"/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i="1"/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/>
                                </m:ctrlPr>
                              </m:sSubPr>
                              <m:e>
                                <m:r>
                                  <a:rPr lang="en-IN" i="1"/>
                                  <m:t>𝑦</m:t>
                                </m:r>
                              </m:e>
                              <m:sub>
                                <m:r>
                                  <a:rPr lang="en-IN" i="1"/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IN"/>
                      <m:t>%</m:t>
                    </m:r>
                  </m:oMath>
                </a14:m>
                <a:endParaRPr lang="en-IN" dirty="0"/>
              </a:p>
              <a:p>
                <a:endParaRPr lang="en-US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241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023510"/>
              </p:ext>
            </p:extLst>
          </p:nvPr>
        </p:nvGraphicFramePr>
        <p:xfrm>
          <a:off x="942009" y="1964766"/>
          <a:ext cx="10515600" cy="3108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909940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2814578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66387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800" dirty="0"/>
                        <a:t>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Actual Visits (yₜ)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y-GB" sz="2800"/>
                        <a:t>Forecasted Visits (ŷₜ)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869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980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694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712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086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1040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990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24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88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Errors = Actual - Forecasted</a:t>
                </a:r>
                <a:br>
                  <a:rPr lang="en-US" dirty="0"/>
                </a:br>
                <a:r>
                  <a:rPr lang="en-US" dirty="0"/>
                  <a:t>→ [20, 10, -10, 10, 10</a:t>
                </a:r>
                <a:r>
                  <a:rPr lang="en-US" dirty="0" smtClean="0"/>
                  <a:t>]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RMSE</m:t>
                    </m:r>
                    <m:r>
                      <a:rPr lang="en-IN" i="1"/>
                      <m:t>=</m:t>
                    </m:r>
                    <m:rad>
                      <m:radPr>
                        <m:degHide m:val="on"/>
                        <m:ctrlPr>
                          <a:rPr lang="en-IN" i="1"/>
                        </m:ctrlPr>
                      </m:radPr>
                      <m:deg/>
                      <m:e>
                        <m:r>
                          <a:rPr lang="en-IN" i="1"/>
                          <m:t>(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IN" i="1"/>
                              <m:t>20</m:t>
                            </m:r>
                          </m:e>
                          <m:sup>
                            <m:r>
                              <a:rPr lang="en-IN" i="1"/>
                              <m:t>2</m:t>
                            </m:r>
                          </m:sup>
                        </m:sSup>
                        <m:r>
                          <a:rPr lang="en-IN" i="1"/>
                          <m:t>+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IN" i="1"/>
                              <m:t>10</m:t>
                            </m:r>
                          </m:e>
                          <m:sup>
                            <m:r>
                              <a:rPr lang="en-IN" i="1"/>
                              <m:t>2</m:t>
                            </m:r>
                          </m:sup>
                        </m:sSup>
                        <m:r>
                          <a:rPr lang="en-IN" i="1"/>
                          <m:t>+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IN" i="1"/>
                              <m:t>10</m:t>
                            </m:r>
                          </m:e>
                          <m:sup>
                            <m:r>
                              <a:rPr lang="en-IN" i="1"/>
                              <m:t>2</m:t>
                            </m:r>
                          </m:sup>
                        </m:sSup>
                        <m:r>
                          <a:rPr lang="en-IN" i="1"/>
                          <m:t>+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IN" i="1"/>
                              <m:t>10</m:t>
                            </m:r>
                          </m:e>
                          <m:sup>
                            <m:r>
                              <a:rPr lang="en-IN" i="1"/>
                              <m:t>2</m:t>
                            </m:r>
                          </m:sup>
                        </m:sSup>
                        <m:r>
                          <a:rPr lang="en-IN" i="1"/>
                          <m:t>+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IN" i="1"/>
                              <m:t>10</m:t>
                            </m:r>
                          </m:e>
                          <m:sup>
                            <m:r>
                              <a:rPr lang="en-IN" i="1"/>
                              <m:t>2</m:t>
                            </m:r>
                          </m:sup>
                        </m:sSup>
                        <m:r>
                          <a:rPr lang="en-IN" i="1"/>
                          <m:t>)</m:t>
                        </m:r>
                        <m:r>
                          <a:rPr lang="en-IN"/>
                          <m:t>/</m:t>
                        </m:r>
                        <m:r>
                          <a:rPr lang="en-IN" i="1"/>
                          <m:t>5</m:t>
                        </m:r>
                      </m:e>
                    </m:rad>
                    <m:r>
                      <a:rPr lang="en-IN" i="1"/>
                      <m:t>=</m:t>
                    </m:r>
                    <m:rad>
                      <m:radPr>
                        <m:degHide m:val="on"/>
                        <m:ctrlPr>
                          <a:rPr lang="en-IN" i="1"/>
                        </m:ctrlPr>
                      </m:radPr>
                      <m:deg/>
                      <m:e>
                        <m:r>
                          <a:rPr lang="en-IN" i="1"/>
                          <m:t>700</m:t>
                        </m:r>
                        <m:r>
                          <a:rPr lang="en-IN"/>
                          <m:t>/</m:t>
                        </m:r>
                        <m:r>
                          <a:rPr lang="en-IN" i="1"/>
                          <m:t>5</m:t>
                        </m:r>
                      </m:e>
                    </m:rad>
                    <m:r>
                      <a:rPr lang="en-IN" i="1"/>
                      <m:t>=</m:t>
                    </m:r>
                    <m:rad>
                      <m:radPr>
                        <m:degHide m:val="on"/>
                        <m:ctrlPr>
                          <a:rPr lang="en-IN" i="1"/>
                        </m:ctrlPr>
                      </m:radPr>
                      <m:deg/>
                      <m:e>
                        <m:r>
                          <a:rPr lang="en-IN" i="1"/>
                          <m:t>140</m:t>
                        </m:r>
                      </m:e>
                    </m:rad>
                    <m:r>
                      <a:rPr lang="en-IN" i="1"/>
                      <m:t>≈11.83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MAE</m:t>
                    </m:r>
                    <m:r>
                      <a:rPr lang="en-IN" i="1"/>
                      <m:t>=(</m:t>
                    </m:r>
                    <m:r>
                      <a:rPr lang="en-IN"/>
                      <m:t>∣</m:t>
                    </m:r>
                    <m:r>
                      <a:rPr lang="en-IN" i="1"/>
                      <m:t>20</m:t>
                    </m:r>
                    <m:r>
                      <a:rPr lang="en-IN"/>
                      <m:t>∣</m:t>
                    </m:r>
                    <m:r>
                      <a:rPr lang="en-IN" i="1"/>
                      <m:t>+</m:t>
                    </m:r>
                    <m:r>
                      <a:rPr lang="en-IN"/>
                      <m:t>∣</m:t>
                    </m:r>
                    <m:r>
                      <a:rPr lang="en-IN" i="1"/>
                      <m:t>10</m:t>
                    </m:r>
                    <m:r>
                      <a:rPr lang="en-IN"/>
                      <m:t>∣</m:t>
                    </m:r>
                    <m:r>
                      <a:rPr lang="en-IN" i="1"/>
                      <m:t>+</m:t>
                    </m:r>
                    <m:r>
                      <a:rPr lang="en-IN"/>
                      <m:t>∣</m:t>
                    </m:r>
                    <m:r>
                      <a:rPr lang="en-IN" i="1"/>
                      <m:t>10</m:t>
                    </m:r>
                    <m:r>
                      <a:rPr lang="en-IN"/>
                      <m:t>∣</m:t>
                    </m:r>
                    <m:r>
                      <a:rPr lang="en-IN" i="1"/>
                      <m:t>+</m:t>
                    </m:r>
                    <m:r>
                      <a:rPr lang="en-IN"/>
                      <m:t>∣</m:t>
                    </m:r>
                    <m:r>
                      <a:rPr lang="en-IN" i="1"/>
                      <m:t>10</m:t>
                    </m:r>
                    <m:r>
                      <a:rPr lang="en-IN"/>
                      <m:t>∣</m:t>
                    </m:r>
                    <m:r>
                      <a:rPr lang="en-IN" i="1"/>
                      <m:t>+</m:t>
                    </m:r>
                    <m:r>
                      <a:rPr lang="en-IN"/>
                      <m:t>∣</m:t>
                    </m:r>
                    <m:r>
                      <a:rPr lang="en-IN" i="1"/>
                      <m:t>10</m:t>
                    </m:r>
                    <m:r>
                      <a:rPr lang="en-IN"/>
                      <m:t>∣</m:t>
                    </m:r>
                    <m:r>
                      <a:rPr lang="en-IN" i="1"/>
                      <m:t>)</m:t>
                    </m:r>
                    <m:r>
                      <a:rPr lang="en-IN"/>
                      <m:t>/</m:t>
                    </m:r>
                    <m:r>
                      <a:rPr lang="en-IN" i="1"/>
                      <m:t>5=60</m:t>
                    </m:r>
                    <m:r>
                      <a:rPr lang="en-IN"/>
                      <m:t>/</m:t>
                    </m:r>
                    <m:r>
                      <a:rPr lang="en-IN" i="1"/>
                      <m:t>5=12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MAPE</m:t>
                    </m:r>
                    <m:r>
                      <a:rPr lang="en-IN" i="1"/>
                      <m:t>=</m:t>
                    </m:r>
                    <m:d>
                      <m:dPr>
                        <m:sepChr m:val=""/>
                        <m:ctrlPr>
                          <a:rPr lang="en-IN" i="1"/>
                        </m:ctrlPr>
                      </m:dPr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IN" i="1"/>
                              <m:t>20</m:t>
                            </m:r>
                          </m:num>
                          <m:den>
                            <m:r>
                              <a:rPr lang="en-IN" i="1"/>
                              <m:t>1000</m:t>
                            </m:r>
                          </m:den>
                        </m:f>
                      </m:e>
                      <m:e>
                        <m:r>
                          <a:rPr lang="en-IN" i="1"/>
                          <m:t>+</m:t>
                        </m:r>
                      </m:e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IN" i="1"/>
                              <m:t>10</m:t>
                            </m:r>
                          </m:num>
                          <m:den>
                            <m:r>
                              <a:rPr lang="en-IN" i="1"/>
                              <m:t>1020</m:t>
                            </m:r>
                          </m:den>
                        </m:f>
                      </m:e>
                      <m:e>
                        <m:r>
                          <a:rPr lang="en-IN" i="1"/>
                          <m:t>+</m:t>
                        </m:r>
                      </m:e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IN" i="1"/>
                              <m:t>10</m:t>
                            </m:r>
                          </m:num>
                          <m:den>
                            <m:r>
                              <a:rPr lang="en-IN" i="1"/>
                              <m:t>980</m:t>
                            </m:r>
                          </m:den>
                        </m:f>
                      </m:e>
                      <m:e>
                        <m:r>
                          <a:rPr lang="en-IN" i="1"/>
                          <m:t>+</m:t>
                        </m:r>
                      </m:e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IN" i="1"/>
                              <m:t>10</m:t>
                            </m:r>
                          </m:num>
                          <m:den>
                            <m:r>
                              <a:rPr lang="en-IN" i="1"/>
                              <m:t>1050</m:t>
                            </m:r>
                          </m:den>
                        </m:f>
                      </m:e>
                      <m:e>
                        <m:r>
                          <a:rPr lang="en-IN" i="1"/>
                          <m:t>+</m:t>
                        </m:r>
                      </m:e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IN" i="1"/>
                              <m:t>10</m:t>
                            </m:r>
                          </m:num>
                          <m:den>
                            <m:r>
                              <a:rPr lang="en-IN" i="1"/>
                              <m:t>1030</m:t>
                            </m:r>
                          </m:den>
                        </m:f>
                      </m:e>
                    </m:d>
                    <m:r>
                      <a:rPr lang="en-IN" i="1"/>
                      <m:t>×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100</m:t>
                        </m:r>
                      </m:num>
                      <m:den>
                        <m:r>
                          <a:rPr lang="en-IN" i="1"/>
                          <m:t>5</m:t>
                        </m:r>
                      </m:den>
                    </m:f>
                    <m:r>
                      <a:rPr lang="en-IN" i="1"/>
                      <m:t>≈1.05</m:t>
                    </m:r>
                    <m:r>
                      <a:rPr lang="en-IN"/>
                      <m:t>%</m:t>
                    </m:r>
                  </m:oMath>
                </a14:m>
                <a:endParaRPr lang="en-IN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05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p = Number of Autoregressive (AR) terms</a:t>
                </a:r>
              </a:p>
              <a:p>
                <a:r>
                  <a:rPr lang="en-US" b="1" dirty="0" smtClean="0"/>
                  <a:t>Meaning</a:t>
                </a:r>
                <a:r>
                  <a:rPr lang="en-US" dirty="0" smtClean="0"/>
                  <a:t>: The number of past values (lags) used to predict the current value.</a:t>
                </a:r>
              </a:p>
              <a:p>
                <a:r>
                  <a:rPr lang="en-US" b="1" dirty="0" smtClean="0"/>
                  <a:t>Notation</a:t>
                </a:r>
                <a:r>
                  <a:rPr lang="en-US" dirty="0" smtClean="0"/>
                  <a:t>: AR(p)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92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Let’s say we’re predicting daily </a:t>
                </a:r>
                <a:r>
                  <a:rPr lang="en-US" b="1" dirty="0" smtClean="0"/>
                  <a:t>electricity consumption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Today</m:t>
                    </m:r>
                    <m:r>
                      <m:rPr>
                        <m:nor/>
                      </m:rPr>
                      <a:rPr lang="en-IN"/>
                      <m:t>’</m:t>
                    </m:r>
                    <m:r>
                      <m:rPr>
                        <m:nor/>
                      </m:rPr>
                      <a:rPr lang="en-IN"/>
                      <m:t>s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consumption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=0.6×</m:t>
                    </m:r>
                    <m:r>
                      <m:rPr>
                        <m:nor/>
                      </m:rPr>
                      <a:rPr lang="en-IN"/>
                      <m:t>Yesterday</m:t>
                    </m:r>
                    <m:r>
                      <m:rPr>
                        <m:nor/>
                      </m:rPr>
                      <a:rPr lang="en-IN"/>
                      <m:t>’</m:t>
                    </m:r>
                    <m:r>
                      <m:rPr>
                        <m:nor/>
                      </m:rPr>
                      <a:rPr lang="en-IN"/>
                      <m:t>s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consumption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+0.3×</m:t>
                    </m:r>
                    <m:r>
                      <m:rPr>
                        <m:nor/>
                      </m:rPr>
                      <a:rPr lang="en-IN"/>
                      <m:t>Day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before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yesterday</m:t>
                    </m:r>
                    <m:r>
                      <m:rPr>
                        <m:nor/>
                      </m:rPr>
                      <a:rPr lang="en-IN"/>
                      <m:t>’</m:t>
                    </m:r>
                    <m:r>
                      <m:rPr>
                        <m:nor/>
                      </m:rPr>
                      <a:rPr lang="en-IN"/>
                      <m:t>s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consumption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/>
                      <m:t>error</m:t>
                    </m:r>
                  </m:oMath>
                </a14:m>
                <a:endParaRPr lang="en-IN" dirty="0"/>
              </a:p>
              <a:p>
                <a:r>
                  <a:rPr lang="en-US" dirty="0" smtClean="0"/>
                  <a:t>If:</a:t>
                </a:r>
              </a:p>
              <a:p>
                <a:r>
                  <a:rPr lang="en-US" dirty="0" smtClean="0"/>
                  <a:t>Yesterday = 150 units</a:t>
                </a:r>
              </a:p>
              <a:p>
                <a:r>
                  <a:rPr lang="en-US" dirty="0" smtClean="0"/>
                  <a:t>Day before yesterday = 160 units</a:t>
                </a:r>
              </a:p>
              <a:p>
                <a:r>
                  <a:rPr lang="en-US" dirty="0" smtClean="0"/>
                  <a:t>Then today ≈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0.6×150+0.3×160=90+48=138</m:t>
                    </m:r>
                  </m:oMath>
                </a14:m>
                <a:r>
                  <a:rPr lang="en-IN" dirty="0"/>
                  <a:t> units (plus some error)</a:t>
                </a:r>
              </a:p>
              <a:p>
                <a:r>
                  <a:rPr lang="en-IN" b="1" dirty="0"/>
                  <a:t>Interpretation</a:t>
                </a:r>
                <a:r>
                  <a:rPr lang="en-IN" dirty="0"/>
                  <a:t>: Current value depends on the last 2 values → AR(2)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94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 = Number of differencing (I)</a:t>
                </a:r>
              </a:p>
              <a:p>
                <a:r>
                  <a:rPr lang="en-US" dirty="0" smtClean="0"/>
                  <a:t>Meaning: The number of times the data needs to be differenced to remove trend and become stationary.</a:t>
                </a:r>
              </a:p>
              <a:p>
                <a:r>
                  <a:rPr lang="en-US" dirty="0" smtClean="0"/>
                  <a:t>Notation: I(d)</a:t>
                </a:r>
              </a:p>
              <a:p>
                <a:r>
                  <a:rPr lang="en-US" dirty="0" smtClean="0"/>
                  <a:t>Differencing: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11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878"/>
            <a:ext cx="10515600" cy="539508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d = 1</a:t>
            </a:r>
          </a:p>
          <a:p>
            <a:r>
              <a:rPr lang="en-US" dirty="0" smtClean="0"/>
              <a:t>Original time series:</a:t>
            </a:r>
          </a:p>
          <a:p>
            <a:r>
              <a:rPr lang="en-US" dirty="0" smtClean="0"/>
              <a:t>Day 1 = 100</a:t>
            </a:r>
          </a:p>
          <a:p>
            <a:r>
              <a:rPr lang="en-US" dirty="0" smtClean="0"/>
              <a:t>Day 2 = 105</a:t>
            </a:r>
          </a:p>
          <a:p>
            <a:r>
              <a:rPr lang="en-US" dirty="0" smtClean="0"/>
              <a:t>Day 3 = 110</a:t>
            </a:r>
          </a:p>
          <a:p>
            <a:r>
              <a:rPr lang="en-US" dirty="0" smtClean="0"/>
              <a:t>Day 4 = 115</a:t>
            </a:r>
          </a:p>
          <a:p>
            <a:r>
              <a:rPr lang="en-US" dirty="0" smtClean="0"/>
              <a:t>This shows a </a:t>
            </a:r>
            <a:r>
              <a:rPr lang="en-US" b="1" dirty="0" smtClean="0"/>
              <a:t>clear increasing trend</a:t>
            </a:r>
            <a:r>
              <a:rPr lang="en-US" dirty="0" smtClean="0"/>
              <a:t> (non-stationary).</a:t>
            </a:r>
          </a:p>
          <a:p>
            <a:r>
              <a:rPr lang="en-US" dirty="0" smtClean="0"/>
              <a:t>Apply first difference:</a:t>
            </a:r>
          </a:p>
          <a:p>
            <a:r>
              <a:rPr lang="en-US" dirty="0" smtClean="0"/>
              <a:t>Day 2 − Day 1 = 5</a:t>
            </a:r>
          </a:p>
          <a:p>
            <a:r>
              <a:rPr lang="en-US" dirty="0" smtClean="0"/>
              <a:t>Day 3 − Day 2 = 5</a:t>
            </a:r>
          </a:p>
          <a:p>
            <a:r>
              <a:rPr lang="en-US" dirty="0" smtClean="0"/>
              <a:t>Day 4 − Day 3 = 5</a:t>
            </a:r>
          </a:p>
          <a:p>
            <a:r>
              <a:rPr lang="en-US" dirty="0" smtClean="0"/>
              <a:t>Resulting series: [5, 5, 5] — now it's </a:t>
            </a:r>
            <a:r>
              <a:rPr lang="en-US" b="1" dirty="0" smtClean="0"/>
              <a:t>stationary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applied </a:t>
            </a:r>
            <a:r>
              <a:rPr lang="en-US" b="1" dirty="0" smtClean="0"/>
              <a:t>1 differencing</a:t>
            </a:r>
            <a:r>
              <a:rPr lang="en-US" dirty="0" smtClean="0"/>
              <a:t>, so </a:t>
            </a:r>
            <a:r>
              <a:rPr lang="en-US" b="1" dirty="0" smtClean="0"/>
              <a:t>d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2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q = Number of Moving Average (MA) terms</a:t>
                </a:r>
              </a:p>
              <a:p>
                <a:r>
                  <a:rPr lang="en-US" b="1" dirty="0" smtClean="0"/>
                  <a:t>Meaning</a:t>
                </a:r>
                <a:r>
                  <a:rPr lang="en-US" dirty="0" smtClean="0"/>
                  <a:t>: Number of lagged </a:t>
                </a:r>
                <a:r>
                  <a:rPr lang="en-US" b="1" dirty="0" smtClean="0"/>
                  <a:t>forecast errors</a:t>
                </a:r>
                <a:r>
                  <a:rPr lang="en-US" dirty="0" smtClean="0"/>
                  <a:t> used in the model.</a:t>
                </a:r>
              </a:p>
              <a:p>
                <a:r>
                  <a:rPr lang="en-US" b="1" dirty="0" smtClean="0"/>
                  <a:t>Notation</a:t>
                </a:r>
                <a:r>
                  <a:rPr lang="en-US" dirty="0" smtClean="0"/>
                  <a:t>: MA(q)</a:t>
                </a:r>
              </a:p>
              <a:p>
                <a:r>
                  <a:rPr lang="en-US" b="1" dirty="0" smtClean="0"/>
                  <a:t>Model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31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MA(1)</a:t>
                </a:r>
              </a:p>
              <a:p>
                <a:r>
                  <a:rPr lang="en-US" dirty="0" smtClean="0"/>
                  <a:t>Imagine we predicted temperature yesterday to be 30°C, but it turned out to be 32°C → error = +2.</a:t>
                </a:r>
              </a:p>
              <a:p>
                <a:r>
                  <a:rPr lang="en-US" dirty="0" smtClean="0"/>
                  <a:t>Today’s prediction includes that error: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Today</m:t>
                    </m:r>
                    <m:r>
                      <m:rPr>
                        <m:nor/>
                      </m:rPr>
                      <a:rPr lang="en-IN"/>
                      <m:t>’</m:t>
                    </m:r>
                    <m:r>
                      <m:rPr>
                        <m:nor/>
                      </m:rPr>
                      <a:rPr lang="en-IN"/>
                      <m:t>s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forecast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 smtClean="0"/>
                  <a:t>If:</a:t>
                </a:r>
              </a:p>
              <a:p>
                <a:r>
                  <a:rPr lang="en-US" dirty="0" smtClean="0"/>
                  <a:t>θ₁ = 0.5</a:t>
                </a:r>
              </a:p>
              <a:p>
                <a:r>
                  <a:rPr lang="en-US" dirty="0" smtClean="0"/>
                  <a:t>Error from yesterday = +2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Today</m:t>
                    </m:r>
                    <m:r>
                      <m:rPr>
                        <m:nor/>
                      </m:rPr>
                      <a:rPr lang="en-IN"/>
                      <m:t>’</m:t>
                    </m:r>
                    <m:r>
                      <m:rPr>
                        <m:nor/>
                      </m:rPr>
                      <a:rPr lang="en-IN"/>
                      <m:t>s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forecast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+0.5×2=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14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μ?</a:t>
            </a:r>
          </a:p>
          <a:p>
            <a:r>
              <a:rPr lang="en-US" dirty="0" smtClean="0"/>
              <a:t>It’s a constant term — the </a:t>
            </a:r>
            <a:r>
              <a:rPr lang="en-US" b="1" dirty="0" smtClean="0"/>
              <a:t>expected average value</a:t>
            </a:r>
            <a:r>
              <a:rPr lang="en-US" dirty="0" smtClean="0"/>
              <a:t> of the stationary time series.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1076</Words>
  <Application>Microsoft Office PowerPoint</Application>
  <PresentationFormat>Widescreen</PresentationFormat>
  <Paragraphs>211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Cambria Math</vt:lpstr>
      <vt:lpstr>Office Theme</vt:lpstr>
      <vt:lpstr>What is ARIMA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Determining the Order of Differencing (d)</vt:lpstr>
      <vt:lpstr>PowerPoint Presentation</vt:lpstr>
      <vt:lpstr>PowerPoint Presentation</vt:lpstr>
      <vt:lpstr>ADF (Augmented Dickey-Fuller) Test</vt:lpstr>
      <vt:lpstr>PowerPoint Presentation</vt:lpstr>
      <vt:lpstr>How to Decide d in Practice</vt:lpstr>
      <vt:lpstr>PowerPoint Presentation</vt:lpstr>
      <vt:lpstr>PowerPoint Presentation</vt:lpstr>
      <vt:lpstr>ADF Test Example</vt:lpstr>
      <vt:lpstr>PowerPoint Presentation</vt:lpstr>
      <vt:lpstr>PowerPoint Presentation</vt:lpstr>
      <vt:lpstr>PowerPoint Presentation</vt:lpstr>
      <vt:lpstr>PowerPoint Presentation</vt:lpstr>
      <vt:lpstr>Evaluating the Forecast: RMSE, MAE, MAPE</vt:lpstr>
      <vt:lpstr>MAE – Mean Absolute Error</vt:lpstr>
      <vt:lpstr>MAPE – Mean Absolute Percentage Error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ARIMA</dc:title>
  <dc:creator>Dell</dc:creator>
  <cp:lastModifiedBy>Dell</cp:lastModifiedBy>
  <cp:revision>24</cp:revision>
  <dcterms:created xsi:type="dcterms:W3CDTF">2025-04-11T03:33:38Z</dcterms:created>
  <dcterms:modified xsi:type="dcterms:W3CDTF">2025-04-14T23:24:17Z</dcterms:modified>
</cp:coreProperties>
</file>