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13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516A-F6FE-2B0B-1258-9972241616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0AFF54-E316-8AF1-3A79-DB5D1A8007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554F0D1-0DD3-9A67-DF7C-24AE9669655C}"/>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5" name="Footer Placeholder 4">
            <a:extLst>
              <a:ext uri="{FF2B5EF4-FFF2-40B4-BE49-F238E27FC236}">
                <a16:creationId xmlns:a16="http://schemas.microsoft.com/office/drawing/2014/main" id="{ECD89665-384D-21ED-1C13-39DDAB9982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A32724-7204-7570-4A1D-52D33EFF85EB}"/>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330038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9574-70A3-A199-2235-9C7DCE04F22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2BC111-0866-4B20-A9C3-7D90A8E312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D52F3-5169-6AF6-EB3D-7CB10C22EF02}"/>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5" name="Footer Placeholder 4">
            <a:extLst>
              <a:ext uri="{FF2B5EF4-FFF2-40B4-BE49-F238E27FC236}">
                <a16:creationId xmlns:a16="http://schemas.microsoft.com/office/drawing/2014/main" id="{84846ED8-EAF4-D168-AD9D-689A7F053F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24E00E-9E36-8591-FB11-846F0C7BE1EB}"/>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2831331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167C20-276D-CD2B-886C-4A1E7DDEE8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D1B5B8-3EF8-6326-4A83-9D90AEDF87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6F640F-224A-1279-8E41-AB7B7D6ADA0C}"/>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5" name="Footer Placeholder 4">
            <a:extLst>
              <a:ext uri="{FF2B5EF4-FFF2-40B4-BE49-F238E27FC236}">
                <a16:creationId xmlns:a16="http://schemas.microsoft.com/office/drawing/2014/main" id="{4967D008-A10C-8BFB-7E70-BEE33E8026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D6F69B-A47E-0ADB-76C6-769C14163FE9}"/>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3501945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E16E7-7740-66A9-58E1-C36ECFCA55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94B366-7727-7214-0BEF-58798EF5B4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C7C293-8C12-FFED-E21C-416822F317EA}"/>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5" name="Footer Placeholder 4">
            <a:extLst>
              <a:ext uri="{FF2B5EF4-FFF2-40B4-BE49-F238E27FC236}">
                <a16:creationId xmlns:a16="http://schemas.microsoft.com/office/drawing/2014/main" id="{17311CC0-F0DC-EB54-E36F-E2656CF85D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71B52C-D6EA-7A2B-A42B-80407F450C2C}"/>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398143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B42E-66BF-1AA2-BBA0-CC103E003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463022-0749-AEEE-4DFB-1E7F1DA7D2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594B0D-79E0-4724-C183-CF5C343170D9}"/>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5" name="Footer Placeholder 4">
            <a:extLst>
              <a:ext uri="{FF2B5EF4-FFF2-40B4-BE49-F238E27FC236}">
                <a16:creationId xmlns:a16="http://schemas.microsoft.com/office/drawing/2014/main" id="{8892870D-2796-CBF8-DC7F-561B60771C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0C0BC-B96D-7A3E-E0A6-A810459D8321}"/>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357831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A0F4-CBE6-5FD7-0502-A25A190676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303B03-740B-7DDC-9A69-34A8F084D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6B91C9-6C61-B8ED-79F2-5EFC1F159F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D5D1DE-E6A5-E428-1793-3DD05BCF85B7}"/>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6" name="Footer Placeholder 5">
            <a:extLst>
              <a:ext uri="{FF2B5EF4-FFF2-40B4-BE49-F238E27FC236}">
                <a16:creationId xmlns:a16="http://schemas.microsoft.com/office/drawing/2014/main" id="{2B8668F3-1829-0742-6D35-F6F84F940F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D4AAF9-7E5E-2306-0A52-0F6B51170F0C}"/>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403594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C0AF0-16A5-BABF-53AA-DCA778DB93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AFF922-4CFA-8B3F-3885-C25A34E31F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005FC8-BF93-414A-9B1A-E46F5B1F2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A64A5F-D245-5D73-9342-255A219F9F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36F73C-C996-F249-282B-71AC1C07A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760AD0-971E-57CD-45D6-E6C46779B704}"/>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8" name="Footer Placeholder 7">
            <a:extLst>
              <a:ext uri="{FF2B5EF4-FFF2-40B4-BE49-F238E27FC236}">
                <a16:creationId xmlns:a16="http://schemas.microsoft.com/office/drawing/2014/main" id="{36BC464C-D799-D43F-FDA9-C6CA2C9C87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818D02E-5CCA-FC44-14EE-BF660F6E1D3D}"/>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817300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64768-47AC-A0F7-944E-A0AA0F1D5DF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906B736-54DF-CEF5-0377-57243824EF3D}"/>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4" name="Footer Placeholder 3">
            <a:extLst>
              <a:ext uri="{FF2B5EF4-FFF2-40B4-BE49-F238E27FC236}">
                <a16:creationId xmlns:a16="http://schemas.microsoft.com/office/drawing/2014/main" id="{0FB060D0-8655-1466-9895-2FAE69E32D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886DAB-A132-BC11-3ED0-72968B56A1BE}"/>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2019579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EFE58D-D621-FE96-A08D-436F41874C2F}"/>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3" name="Footer Placeholder 2">
            <a:extLst>
              <a:ext uri="{FF2B5EF4-FFF2-40B4-BE49-F238E27FC236}">
                <a16:creationId xmlns:a16="http://schemas.microsoft.com/office/drawing/2014/main" id="{B240DD50-1BB7-60A0-1EF4-58591751B65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B4F1AA8-9BD9-A474-8ADE-BE71A99B7ADE}"/>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386610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9557-9E30-FFA6-9A9D-6B961B43FB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66B0773-0140-AA50-FFC2-1DE27B1CC0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D92436-E883-E289-A8D3-9F4A182D6F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642C0D-52C6-F683-00AF-39AFE8F236F4}"/>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6" name="Footer Placeholder 5">
            <a:extLst>
              <a:ext uri="{FF2B5EF4-FFF2-40B4-BE49-F238E27FC236}">
                <a16:creationId xmlns:a16="http://schemas.microsoft.com/office/drawing/2014/main" id="{EF21E4AC-E946-0314-71ED-86F9F59638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966089-EB68-BC00-38D6-96B0939B5C6A}"/>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2926279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130C-5671-41AE-D9AC-5EEAB96D9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7767BE5-41DF-4ACC-DF12-F66117633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D4221B-4B66-A866-440F-9CDC512AB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DE8B0-C18C-B6DF-B61F-5B8A2E15F4E6}"/>
              </a:ext>
            </a:extLst>
          </p:cNvPr>
          <p:cNvSpPr>
            <a:spLocks noGrp="1"/>
          </p:cNvSpPr>
          <p:nvPr>
            <p:ph type="dt" sz="half" idx="10"/>
          </p:nvPr>
        </p:nvSpPr>
        <p:spPr/>
        <p:txBody>
          <a:bodyPr/>
          <a:lstStyle/>
          <a:p>
            <a:fld id="{31ED5FCE-C481-41A3-8A02-396766020A20}" type="datetimeFigureOut">
              <a:rPr lang="en-IN" smtClean="0"/>
              <a:t>28-12-2024</a:t>
            </a:fld>
            <a:endParaRPr lang="en-IN"/>
          </a:p>
        </p:txBody>
      </p:sp>
      <p:sp>
        <p:nvSpPr>
          <p:cNvPr id="6" name="Footer Placeholder 5">
            <a:extLst>
              <a:ext uri="{FF2B5EF4-FFF2-40B4-BE49-F238E27FC236}">
                <a16:creationId xmlns:a16="http://schemas.microsoft.com/office/drawing/2014/main" id="{4F507754-D532-CF1F-2ED1-E90A0963F9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60828-386D-306D-ADF8-6316E6118C54}"/>
              </a:ext>
            </a:extLst>
          </p:cNvPr>
          <p:cNvSpPr>
            <a:spLocks noGrp="1"/>
          </p:cNvSpPr>
          <p:nvPr>
            <p:ph type="sldNum" sz="quarter" idx="12"/>
          </p:nvPr>
        </p:nvSpPr>
        <p:spPr/>
        <p:txBody>
          <a:bodyPr/>
          <a:lstStyle/>
          <a:p>
            <a:fld id="{E1A32411-A913-4DA1-9E4C-0E2F3536D925}" type="slidenum">
              <a:rPr lang="en-IN" smtClean="0"/>
              <a:t>‹#›</a:t>
            </a:fld>
            <a:endParaRPr lang="en-IN"/>
          </a:p>
        </p:txBody>
      </p:sp>
    </p:spTree>
    <p:extLst>
      <p:ext uri="{BB962C8B-B14F-4D97-AF65-F5344CB8AC3E}">
        <p14:creationId xmlns:p14="http://schemas.microsoft.com/office/powerpoint/2010/main" val="403877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F4704F-2C42-EA03-5C9A-228D0A7D7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389905-0401-0970-99D3-0952D22F4B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7CC7E6-EB4B-DC8F-A3DE-966F586344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ED5FCE-C481-41A3-8A02-396766020A20}" type="datetimeFigureOut">
              <a:rPr lang="en-IN" smtClean="0"/>
              <a:t>28-12-2024</a:t>
            </a:fld>
            <a:endParaRPr lang="en-IN"/>
          </a:p>
        </p:txBody>
      </p:sp>
      <p:sp>
        <p:nvSpPr>
          <p:cNvPr id="5" name="Footer Placeholder 4">
            <a:extLst>
              <a:ext uri="{FF2B5EF4-FFF2-40B4-BE49-F238E27FC236}">
                <a16:creationId xmlns:a16="http://schemas.microsoft.com/office/drawing/2014/main" id="{50002965-90AB-D5FA-3D7E-B0D7ADF512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BC3592-C714-941B-191B-F828799BAB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A32411-A913-4DA1-9E4C-0E2F3536D925}" type="slidenum">
              <a:rPr lang="en-IN" smtClean="0"/>
              <a:t>‹#›</a:t>
            </a:fld>
            <a:endParaRPr lang="en-IN"/>
          </a:p>
        </p:txBody>
      </p:sp>
    </p:spTree>
    <p:extLst>
      <p:ext uri="{BB962C8B-B14F-4D97-AF65-F5344CB8AC3E}">
        <p14:creationId xmlns:p14="http://schemas.microsoft.com/office/powerpoint/2010/main" val="2547287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4416-6F58-0707-7DD8-41334056F18F}"/>
              </a:ext>
            </a:extLst>
          </p:cNvPr>
          <p:cNvSpPr>
            <a:spLocks noGrp="1"/>
          </p:cNvSpPr>
          <p:nvPr>
            <p:ph type="ctrTitle"/>
          </p:nvPr>
        </p:nvSpPr>
        <p:spPr>
          <a:xfrm>
            <a:off x="323850" y="579438"/>
            <a:ext cx="9144000" cy="2387600"/>
          </a:xfrm>
        </p:spPr>
        <p:txBody>
          <a:bodyPr/>
          <a:lstStyle/>
          <a:p>
            <a:r>
              <a:rPr lang="en-US" dirty="0"/>
              <a:t>SQL CAPSTONE PROJECT</a:t>
            </a:r>
            <a:br>
              <a:rPr lang="en-US" dirty="0"/>
            </a:br>
            <a:r>
              <a:rPr lang="en-US" dirty="0"/>
              <a:t>of </a:t>
            </a:r>
            <a:r>
              <a:rPr lang="en-US" b="1" dirty="0"/>
              <a:t>Amazon Data Analysis</a:t>
            </a:r>
            <a:endParaRPr lang="en-IN" b="1" dirty="0"/>
          </a:p>
        </p:txBody>
      </p:sp>
      <p:sp>
        <p:nvSpPr>
          <p:cNvPr id="3" name="Subtitle 2">
            <a:extLst>
              <a:ext uri="{FF2B5EF4-FFF2-40B4-BE49-F238E27FC236}">
                <a16:creationId xmlns:a16="http://schemas.microsoft.com/office/drawing/2014/main" id="{81EFE209-D3A9-342F-15E9-835DB28D6A89}"/>
              </a:ext>
            </a:extLst>
          </p:cNvPr>
          <p:cNvSpPr>
            <a:spLocks noGrp="1"/>
          </p:cNvSpPr>
          <p:nvPr>
            <p:ph type="subTitle" idx="1"/>
          </p:nvPr>
        </p:nvSpPr>
        <p:spPr>
          <a:xfrm>
            <a:off x="2924175" y="4373563"/>
            <a:ext cx="9144000" cy="1655762"/>
          </a:xfrm>
        </p:spPr>
        <p:txBody>
          <a:bodyPr/>
          <a:lstStyle/>
          <a:p>
            <a:r>
              <a:rPr lang="en-US" dirty="0"/>
              <a:t>                                                                                                         Presented By:</a:t>
            </a:r>
          </a:p>
          <a:p>
            <a:r>
              <a:rPr lang="en-US" dirty="0"/>
              <a:t>                                                                                                       Jadhav Yogesh,</a:t>
            </a:r>
          </a:p>
          <a:p>
            <a:r>
              <a:rPr lang="en-US" dirty="0"/>
              <a:t>                                                                                                                 S104477.</a:t>
            </a:r>
            <a:endParaRPr lang="en-IN" dirty="0"/>
          </a:p>
        </p:txBody>
      </p:sp>
    </p:spTree>
    <p:extLst>
      <p:ext uri="{BB962C8B-B14F-4D97-AF65-F5344CB8AC3E}">
        <p14:creationId xmlns:p14="http://schemas.microsoft.com/office/powerpoint/2010/main" val="30111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FC56-8766-CAA3-361B-3B9393842F48}"/>
              </a:ext>
            </a:extLst>
          </p:cNvPr>
          <p:cNvSpPr>
            <a:spLocks noGrp="1"/>
          </p:cNvSpPr>
          <p:nvPr>
            <p:ph type="title"/>
          </p:nvPr>
        </p:nvSpPr>
        <p:spPr>
          <a:xfrm>
            <a:off x="216232" y="149225"/>
            <a:ext cx="9861550" cy="1233487"/>
          </a:xfrm>
        </p:spPr>
        <p:txBody>
          <a:bodyPr/>
          <a:lstStyle/>
          <a:p>
            <a:br>
              <a:rPr lang="en-GB" sz="1800" b="0" i="0" u="none" strike="noStrike" dirty="0">
                <a:solidFill>
                  <a:srgbClr val="37415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DF1F3E4A-60A2-C2BE-C7B9-02C4FBA1B999}"/>
              </a:ext>
            </a:extLst>
          </p:cNvPr>
          <p:cNvSpPr>
            <a:spLocks noGrp="1"/>
          </p:cNvSpPr>
          <p:nvPr>
            <p:ph type="body" idx="1"/>
          </p:nvPr>
        </p:nvSpPr>
        <p:spPr>
          <a:xfrm>
            <a:off x="503238" y="1031876"/>
            <a:ext cx="10515600" cy="1500187"/>
          </a:xfrm>
        </p:spPr>
        <p:txBody>
          <a:bodyPr/>
          <a:lstStyle/>
          <a:p>
            <a:r>
              <a:rPr lang="en-GB" sz="1800" b="0" i="0" u="none" strike="noStrike" dirty="0">
                <a:solidFill>
                  <a:srgbClr val="374151"/>
                </a:solidFill>
                <a:effectLst/>
                <a:latin typeface="Roboto" panose="02000000000000000000" pitchFamily="2" charset="0"/>
              </a:rPr>
              <a:t>14.</a:t>
            </a:r>
            <a:r>
              <a:rPr lang="en-GB" sz="1800" b="1" i="0" u="none" strike="noStrike" dirty="0">
                <a:solidFill>
                  <a:srgbClr val="374151"/>
                </a:solidFill>
                <a:effectLst/>
                <a:latin typeface="Roboto" panose="02000000000000000000" pitchFamily="2" charset="0"/>
              </a:rPr>
              <a:t>Calculate the average rating for each product line.</a:t>
            </a:r>
          </a:p>
          <a:p>
            <a:endParaRPr lang="en-IN" dirty="0"/>
          </a:p>
        </p:txBody>
      </p:sp>
      <p:pic>
        <p:nvPicPr>
          <p:cNvPr id="7" name="Picture 6">
            <a:extLst>
              <a:ext uri="{FF2B5EF4-FFF2-40B4-BE49-F238E27FC236}">
                <a16:creationId xmlns:a16="http://schemas.microsoft.com/office/drawing/2014/main" id="{2E15EC0D-783A-E363-621F-2AD800D30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813" y="2069824"/>
            <a:ext cx="8618581" cy="2745064"/>
          </a:xfrm>
          <a:prstGeom prst="rect">
            <a:avLst/>
          </a:prstGeom>
        </p:spPr>
      </p:pic>
    </p:spTree>
    <p:extLst>
      <p:ext uri="{BB962C8B-B14F-4D97-AF65-F5344CB8AC3E}">
        <p14:creationId xmlns:p14="http://schemas.microsoft.com/office/powerpoint/2010/main" val="418596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7DF23-BB3F-2CDE-4E90-2F770932C449}"/>
              </a:ext>
            </a:extLst>
          </p:cNvPr>
          <p:cNvSpPr>
            <a:spLocks noGrp="1"/>
          </p:cNvSpPr>
          <p:nvPr>
            <p:ph type="title"/>
          </p:nvPr>
        </p:nvSpPr>
        <p:spPr>
          <a:xfrm>
            <a:off x="442913" y="632221"/>
            <a:ext cx="9604373" cy="739379"/>
          </a:xfrm>
        </p:spPr>
        <p:txBody>
          <a:bodyPr>
            <a:normAutofit fontScale="90000"/>
          </a:bodyPr>
          <a:lstStyle/>
          <a:p>
            <a:pPr algn="l" rtl="0" fontAlgn="base"/>
            <a:r>
              <a:rPr lang="en-US" sz="2400" dirty="0"/>
              <a:t>15.</a:t>
            </a:r>
            <a:r>
              <a:rPr lang="en-GB" sz="1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Count the sales occurrences for each time of day on every weekday.</a:t>
            </a:r>
            <a:br>
              <a:rPr lang="en-GB" sz="1800" b="0" i="0" u="none" strike="noStrike" dirty="0">
                <a:solidFill>
                  <a:srgbClr val="374151"/>
                </a:solidFill>
                <a:effectLst/>
                <a:latin typeface="Roboto" panose="02000000000000000000" pitchFamily="2" charset="0"/>
              </a:rPr>
            </a:br>
            <a:br>
              <a:rPr lang="en-GB" sz="800" dirty="0"/>
            </a:br>
            <a:endParaRPr lang="en-IN" sz="2400" dirty="0"/>
          </a:p>
        </p:txBody>
      </p:sp>
      <p:sp>
        <p:nvSpPr>
          <p:cNvPr id="3" name="Text Placeholder 2">
            <a:extLst>
              <a:ext uri="{FF2B5EF4-FFF2-40B4-BE49-F238E27FC236}">
                <a16:creationId xmlns:a16="http://schemas.microsoft.com/office/drawing/2014/main" id="{B38181D8-902D-4A75-18F1-6F9AFBE506D2}"/>
              </a:ext>
            </a:extLst>
          </p:cNvPr>
          <p:cNvSpPr>
            <a:spLocks noGrp="1"/>
          </p:cNvSpPr>
          <p:nvPr>
            <p:ph type="body" idx="1"/>
          </p:nvPr>
        </p:nvSpPr>
        <p:spPr/>
        <p:txBody>
          <a:bodyPr/>
          <a:lstStyle/>
          <a:p>
            <a:endParaRPr lang="en-IN"/>
          </a:p>
        </p:txBody>
      </p:sp>
      <p:pic>
        <p:nvPicPr>
          <p:cNvPr id="7" name="Picture 6">
            <a:extLst>
              <a:ext uri="{FF2B5EF4-FFF2-40B4-BE49-F238E27FC236}">
                <a16:creationId xmlns:a16="http://schemas.microsoft.com/office/drawing/2014/main" id="{A16F5D70-8557-A280-39FE-BCC6F39D8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725" y="1371600"/>
            <a:ext cx="7610858" cy="4171950"/>
          </a:xfrm>
          <a:prstGeom prst="rect">
            <a:avLst/>
          </a:prstGeom>
        </p:spPr>
      </p:pic>
    </p:spTree>
    <p:extLst>
      <p:ext uri="{BB962C8B-B14F-4D97-AF65-F5344CB8AC3E}">
        <p14:creationId xmlns:p14="http://schemas.microsoft.com/office/powerpoint/2010/main" val="2818596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51D0-09F0-4F9C-422A-4121A6BA56CB}"/>
              </a:ext>
            </a:extLst>
          </p:cNvPr>
          <p:cNvSpPr>
            <a:spLocks noGrp="1"/>
          </p:cNvSpPr>
          <p:nvPr>
            <p:ph type="title"/>
          </p:nvPr>
        </p:nvSpPr>
        <p:spPr>
          <a:xfrm>
            <a:off x="203200" y="768350"/>
            <a:ext cx="10515600" cy="638175"/>
          </a:xfrm>
        </p:spPr>
        <p:txBody>
          <a:bodyPr>
            <a:noAutofit/>
          </a:bodyPr>
          <a:lstStyle/>
          <a:p>
            <a:pPr algn="l" rtl="0" fontAlgn="base"/>
            <a:r>
              <a:rPr lang="en-US" sz="2800" dirty="0"/>
              <a:t>16.</a:t>
            </a:r>
            <a:r>
              <a:rPr lang="en-GB" sz="1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Identify the customer type contributing the highest revenue</a:t>
            </a:r>
            <a:r>
              <a:rPr lang="en-GB" sz="1800" b="0" i="0" u="none" strike="noStrike" dirty="0">
                <a:solidFill>
                  <a:srgbClr val="374151"/>
                </a:solidFill>
                <a:effectLst/>
                <a:latin typeface="Roboto" panose="02000000000000000000" pitchFamily="2" charset="0"/>
              </a:rPr>
              <a:t>.</a:t>
            </a:r>
            <a:br>
              <a:rPr lang="en-GB" sz="1800" b="0" i="0" u="none" strike="noStrike" dirty="0">
                <a:solidFill>
                  <a:srgbClr val="374151"/>
                </a:solidFill>
                <a:effectLst/>
                <a:latin typeface="Roboto" panose="02000000000000000000" pitchFamily="2" charset="0"/>
              </a:rPr>
            </a:br>
            <a:br>
              <a:rPr lang="en-GB" sz="900" dirty="0"/>
            </a:br>
            <a:endParaRPr lang="en-IN" sz="2800" dirty="0"/>
          </a:p>
        </p:txBody>
      </p:sp>
      <p:sp>
        <p:nvSpPr>
          <p:cNvPr id="3" name="Text Placeholder 2">
            <a:extLst>
              <a:ext uri="{FF2B5EF4-FFF2-40B4-BE49-F238E27FC236}">
                <a16:creationId xmlns:a16="http://schemas.microsoft.com/office/drawing/2014/main" id="{7981CBEF-ED41-E8E1-0BA3-D38159D83EB8}"/>
              </a:ext>
            </a:extLst>
          </p:cNvPr>
          <p:cNvSpPr>
            <a:spLocks noGrp="1"/>
          </p:cNvSpPr>
          <p:nvPr>
            <p:ph type="body" idx="1"/>
          </p:nvPr>
        </p:nvSpPr>
        <p:spPr>
          <a:xfrm>
            <a:off x="588963" y="3617913"/>
            <a:ext cx="10515600" cy="1500187"/>
          </a:xfrm>
        </p:spPr>
        <p:txBody>
          <a:bodyPr/>
          <a:lstStyle/>
          <a:p>
            <a:r>
              <a:rPr lang="en-US" dirty="0"/>
              <a:t>17.</a:t>
            </a:r>
            <a:r>
              <a:rPr lang="en-GB" sz="1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Determine the city with the highest VAT percentage.</a:t>
            </a:r>
          </a:p>
          <a:p>
            <a:endParaRPr lang="en-IN" dirty="0"/>
          </a:p>
        </p:txBody>
      </p:sp>
      <p:pic>
        <p:nvPicPr>
          <p:cNvPr id="5" name="Picture 4">
            <a:extLst>
              <a:ext uri="{FF2B5EF4-FFF2-40B4-BE49-F238E27FC236}">
                <a16:creationId xmlns:a16="http://schemas.microsoft.com/office/drawing/2014/main" id="{CEC2C67E-13D3-80C5-1429-707267D32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1249219"/>
            <a:ext cx="8769350" cy="2179781"/>
          </a:xfrm>
          <a:prstGeom prst="rect">
            <a:avLst/>
          </a:prstGeom>
        </p:spPr>
      </p:pic>
      <p:pic>
        <p:nvPicPr>
          <p:cNvPr id="6" name="Picture 5">
            <a:extLst>
              <a:ext uri="{FF2B5EF4-FFF2-40B4-BE49-F238E27FC236}">
                <a16:creationId xmlns:a16="http://schemas.microsoft.com/office/drawing/2014/main" id="{D05F857F-45B4-DDF4-2E6F-CC86595DA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875" y="4349616"/>
            <a:ext cx="6229350" cy="2279783"/>
          </a:xfrm>
          <a:prstGeom prst="rect">
            <a:avLst/>
          </a:prstGeom>
        </p:spPr>
      </p:pic>
    </p:spTree>
    <p:extLst>
      <p:ext uri="{BB962C8B-B14F-4D97-AF65-F5344CB8AC3E}">
        <p14:creationId xmlns:p14="http://schemas.microsoft.com/office/powerpoint/2010/main" val="2276258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BB2B6-9F07-C0A1-ABFC-2DDD9DFA568D}"/>
              </a:ext>
            </a:extLst>
          </p:cNvPr>
          <p:cNvSpPr>
            <a:spLocks noGrp="1"/>
          </p:cNvSpPr>
          <p:nvPr>
            <p:ph type="title"/>
          </p:nvPr>
        </p:nvSpPr>
        <p:spPr>
          <a:xfrm>
            <a:off x="374650" y="-227012"/>
            <a:ext cx="10172700" cy="1023937"/>
          </a:xfrm>
        </p:spPr>
        <p:txBody>
          <a:bodyPr>
            <a:normAutofit/>
          </a:bodyPr>
          <a:lstStyle/>
          <a:p>
            <a:r>
              <a:rPr lang="en-US" sz="3200" dirty="0"/>
              <a:t>18</a:t>
            </a:r>
            <a:r>
              <a:rPr lang="en-US" b="1" dirty="0"/>
              <a:t>.</a:t>
            </a:r>
            <a:r>
              <a:rPr lang="en-GB" sz="1800" b="1" i="0" dirty="0">
                <a:solidFill>
                  <a:srgbClr val="374151"/>
                </a:solidFill>
                <a:effectLst/>
                <a:latin typeface="Roboto" panose="02000000000000000000" pitchFamily="2" charset="0"/>
              </a:rPr>
              <a:t> Identify the customer type with the highest VAT payments</a:t>
            </a:r>
            <a:endParaRPr lang="en-IN" sz="5400" b="1" dirty="0"/>
          </a:p>
        </p:txBody>
      </p:sp>
      <p:sp>
        <p:nvSpPr>
          <p:cNvPr id="3" name="Text Placeholder 2">
            <a:extLst>
              <a:ext uri="{FF2B5EF4-FFF2-40B4-BE49-F238E27FC236}">
                <a16:creationId xmlns:a16="http://schemas.microsoft.com/office/drawing/2014/main" id="{70E9B105-D296-0752-4FE8-5BC952A52C07}"/>
              </a:ext>
            </a:extLst>
          </p:cNvPr>
          <p:cNvSpPr>
            <a:spLocks noGrp="1"/>
          </p:cNvSpPr>
          <p:nvPr>
            <p:ph type="body" idx="1"/>
          </p:nvPr>
        </p:nvSpPr>
        <p:spPr>
          <a:xfrm>
            <a:off x="617537" y="3429000"/>
            <a:ext cx="10515600" cy="1500187"/>
          </a:xfrm>
        </p:spPr>
        <p:txBody>
          <a:bodyPr/>
          <a:lstStyle/>
          <a:p>
            <a:r>
              <a:rPr lang="en-US" dirty="0"/>
              <a:t>19.</a:t>
            </a:r>
            <a:r>
              <a:rPr lang="en-GB" sz="1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What is the count of distinct customer types in the dataset?</a:t>
            </a:r>
          </a:p>
          <a:p>
            <a:endParaRPr lang="en-IN" dirty="0"/>
          </a:p>
        </p:txBody>
      </p:sp>
      <p:pic>
        <p:nvPicPr>
          <p:cNvPr id="5" name="Picture 4">
            <a:extLst>
              <a:ext uri="{FF2B5EF4-FFF2-40B4-BE49-F238E27FC236}">
                <a16:creationId xmlns:a16="http://schemas.microsoft.com/office/drawing/2014/main" id="{E7434D22-7FDB-460A-85BF-4B06FCD4C6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011" y="1100008"/>
            <a:ext cx="7750914" cy="1857634"/>
          </a:xfrm>
          <a:prstGeom prst="rect">
            <a:avLst/>
          </a:prstGeom>
        </p:spPr>
      </p:pic>
      <p:pic>
        <p:nvPicPr>
          <p:cNvPr id="7" name="Picture 6">
            <a:extLst>
              <a:ext uri="{FF2B5EF4-FFF2-40B4-BE49-F238E27FC236}">
                <a16:creationId xmlns:a16="http://schemas.microsoft.com/office/drawing/2014/main" id="{08337130-DF75-1802-88BB-DC692EA558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537" y="4300463"/>
            <a:ext cx="8497888" cy="1900311"/>
          </a:xfrm>
          <a:prstGeom prst="rect">
            <a:avLst/>
          </a:prstGeom>
        </p:spPr>
      </p:pic>
    </p:spTree>
    <p:extLst>
      <p:ext uri="{BB962C8B-B14F-4D97-AF65-F5344CB8AC3E}">
        <p14:creationId xmlns:p14="http://schemas.microsoft.com/office/powerpoint/2010/main" val="1578564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0CF53-55C1-15BD-BA32-6180B0D6A09D}"/>
              </a:ext>
            </a:extLst>
          </p:cNvPr>
          <p:cNvSpPr>
            <a:spLocks noGrp="1"/>
          </p:cNvSpPr>
          <p:nvPr>
            <p:ph type="title"/>
          </p:nvPr>
        </p:nvSpPr>
        <p:spPr>
          <a:xfrm>
            <a:off x="603249" y="1044575"/>
            <a:ext cx="10515600" cy="847725"/>
          </a:xfrm>
        </p:spPr>
        <p:txBody>
          <a:bodyPr>
            <a:normAutofit fontScale="90000"/>
          </a:bodyPr>
          <a:lstStyle/>
          <a:p>
            <a:br>
              <a:rPr lang="en-US" sz="3100" dirty="0"/>
            </a:br>
            <a:br>
              <a:rPr lang="en-US" sz="3100" dirty="0"/>
            </a:br>
            <a:r>
              <a:rPr lang="en-US" sz="3100" dirty="0"/>
              <a:t>20</a:t>
            </a:r>
            <a:r>
              <a:rPr lang="en-US" b="1" dirty="0"/>
              <a:t>.</a:t>
            </a:r>
            <a:r>
              <a:rPr lang="en-GB" sz="1800" b="1" i="0" u="none" strike="noStrike" dirty="0">
                <a:solidFill>
                  <a:srgbClr val="374151"/>
                </a:solidFill>
                <a:effectLst/>
                <a:latin typeface="Roboto" panose="02000000000000000000" pitchFamily="2" charset="0"/>
              </a:rPr>
              <a:t> What is the count of distinct payment methods in the dataset?</a:t>
            </a:r>
            <a:br>
              <a:rPr lang="en-GB" sz="1800" b="0" i="0" u="none" strike="noStrike" dirty="0">
                <a:solidFill>
                  <a:srgbClr val="37415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F5940635-0E89-1E06-0244-8AEE7193AB62}"/>
              </a:ext>
            </a:extLst>
          </p:cNvPr>
          <p:cNvSpPr>
            <a:spLocks noGrp="1"/>
          </p:cNvSpPr>
          <p:nvPr>
            <p:ph type="body" idx="1"/>
          </p:nvPr>
        </p:nvSpPr>
        <p:spPr>
          <a:xfrm>
            <a:off x="603249" y="3510651"/>
            <a:ext cx="10515600" cy="1500187"/>
          </a:xfrm>
        </p:spPr>
        <p:txBody>
          <a:bodyPr/>
          <a:lstStyle/>
          <a:p>
            <a:r>
              <a:rPr lang="en-US" b="1" dirty="0"/>
              <a:t>21.</a:t>
            </a:r>
            <a:r>
              <a:rPr lang="en-GB" sz="1800" b="1" i="0" u="none" strike="noStrike" dirty="0">
                <a:solidFill>
                  <a:srgbClr val="374151"/>
                </a:solidFill>
                <a:effectLst/>
                <a:latin typeface="Roboto" panose="02000000000000000000" pitchFamily="2" charset="0"/>
              </a:rPr>
              <a:t> Which customer type occurs most frequently?</a:t>
            </a:r>
          </a:p>
          <a:p>
            <a:endParaRPr lang="en-IN" dirty="0"/>
          </a:p>
        </p:txBody>
      </p:sp>
      <p:pic>
        <p:nvPicPr>
          <p:cNvPr id="5" name="Picture 4">
            <a:extLst>
              <a:ext uri="{FF2B5EF4-FFF2-40B4-BE49-F238E27FC236}">
                <a16:creationId xmlns:a16="http://schemas.microsoft.com/office/drawing/2014/main" id="{87CB59D3-C4FC-D75B-5653-8362BE811D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151" y="1328633"/>
            <a:ext cx="8213724" cy="1828905"/>
          </a:xfrm>
          <a:prstGeom prst="rect">
            <a:avLst/>
          </a:prstGeom>
        </p:spPr>
      </p:pic>
      <p:pic>
        <p:nvPicPr>
          <p:cNvPr id="7" name="Picture 6">
            <a:extLst>
              <a:ext uri="{FF2B5EF4-FFF2-40B4-BE49-F238E27FC236}">
                <a16:creationId xmlns:a16="http://schemas.microsoft.com/office/drawing/2014/main" id="{A898B229-863F-4010-5512-41672ECD31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150" y="4260743"/>
            <a:ext cx="7742237" cy="1940031"/>
          </a:xfrm>
          <a:prstGeom prst="rect">
            <a:avLst/>
          </a:prstGeom>
        </p:spPr>
      </p:pic>
    </p:spTree>
    <p:extLst>
      <p:ext uri="{BB962C8B-B14F-4D97-AF65-F5344CB8AC3E}">
        <p14:creationId xmlns:p14="http://schemas.microsoft.com/office/powerpoint/2010/main" val="29300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5473-85E5-A5FF-A3BF-D4F49251A46F}"/>
              </a:ext>
            </a:extLst>
          </p:cNvPr>
          <p:cNvSpPr>
            <a:spLocks noGrp="1"/>
          </p:cNvSpPr>
          <p:nvPr>
            <p:ph type="title"/>
          </p:nvPr>
        </p:nvSpPr>
        <p:spPr>
          <a:xfrm>
            <a:off x="317499" y="217884"/>
            <a:ext cx="10515600" cy="1100932"/>
          </a:xfrm>
        </p:spPr>
        <p:txBody>
          <a:bodyPr>
            <a:normAutofit/>
          </a:bodyPr>
          <a:lstStyle/>
          <a:p>
            <a:r>
              <a:rPr lang="en-US" sz="2800" dirty="0"/>
              <a:t>22.</a:t>
            </a:r>
            <a:r>
              <a:rPr lang="en-GB" sz="1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Identify the customer type with the highest purchase frequency.</a:t>
            </a:r>
            <a:br>
              <a:rPr lang="en-GB" sz="1800" b="0" i="0" u="none" strike="noStrike" dirty="0">
                <a:solidFill>
                  <a:srgbClr val="374151"/>
                </a:solidFill>
                <a:effectLst/>
                <a:latin typeface="Roboto" panose="02000000000000000000" pitchFamily="2" charset="0"/>
              </a:rPr>
            </a:br>
            <a:endParaRPr lang="en-IN" sz="2800" dirty="0"/>
          </a:p>
        </p:txBody>
      </p:sp>
      <p:sp>
        <p:nvSpPr>
          <p:cNvPr id="3" name="Text Placeholder 2">
            <a:extLst>
              <a:ext uri="{FF2B5EF4-FFF2-40B4-BE49-F238E27FC236}">
                <a16:creationId xmlns:a16="http://schemas.microsoft.com/office/drawing/2014/main" id="{0BEC59F3-7131-4C4E-8BD4-9A73CA081109}"/>
              </a:ext>
            </a:extLst>
          </p:cNvPr>
          <p:cNvSpPr>
            <a:spLocks noGrp="1"/>
          </p:cNvSpPr>
          <p:nvPr>
            <p:ph type="body" idx="1"/>
          </p:nvPr>
        </p:nvSpPr>
        <p:spPr>
          <a:xfrm>
            <a:off x="452002" y="3617913"/>
            <a:ext cx="10515600" cy="1500187"/>
          </a:xfrm>
        </p:spPr>
        <p:txBody>
          <a:bodyPr/>
          <a:lstStyle/>
          <a:p>
            <a:r>
              <a:rPr lang="en-US" b="1" dirty="0"/>
              <a:t>23.</a:t>
            </a:r>
            <a:r>
              <a:rPr lang="en-GB" sz="1800" b="1" i="0" u="none" strike="noStrike" dirty="0">
                <a:solidFill>
                  <a:srgbClr val="374151"/>
                </a:solidFill>
                <a:effectLst/>
                <a:latin typeface="Roboto" panose="02000000000000000000" pitchFamily="2" charset="0"/>
              </a:rPr>
              <a:t> Determine the predominant gender among customers.</a:t>
            </a:r>
          </a:p>
          <a:p>
            <a:endParaRPr lang="en-IN" dirty="0"/>
          </a:p>
        </p:txBody>
      </p:sp>
      <p:pic>
        <p:nvPicPr>
          <p:cNvPr id="5" name="Picture 4">
            <a:extLst>
              <a:ext uri="{FF2B5EF4-FFF2-40B4-BE49-F238E27FC236}">
                <a16:creationId xmlns:a16="http://schemas.microsoft.com/office/drawing/2014/main" id="{D79595C0-AE40-E17F-4DBF-9C98C2CB0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002" y="1318816"/>
            <a:ext cx="6663173" cy="2110184"/>
          </a:xfrm>
          <a:prstGeom prst="rect">
            <a:avLst/>
          </a:prstGeom>
        </p:spPr>
      </p:pic>
      <p:pic>
        <p:nvPicPr>
          <p:cNvPr id="7" name="Picture 6">
            <a:extLst>
              <a:ext uri="{FF2B5EF4-FFF2-40B4-BE49-F238E27FC236}">
                <a16:creationId xmlns:a16="http://schemas.microsoft.com/office/drawing/2014/main" id="{4531ADD6-72FB-2D41-0EA5-5C3AF6473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84" y="4529931"/>
            <a:ext cx="7035366" cy="1727994"/>
          </a:xfrm>
          <a:prstGeom prst="rect">
            <a:avLst/>
          </a:prstGeom>
        </p:spPr>
      </p:pic>
    </p:spTree>
    <p:extLst>
      <p:ext uri="{BB962C8B-B14F-4D97-AF65-F5344CB8AC3E}">
        <p14:creationId xmlns:p14="http://schemas.microsoft.com/office/powerpoint/2010/main" val="1047999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DE20-EE30-5034-F4B2-D02522BFDF70}"/>
              </a:ext>
            </a:extLst>
          </p:cNvPr>
          <p:cNvSpPr>
            <a:spLocks noGrp="1"/>
          </p:cNvSpPr>
          <p:nvPr>
            <p:ph type="title"/>
          </p:nvPr>
        </p:nvSpPr>
        <p:spPr>
          <a:xfrm>
            <a:off x="346076" y="841772"/>
            <a:ext cx="10515600" cy="681037"/>
          </a:xfrm>
        </p:spPr>
        <p:txBody>
          <a:bodyPr>
            <a:normAutofit fontScale="90000"/>
          </a:bodyPr>
          <a:lstStyle/>
          <a:p>
            <a:r>
              <a:rPr lang="en-US" sz="3100" dirty="0"/>
              <a:t>24</a:t>
            </a:r>
            <a:r>
              <a:rPr lang="en-US" dirty="0"/>
              <a:t>.</a:t>
            </a:r>
            <a:r>
              <a:rPr lang="en-GB" sz="1800" b="0" i="0" u="none" strike="noStrike" dirty="0">
                <a:solidFill>
                  <a:srgbClr val="374151"/>
                </a:solidFill>
                <a:effectLst/>
                <a:latin typeface="Roboto" panose="02000000000000000000" pitchFamily="2" charset="0"/>
              </a:rPr>
              <a:t> </a:t>
            </a:r>
            <a:r>
              <a:rPr lang="en-GB" sz="2000" b="1" i="0" u="none" strike="noStrike" dirty="0">
                <a:solidFill>
                  <a:srgbClr val="374151"/>
                </a:solidFill>
                <a:effectLst/>
                <a:latin typeface="Roboto" panose="02000000000000000000" pitchFamily="2" charset="0"/>
              </a:rPr>
              <a:t>Examine the distribution of genders within each branch.</a:t>
            </a:r>
            <a:br>
              <a:rPr lang="en-GB" sz="2000" b="1" i="0" u="none" strike="noStrike" dirty="0">
                <a:solidFill>
                  <a:srgbClr val="374151"/>
                </a:solidFill>
                <a:effectLst/>
                <a:latin typeface="Roboto" panose="02000000000000000000" pitchFamily="2" charset="0"/>
              </a:rPr>
            </a:br>
            <a:endParaRPr lang="en-IN" b="1" dirty="0"/>
          </a:p>
        </p:txBody>
      </p:sp>
      <p:sp>
        <p:nvSpPr>
          <p:cNvPr id="3" name="Text Placeholder 2">
            <a:extLst>
              <a:ext uri="{FF2B5EF4-FFF2-40B4-BE49-F238E27FC236}">
                <a16:creationId xmlns:a16="http://schemas.microsoft.com/office/drawing/2014/main" id="{84B95DCD-FCA0-9B0A-8F67-5D84A7416897}"/>
              </a:ext>
            </a:extLst>
          </p:cNvPr>
          <p:cNvSpPr>
            <a:spLocks noGrp="1"/>
          </p:cNvSpPr>
          <p:nvPr>
            <p:ph type="body" idx="1"/>
          </p:nvPr>
        </p:nvSpPr>
        <p:spPr>
          <a:xfrm>
            <a:off x="346076" y="4019153"/>
            <a:ext cx="10515600" cy="1500187"/>
          </a:xfrm>
        </p:spPr>
        <p:txBody>
          <a:bodyPr/>
          <a:lstStyle/>
          <a:p>
            <a:r>
              <a:rPr lang="en-US" dirty="0"/>
              <a:t>25.</a:t>
            </a:r>
            <a:r>
              <a:rPr lang="en-GB" sz="1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Identify the time of day when customers provide the most ratings.</a:t>
            </a:r>
          </a:p>
          <a:p>
            <a:endParaRPr lang="en-IN" dirty="0"/>
          </a:p>
        </p:txBody>
      </p:sp>
      <p:pic>
        <p:nvPicPr>
          <p:cNvPr id="5" name="Picture 4">
            <a:extLst>
              <a:ext uri="{FF2B5EF4-FFF2-40B4-BE49-F238E27FC236}">
                <a16:creationId xmlns:a16="http://schemas.microsoft.com/office/drawing/2014/main" id="{A5FC8B12-8B92-9BCF-C00B-680EB9582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687" y="841772"/>
            <a:ext cx="7212013" cy="2627313"/>
          </a:xfrm>
          <a:prstGeom prst="rect">
            <a:avLst/>
          </a:prstGeom>
        </p:spPr>
      </p:pic>
      <p:pic>
        <p:nvPicPr>
          <p:cNvPr id="7" name="Picture 6">
            <a:extLst>
              <a:ext uri="{FF2B5EF4-FFF2-40B4-BE49-F238E27FC236}">
                <a16:creationId xmlns:a16="http://schemas.microsoft.com/office/drawing/2014/main" id="{8BC0A1B1-E149-8EB7-DDE3-0CB7D6E941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686" y="4648397"/>
            <a:ext cx="7212013" cy="1741885"/>
          </a:xfrm>
          <a:prstGeom prst="rect">
            <a:avLst/>
          </a:prstGeom>
        </p:spPr>
      </p:pic>
    </p:spTree>
    <p:extLst>
      <p:ext uri="{BB962C8B-B14F-4D97-AF65-F5344CB8AC3E}">
        <p14:creationId xmlns:p14="http://schemas.microsoft.com/office/powerpoint/2010/main" val="76696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75617-A1A5-7DB7-3E2E-72224FB15046}"/>
              </a:ext>
            </a:extLst>
          </p:cNvPr>
          <p:cNvSpPr>
            <a:spLocks noGrp="1"/>
          </p:cNvSpPr>
          <p:nvPr>
            <p:ph type="title"/>
          </p:nvPr>
        </p:nvSpPr>
        <p:spPr>
          <a:xfrm>
            <a:off x="474663" y="430212"/>
            <a:ext cx="10515600" cy="676275"/>
          </a:xfrm>
        </p:spPr>
        <p:txBody>
          <a:bodyPr>
            <a:noAutofit/>
          </a:bodyPr>
          <a:lstStyle/>
          <a:p>
            <a:r>
              <a:rPr lang="en-US" sz="3200" dirty="0"/>
              <a:t>26.</a:t>
            </a:r>
            <a:r>
              <a:rPr lang="en-GB" sz="1800" b="0" i="0" u="none" strike="noStrike" dirty="0">
                <a:solidFill>
                  <a:srgbClr val="374151"/>
                </a:solidFill>
                <a:effectLst/>
                <a:latin typeface="Roboto" panose="02000000000000000000" pitchFamily="2" charset="0"/>
              </a:rPr>
              <a:t> Determine the time of day with the highest customer ratings for each branch.</a:t>
            </a:r>
            <a:br>
              <a:rPr lang="en-GB" sz="1800" b="0" i="0" u="none" strike="noStrike" dirty="0">
                <a:solidFill>
                  <a:srgbClr val="374151"/>
                </a:solidFill>
                <a:effectLst/>
                <a:latin typeface="Roboto" panose="02000000000000000000" pitchFamily="2" charset="0"/>
              </a:rPr>
            </a:br>
            <a:endParaRPr lang="en-IN" sz="3200" dirty="0"/>
          </a:p>
        </p:txBody>
      </p:sp>
      <p:sp>
        <p:nvSpPr>
          <p:cNvPr id="3" name="Text Placeholder 2">
            <a:extLst>
              <a:ext uri="{FF2B5EF4-FFF2-40B4-BE49-F238E27FC236}">
                <a16:creationId xmlns:a16="http://schemas.microsoft.com/office/drawing/2014/main" id="{374099A4-5D5F-3E4D-7391-9C86EA0D73C2}"/>
              </a:ext>
            </a:extLst>
          </p:cNvPr>
          <p:cNvSpPr>
            <a:spLocks noGrp="1"/>
          </p:cNvSpPr>
          <p:nvPr>
            <p:ph type="body" idx="1"/>
          </p:nvPr>
        </p:nvSpPr>
        <p:spPr>
          <a:xfrm>
            <a:off x="588963" y="3866405"/>
            <a:ext cx="10515600" cy="1500187"/>
          </a:xfrm>
        </p:spPr>
        <p:txBody>
          <a:bodyPr/>
          <a:lstStyle/>
          <a:p>
            <a:r>
              <a:rPr lang="en-US" b="1" dirty="0"/>
              <a:t>27.</a:t>
            </a:r>
            <a:r>
              <a:rPr lang="en-GB" sz="1800" b="1" i="0" u="none" strike="noStrike" dirty="0">
                <a:solidFill>
                  <a:srgbClr val="374151"/>
                </a:solidFill>
                <a:effectLst/>
                <a:latin typeface="Roboto" panose="02000000000000000000" pitchFamily="2" charset="0"/>
              </a:rPr>
              <a:t> Identify the day of the week with the highest average ratings.</a:t>
            </a:r>
          </a:p>
          <a:p>
            <a:endParaRPr lang="en-IN" dirty="0"/>
          </a:p>
        </p:txBody>
      </p:sp>
      <p:pic>
        <p:nvPicPr>
          <p:cNvPr id="7" name="Picture 6">
            <a:extLst>
              <a:ext uri="{FF2B5EF4-FFF2-40B4-BE49-F238E27FC236}">
                <a16:creationId xmlns:a16="http://schemas.microsoft.com/office/drawing/2014/main" id="{29C74C90-107C-74AB-6AAC-A15C97BD1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37" y="4419834"/>
            <a:ext cx="7856538" cy="2166704"/>
          </a:xfrm>
          <a:prstGeom prst="rect">
            <a:avLst/>
          </a:prstGeom>
        </p:spPr>
      </p:pic>
      <p:pic>
        <p:nvPicPr>
          <p:cNvPr id="9" name="Picture 8">
            <a:extLst>
              <a:ext uri="{FF2B5EF4-FFF2-40B4-BE49-F238E27FC236}">
                <a16:creationId xmlns:a16="http://schemas.microsoft.com/office/drawing/2014/main" id="{D623D765-BBA1-E312-A852-046DC15FB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772" y="761384"/>
            <a:ext cx="8577677" cy="2734057"/>
          </a:xfrm>
          <a:prstGeom prst="rect">
            <a:avLst/>
          </a:prstGeom>
        </p:spPr>
      </p:pic>
    </p:spTree>
    <p:extLst>
      <p:ext uri="{BB962C8B-B14F-4D97-AF65-F5344CB8AC3E}">
        <p14:creationId xmlns:p14="http://schemas.microsoft.com/office/powerpoint/2010/main" val="240506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0A49-35CC-0A56-D792-5FE9DDD30D07}"/>
              </a:ext>
            </a:extLst>
          </p:cNvPr>
          <p:cNvSpPr>
            <a:spLocks noGrp="1"/>
          </p:cNvSpPr>
          <p:nvPr>
            <p:ph type="title"/>
          </p:nvPr>
        </p:nvSpPr>
        <p:spPr>
          <a:xfrm>
            <a:off x="417513" y="128589"/>
            <a:ext cx="10515600" cy="1052512"/>
          </a:xfrm>
        </p:spPr>
        <p:txBody>
          <a:bodyPr>
            <a:noAutofit/>
          </a:bodyPr>
          <a:lstStyle/>
          <a:p>
            <a:r>
              <a:rPr lang="en-US" sz="2400" dirty="0"/>
              <a:t>28.</a:t>
            </a:r>
            <a:r>
              <a:rPr lang="en-GB" sz="4000" b="0" i="0" dirty="0">
                <a:solidFill>
                  <a:srgbClr val="374151"/>
                </a:solidFill>
                <a:effectLst/>
                <a:latin typeface="Roboto" panose="02000000000000000000" pitchFamily="2" charset="0"/>
              </a:rPr>
              <a:t> </a:t>
            </a:r>
            <a:r>
              <a:rPr lang="en-GB" sz="2000" b="0" i="0" dirty="0">
                <a:solidFill>
                  <a:srgbClr val="374151"/>
                </a:solidFill>
                <a:effectLst/>
                <a:latin typeface="Roboto" panose="02000000000000000000" pitchFamily="2" charset="0"/>
              </a:rPr>
              <a:t>Determine the day of the week with the highest average ratings for each branch</a:t>
            </a:r>
            <a:endParaRPr lang="en-IN" sz="2000" dirty="0"/>
          </a:p>
        </p:txBody>
      </p:sp>
      <p:sp>
        <p:nvSpPr>
          <p:cNvPr id="3" name="Text Placeholder 2">
            <a:extLst>
              <a:ext uri="{FF2B5EF4-FFF2-40B4-BE49-F238E27FC236}">
                <a16:creationId xmlns:a16="http://schemas.microsoft.com/office/drawing/2014/main" id="{9157C4A3-946F-D40C-F54E-E4C7501180E1}"/>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687EE6FD-40AF-4E6F-CF0B-A09C0DA7C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0665" y="1366592"/>
            <a:ext cx="8077635" cy="4577008"/>
          </a:xfrm>
          <a:prstGeom prst="rect">
            <a:avLst/>
          </a:prstGeom>
        </p:spPr>
      </p:pic>
    </p:spTree>
    <p:extLst>
      <p:ext uri="{BB962C8B-B14F-4D97-AF65-F5344CB8AC3E}">
        <p14:creationId xmlns:p14="http://schemas.microsoft.com/office/powerpoint/2010/main" val="1005217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E4D7-F257-D664-4628-95FBA664A0DE}"/>
              </a:ext>
            </a:extLst>
          </p:cNvPr>
          <p:cNvSpPr>
            <a:spLocks noGrp="1"/>
          </p:cNvSpPr>
          <p:nvPr>
            <p:ph type="ctrTitle"/>
          </p:nvPr>
        </p:nvSpPr>
        <p:spPr>
          <a:xfrm>
            <a:off x="514351" y="57150"/>
            <a:ext cx="9967912" cy="3086100"/>
          </a:xfrm>
        </p:spPr>
        <p:txBody>
          <a:bodyPr>
            <a:normAutofit fontScale="90000"/>
          </a:bodyPr>
          <a:lstStyle/>
          <a:p>
            <a:pPr algn="l"/>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br>
              <a:rPr lang="en-US" sz="27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Analysis List:</a:t>
            </a:r>
            <a:br>
              <a:rPr lang="en-US" sz="3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1.Product Analysis: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Top Performers: Fashion Accessories, Food and beverages performed Well</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Under Performers: Home and Styles, Health and Beauty less performed compared to others.</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Food and beverages have highest </a:t>
            </a:r>
            <a:r>
              <a:rPr lang="en-US" sz="2200" b="1" dirty="0">
                <a:latin typeface="Times New Roman" panose="02020603050405020304" pitchFamily="18" charset="0"/>
                <a:cs typeface="Times New Roman" panose="02020603050405020304" pitchFamily="18" charset="0"/>
              </a:rPr>
              <a:t>average rating </a:t>
            </a:r>
            <a:r>
              <a:rPr lang="en-US" sz="2200" dirty="0">
                <a:latin typeface="Times New Roman" panose="02020603050405020304" pitchFamily="18" charset="0"/>
                <a:cs typeface="Times New Roman" panose="02020603050405020304" pitchFamily="18" charset="0"/>
              </a:rPr>
              <a:t>and contribute </a:t>
            </a:r>
            <a:r>
              <a:rPr lang="en-US" sz="2200" b="1" dirty="0">
                <a:latin typeface="Times New Roman" panose="02020603050405020304" pitchFamily="18" charset="0"/>
                <a:cs typeface="Times New Roman" panose="02020603050405020304" pitchFamily="18" charset="0"/>
              </a:rPr>
              <a:t>high VAT </a:t>
            </a:r>
            <a:r>
              <a:rPr lang="en-US" sz="2200" dirty="0">
                <a:latin typeface="Times New Roman" panose="02020603050405020304" pitchFamily="18" charset="0"/>
                <a:cs typeface="Times New Roman" panose="02020603050405020304" pitchFamily="18" charset="0"/>
              </a:rPr>
              <a:t>compare to other products</a:t>
            </a:r>
            <a:r>
              <a:rPr lang="en-US" sz="2200" b="1"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10607D1-5ACB-F177-19EB-74A251BB4592}"/>
              </a:ext>
            </a:extLst>
          </p:cNvPr>
          <p:cNvSpPr>
            <a:spLocks noGrp="1"/>
          </p:cNvSpPr>
          <p:nvPr>
            <p:ph type="subTitle" idx="1"/>
          </p:nvPr>
        </p:nvSpPr>
        <p:spPr>
          <a:xfrm>
            <a:off x="700088" y="3143250"/>
            <a:ext cx="9967912" cy="3214688"/>
          </a:xfrm>
        </p:spPr>
        <p:txBody>
          <a:bodyPr>
            <a:normAutofit/>
          </a:bodyPr>
          <a:lstStyle/>
          <a:p>
            <a:pPr marL="0" indent="0" algn="l">
              <a:buNone/>
            </a:pPr>
            <a:r>
              <a:rPr lang="en-US" b="1" dirty="0">
                <a:latin typeface="Times New Roman" panose="02020603050405020304" pitchFamily="18" charset="0"/>
                <a:cs typeface="Times New Roman" panose="02020603050405020304" pitchFamily="18" charset="0"/>
              </a:rPr>
              <a:t>2.Sales Analysis:</a:t>
            </a:r>
          </a:p>
          <a:p>
            <a:pPr marL="342900" indent="-342900"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 </a:t>
            </a:r>
            <a:r>
              <a:rPr lang="en-GB" sz="2000" b="1" dirty="0">
                <a:latin typeface="Times New Roman" panose="02020603050405020304" pitchFamily="18" charset="0"/>
                <a:cs typeface="Times New Roman" panose="02020603050405020304" pitchFamily="18" charset="0"/>
              </a:rPr>
              <a:t>Naypyitaw</a:t>
            </a:r>
            <a:r>
              <a:rPr lang="en-GB" sz="2000" dirty="0">
                <a:latin typeface="Times New Roman" panose="02020603050405020304" pitchFamily="18" charset="0"/>
                <a:cs typeface="Times New Roman" panose="02020603050405020304" pitchFamily="18" charset="0"/>
              </a:rPr>
              <a:t> City Highest Revenue Recorded.</a:t>
            </a:r>
          </a:p>
          <a:p>
            <a:pPr marL="342900" indent="-342900" algn="l">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Ewallet </a:t>
            </a:r>
            <a:r>
              <a:rPr lang="en-GB" sz="2000" dirty="0">
                <a:latin typeface="Times New Roman" panose="02020603050405020304" pitchFamily="18" charset="0"/>
                <a:cs typeface="Times New Roman" panose="02020603050405020304" pitchFamily="18" charset="0"/>
              </a:rPr>
              <a:t>payment method occurs most frequently compare to other </a:t>
            </a:r>
          </a:p>
          <a:p>
            <a:pPr marL="342900" indent="-342900"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January (</a:t>
            </a:r>
            <a:r>
              <a:rPr lang="en-GB" sz="2000" dirty="0">
                <a:latin typeface="Times New Roman" panose="02020603050405020304" pitchFamily="18" charset="0"/>
                <a:cs typeface="Times New Roman" panose="02020603050405020304" pitchFamily="18" charset="0"/>
              </a:rPr>
              <a:t>116292.11’) Month Reported Highest Revenue.</a:t>
            </a:r>
          </a:p>
          <a:p>
            <a:pPr marL="342900" indent="-342900" algn="l">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In</a:t>
            </a:r>
            <a:r>
              <a:rPr lang="en-GB" sz="2000" b="1" dirty="0">
                <a:latin typeface="Times New Roman" panose="02020603050405020304" pitchFamily="18" charset="0"/>
                <a:cs typeface="Times New Roman" panose="02020603050405020304" pitchFamily="18" charset="0"/>
              </a:rPr>
              <a:t> afternoon </a:t>
            </a:r>
            <a:r>
              <a:rPr lang="en-GB" sz="2000" dirty="0">
                <a:latin typeface="Times New Roman" panose="02020603050405020304" pitchFamily="18" charset="0"/>
                <a:cs typeface="Times New Roman" panose="02020603050405020304" pitchFamily="18" charset="0"/>
              </a:rPr>
              <a:t>session most sales occur and also most of the people give rating specially on Mondays.</a:t>
            </a:r>
          </a:p>
          <a:p>
            <a:pPr marL="342900" indent="-342900" algn="l">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079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63B1-8D79-3CA5-CE0C-D8512B9E82B1}"/>
              </a:ext>
            </a:extLst>
          </p:cNvPr>
          <p:cNvSpPr>
            <a:spLocks noGrp="1"/>
          </p:cNvSpPr>
          <p:nvPr>
            <p:ph type="title"/>
          </p:nvPr>
        </p:nvSpPr>
        <p:spPr>
          <a:xfrm>
            <a:off x="838200" y="500062"/>
            <a:ext cx="10515600" cy="1325563"/>
          </a:xfrm>
        </p:spPr>
        <p:txBody>
          <a:bodyPr>
            <a:normAutofit fontScale="90000"/>
          </a:bodyPr>
          <a:lstStyle/>
          <a:p>
            <a:r>
              <a:rPr lang="en-US" sz="3100" b="1" dirty="0">
                <a:latin typeface="Times New Roman" panose="02020603050405020304" pitchFamily="18" charset="0"/>
                <a:cs typeface="Times New Roman" panose="02020603050405020304" pitchFamily="18" charset="0"/>
              </a:rPr>
              <a:t>Aim</a:t>
            </a:r>
            <a:r>
              <a:rPr lang="en-US" sz="3600" b="1" dirty="0">
                <a:latin typeface="Times New Roman" panose="02020603050405020304" pitchFamily="18" charset="0"/>
                <a:cs typeface="Times New Roman" panose="02020603050405020304" pitchFamily="18" charset="0"/>
              </a:rPr>
              <a:t>:</a:t>
            </a:r>
            <a:br>
              <a:rPr lang="en-US" sz="3600" b="1"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The Major aim of the project is to gain insights into the sales data of Amazon to understand the different factors that affect sales of different branches.</a:t>
            </a:r>
            <a:br>
              <a:rPr lang="en-US" sz="36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7CB59A-11B6-B0F1-43E8-E1D0FC027360}"/>
              </a:ext>
            </a:extLst>
          </p:cNvPr>
          <p:cNvSpPr>
            <a:spLocks noGrp="1"/>
          </p:cNvSpPr>
          <p:nvPr>
            <p:ph idx="1"/>
          </p:nvPr>
        </p:nvSpPr>
        <p:spPr/>
        <p:txBody>
          <a:bodyPr>
            <a:normAutofit fontScale="92500" lnSpcReduction="10000"/>
          </a:bodyPr>
          <a:lstStyle/>
          <a:p>
            <a:pPr marL="0" indent="0" algn="l">
              <a:spcAft>
                <a:spcPts val="750"/>
              </a:spcAft>
              <a:buNone/>
            </a:pPr>
            <a:r>
              <a:rPr lang="en-GB" b="1" i="0" dirty="0">
                <a:solidFill>
                  <a:srgbClr val="002246"/>
                </a:solidFill>
                <a:effectLst/>
                <a:latin typeface="Times New Roman" panose="02020603050405020304" pitchFamily="18" charset="0"/>
                <a:cs typeface="Times New Roman" panose="02020603050405020304" pitchFamily="18" charset="0"/>
              </a:rPr>
              <a:t>About Data:</a:t>
            </a:r>
            <a:endParaRPr lang="en-GB" dirty="0">
              <a:solidFill>
                <a:srgbClr val="002246"/>
              </a:solidFill>
              <a:latin typeface="Times New Roman" panose="02020603050405020304" pitchFamily="18" charset="0"/>
              <a:cs typeface="Times New Roman" panose="02020603050405020304" pitchFamily="18" charset="0"/>
            </a:endParaRPr>
          </a:p>
          <a:p>
            <a:pPr marL="0" indent="0" algn="l">
              <a:spcAft>
                <a:spcPts val="750"/>
              </a:spcAft>
              <a:buNone/>
            </a:pPr>
            <a:r>
              <a:rPr lang="en-GB" sz="2400" b="0" i="0" dirty="0">
                <a:solidFill>
                  <a:srgbClr val="002246"/>
                </a:solidFill>
                <a:effectLst/>
                <a:latin typeface="Times New Roman" panose="02020603050405020304" pitchFamily="18" charset="0"/>
                <a:cs typeface="Times New Roman" panose="02020603050405020304" pitchFamily="18" charset="0"/>
              </a:rPr>
              <a:t>This dataset contains sales transactions from </a:t>
            </a:r>
            <a:r>
              <a:rPr lang="en-GB" sz="2400" b="1" i="0" dirty="0">
                <a:solidFill>
                  <a:srgbClr val="002246"/>
                </a:solidFill>
                <a:effectLst/>
                <a:latin typeface="Times New Roman" panose="02020603050405020304" pitchFamily="18" charset="0"/>
                <a:cs typeface="Times New Roman" panose="02020603050405020304" pitchFamily="18" charset="0"/>
              </a:rPr>
              <a:t>three</a:t>
            </a:r>
            <a:r>
              <a:rPr lang="en-GB" sz="2400" b="0" i="0" dirty="0">
                <a:solidFill>
                  <a:srgbClr val="002246"/>
                </a:solidFill>
                <a:effectLst/>
                <a:latin typeface="Times New Roman" panose="02020603050405020304" pitchFamily="18" charset="0"/>
                <a:cs typeface="Times New Roman" panose="02020603050405020304" pitchFamily="18" charset="0"/>
              </a:rPr>
              <a:t> different branches of Amazon, respectively located in </a:t>
            </a:r>
            <a:r>
              <a:rPr lang="en-GB" sz="2400" b="1" i="0" dirty="0">
                <a:solidFill>
                  <a:srgbClr val="002246"/>
                </a:solidFill>
                <a:effectLst/>
                <a:latin typeface="Times New Roman" panose="02020603050405020304" pitchFamily="18" charset="0"/>
                <a:cs typeface="Times New Roman" panose="02020603050405020304" pitchFamily="18" charset="0"/>
              </a:rPr>
              <a:t>Mandalay, Yangon and Naypyitaw</a:t>
            </a:r>
            <a:r>
              <a:rPr lang="en-GB" sz="2400" b="0" i="0" dirty="0">
                <a:solidFill>
                  <a:srgbClr val="002246"/>
                </a:solidFill>
                <a:effectLst/>
                <a:latin typeface="Times New Roman" panose="02020603050405020304" pitchFamily="18" charset="0"/>
                <a:cs typeface="Times New Roman" panose="02020603050405020304" pitchFamily="18" charset="0"/>
              </a:rPr>
              <a:t>. The data contains </a:t>
            </a:r>
            <a:r>
              <a:rPr lang="en-GB" sz="2400" b="1" i="0" dirty="0">
                <a:solidFill>
                  <a:srgbClr val="002246"/>
                </a:solidFill>
                <a:effectLst/>
                <a:latin typeface="Times New Roman" panose="02020603050405020304" pitchFamily="18" charset="0"/>
                <a:cs typeface="Times New Roman" panose="02020603050405020304" pitchFamily="18" charset="0"/>
              </a:rPr>
              <a:t>17 </a:t>
            </a:r>
            <a:r>
              <a:rPr lang="en-GB" sz="2400" b="0" i="0" dirty="0">
                <a:solidFill>
                  <a:srgbClr val="002246"/>
                </a:solidFill>
                <a:effectLst/>
                <a:latin typeface="Times New Roman" panose="02020603050405020304" pitchFamily="18" charset="0"/>
                <a:cs typeface="Times New Roman" panose="02020603050405020304" pitchFamily="18" charset="0"/>
              </a:rPr>
              <a:t>columns and </a:t>
            </a:r>
            <a:r>
              <a:rPr lang="en-GB" sz="2400" b="1" i="0" dirty="0">
                <a:solidFill>
                  <a:srgbClr val="002246"/>
                </a:solidFill>
                <a:effectLst/>
                <a:latin typeface="Times New Roman" panose="02020603050405020304" pitchFamily="18" charset="0"/>
                <a:cs typeface="Times New Roman" panose="02020603050405020304" pitchFamily="18" charset="0"/>
              </a:rPr>
              <a:t>1000</a:t>
            </a:r>
            <a:r>
              <a:rPr lang="en-GB" sz="2400" b="0" i="0" dirty="0">
                <a:solidFill>
                  <a:srgbClr val="002246"/>
                </a:solidFill>
                <a:effectLst/>
                <a:latin typeface="Times New Roman" panose="02020603050405020304" pitchFamily="18" charset="0"/>
                <a:cs typeface="Times New Roman" panose="02020603050405020304" pitchFamily="18" charset="0"/>
              </a:rPr>
              <a:t> rows</a:t>
            </a:r>
          </a:p>
          <a:p>
            <a:pPr marL="0" indent="0" algn="l">
              <a:spcAft>
                <a:spcPts val="750"/>
              </a:spcAft>
              <a:buNone/>
            </a:pPr>
            <a:r>
              <a:rPr lang="en-GB" sz="2400" b="1" dirty="0">
                <a:solidFill>
                  <a:srgbClr val="002246"/>
                </a:solidFill>
                <a:latin typeface="Times New Roman" panose="02020603050405020304" pitchFamily="18" charset="0"/>
                <a:cs typeface="Times New Roman" panose="02020603050405020304" pitchFamily="18" charset="0"/>
              </a:rPr>
              <a:t>Approach Used:</a:t>
            </a:r>
          </a:p>
          <a:p>
            <a:pPr marL="0" indent="0" algn="l">
              <a:spcAft>
                <a:spcPts val="750"/>
              </a:spcAft>
              <a:buNone/>
            </a:pPr>
            <a:r>
              <a:rPr lang="en-GB" sz="2400" b="1" dirty="0">
                <a:solidFill>
                  <a:srgbClr val="002246"/>
                </a:solidFill>
                <a:latin typeface="Times New Roman" panose="02020603050405020304" pitchFamily="18" charset="0"/>
                <a:cs typeface="Times New Roman" panose="02020603050405020304" pitchFamily="18" charset="0"/>
              </a:rPr>
              <a:t>Data Wrangling</a:t>
            </a:r>
            <a:r>
              <a:rPr lang="en-GB" sz="2400" dirty="0">
                <a:solidFill>
                  <a:srgbClr val="002246"/>
                </a:solidFill>
                <a:latin typeface="Times New Roman" panose="02020603050405020304" pitchFamily="18" charset="0"/>
                <a:cs typeface="Times New Roman" panose="02020603050405020304" pitchFamily="18" charset="0"/>
              </a:rPr>
              <a:t>-Make sure data set do not have any null values, then build the </a:t>
            </a:r>
            <a:r>
              <a:rPr lang="en-GB" sz="2400" b="1" dirty="0">
                <a:solidFill>
                  <a:srgbClr val="002246"/>
                </a:solidFill>
                <a:latin typeface="Times New Roman" panose="02020603050405020304" pitchFamily="18" charset="0"/>
                <a:cs typeface="Times New Roman" panose="02020603050405020304" pitchFamily="18" charset="0"/>
              </a:rPr>
              <a:t>database</a:t>
            </a:r>
            <a:r>
              <a:rPr lang="en-GB" sz="2400" dirty="0">
                <a:solidFill>
                  <a:srgbClr val="002246"/>
                </a:solidFill>
                <a:latin typeface="Times New Roman" panose="02020603050405020304" pitchFamily="18" charset="0"/>
                <a:cs typeface="Times New Roman" panose="02020603050405020304" pitchFamily="18" charset="0"/>
              </a:rPr>
              <a:t> and create </a:t>
            </a:r>
            <a:r>
              <a:rPr lang="en-GB" sz="2400" b="1" dirty="0">
                <a:solidFill>
                  <a:srgbClr val="002246"/>
                </a:solidFill>
                <a:latin typeface="Times New Roman" panose="02020603050405020304" pitchFamily="18" charset="0"/>
                <a:cs typeface="Times New Roman" panose="02020603050405020304" pitchFamily="18" charset="0"/>
              </a:rPr>
              <a:t>table</a:t>
            </a:r>
            <a:r>
              <a:rPr lang="en-GB" sz="2400" dirty="0">
                <a:solidFill>
                  <a:srgbClr val="002246"/>
                </a:solidFill>
                <a:latin typeface="Times New Roman" panose="02020603050405020304" pitchFamily="18" charset="0"/>
                <a:cs typeface="Times New Roman" panose="02020603050405020304" pitchFamily="18" charset="0"/>
              </a:rPr>
              <a:t> and insert the data by selecting </a:t>
            </a:r>
            <a:r>
              <a:rPr lang="en-GB" sz="2400" b="1" dirty="0">
                <a:solidFill>
                  <a:srgbClr val="002246"/>
                </a:solidFill>
                <a:latin typeface="Times New Roman" panose="02020603050405020304" pitchFamily="18" charset="0"/>
                <a:cs typeface="Times New Roman" panose="02020603050405020304" pitchFamily="18" charset="0"/>
              </a:rPr>
              <a:t>NOT NULL</a:t>
            </a:r>
            <a:r>
              <a:rPr lang="en-GB" sz="2400" dirty="0">
                <a:solidFill>
                  <a:srgbClr val="002246"/>
                </a:solidFill>
                <a:latin typeface="Times New Roman" panose="02020603050405020304" pitchFamily="18" charset="0"/>
                <a:cs typeface="Times New Roman" panose="02020603050405020304" pitchFamily="18" charset="0"/>
              </a:rPr>
              <a:t> as field for each column </a:t>
            </a:r>
          </a:p>
          <a:p>
            <a:pPr marL="0" indent="0" algn="l">
              <a:spcAft>
                <a:spcPts val="750"/>
              </a:spcAft>
              <a:buNone/>
            </a:pPr>
            <a:r>
              <a:rPr lang="en-GB" sz="2400" b="1" dirty="0">
                <a:solidFill>
                  <a:srgbClr val="002246"/>
                </a:solidFill>
                <a:latin typeface="Times New Roman" panose="02020603050405020304" pitchFamily="18" charset="0"/>
                <a:cs typeface="Times New Roman" panose="02020603050405020304" pitchFamily="18" charset="0"/>
              </a:rPr>
              <a:t>Feature Engineering- </a:t>
            </a:r>
            <a:r>
              <a:rPr lang="en-GB" sz="2400" dirty="0">
                <a:solidFill>
                  <a:srgbClr val="002246"/>
                </a:solidFill>
                <a:latin typeface="Times New Roman" panose="02020603050405020304" pitchFamily="18" charset="0"/>
                <a:cs typeface="Times New Roman" panose="02020603050405020304" pitchFamily="18" charset="0"/>
              </a:rPr>
              <a:t>added new columns(timeofday, dayname, monthname) with existing columns</a:t>
            </a:r>
          </a:p>
          <a:p>
            <a:pPr marL="0" indent="0" algn="l">
              <a:spcAft>
                <a:spcPts val="750"/>
              </a:spcAft>
              <a:buNone/>
            </a:pPr>
            <a:r>
              <a:rPr lang="en-GB" sz="2400" b="1" dirty="0">
                <a:solidFill>
                  <a:srgbClr val="002246"/>
                </a:solidFill>
                <a:latin typeface="Times New Roman" panose="02020603050405020304" pitchFamily="18" charset="0"/>
                <a:cs typeface="Times New Roman" panose="02020603050405020304" pitchFamily="18" charset="0"/>
              </a:rPr>
              <a:t>Exploratory Data Analysis: </a:t>
            </a:r>
            <a:r>
              <a:rPr lang="en-GB" sz="2400" dirty="0">
                <a:solidFill>
                  <a:srgbClr val="002246"/>
                </a:solidFill>
                <a:latin typeface="Times New Roman" panose="02020603050405020304" pitchFamily="18" charset="0"/>
                <a:cs typeface="Times New Roman" panose="02020603050405020304" pitchFamily="18" charset="0"/>
              </a:rPr>
              <a:t>EDA</a:t>
            </a:r>
            <a:r>
              <a:rPr lang="en-GB" sz="2400" b="1" dirty="0">
                <a:solidFill>
                  <a:srgbClr val="002246"/>
                </a:solidFill>
                <a:latin typeface="Times New Roman" panose="02020603050405020304" pitchFamily="18" charset="0"/>
                <a:cs typeface="Times New Roman" panose="02020603050405020304" pitchFamily="18" charset="0"/>
              </a:rPr>
              <a:t> </a:t>
            </a:r>
            <a:r>
              <a:rPr lang="en-GB" sz="2400" dirty="0">
                <a:solidFill>
                  <a:srgbClr val="002246"/>
                </a:solidFill>
                <a:latin typeface="Times New Roman" panose="02020603050405020304" pitchFamily="18" charset="0"/>
                <a:cs typeface="Times New Roman" panose="02020603050405020304" pitchFamily="18" charset="0"/>
              </a:rPr>
              <a:t>is done to answer list of business questions and get business insights. </a:t>
            </a:r>
            <a:endParaRPr lang="en-GB" sz="2400" b="1" dirty="0">
              <a:solidFill>
                <a:srgbClr val="002246"/>
              </a:solidFill>
              <a:latin typeface="Times New Roman" panose="02020603050405020304" pitchFamily="18" charset="0"/>
              <a:cs typeface="Times New Roman" panose="02020603050405020304" pitchFamily="18" charset="0"/>
            </a:endParaRPr>
          </a:p>
          <a:p>
            <a:pPr marL="0" indent="0" algn="l">
              <a:spcAft>
                <a:spcPts val="750"/>
              </a:spcAft>
              <a:buNone/>
            </a:pPr>
            <a:endParaRPr lang="en-GB" sz="2400" b="0" i="0" dirty="0">
              <a:solidFill>
                <a:srgbClr val="002246"/>
              </a:solidFill>
              <a:effectLst/>
              <a:latin typeface="Times New Roman" panose="02020603050405020304" pitchFamily="18" charset="0"/>
              <a:cs typeface="Times New Roman" panose="02020603050405020304" pitchFamily="18" charset="0"/>
            </a:endParaRPr>
          </a:p>
          <a:p>
            <a:pPr marL="0" indent="0" algn="l">
              <a:spcAft>
                <a:spcPts val="750"/>
              </a:spcAft>
              <a:buNone/>
            </a:pPr>
            <a:endParaRPr lang="en-GB" sz="2400" b="0" i="0" dirty="0">
              <a:solidFill>
                <a:srgbClr val="002246"/>
              </a:solidFill>
              <a:effectLst/>
              <a:latin typeface="Times New Roman" panose="02020603050405020304" pitchFamily="18" charset="0"/>
              <a:cs typeface="Times New Roman" panose="02020603050405020304" pitchFamily="18" charset="0"/>
            </a:endParaRPr>
          </a:p>
          <a:p>
            <a:pPr marL="0" indent="0" algn="l">
              <a:spcAft>
                <a:spcPts val="750"/>
              </a:spcAft>
              <a:buNone/>
            </a:pPr>
            <a:endParaRPr lang="en-GB" sz="2400" b="0" i="0" dirty="0">
              <a:solidFill>
                <a:srgbClr val="002246"/>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29845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63B645-1826-5FD4-6BBD-15EE044E91EE}"/>
              </a:ext>
            </a:extLst>
          </p:cNvPr>
          <p:cNvSpPr>
            <a:spLocks noGrp="1"/>
          </p:cNvSpPr>
          <p:nvPr>
            <p:ph type="title"/>
          </p:nvPr>
        </p:nvSpPr>
        <p:spPr>
          <a:xfrm>
            <a:off x="457200" y="628649"/>
            <a:ext cx="10610850" cy="3743325"/>
          </a:xfrm>
        </p:spPr>
        <p:txBody>
          <a:bodyPr>
            <a:normAutofit/>
          </a:bodyPr>
          <a:lstStyle/>
          <a:p>
            <a:r>
              <a:rPr lang="en-GB" sz="2700" b="1" dirty="0">
                <a:latin typeface="Times New Roman" panose="02020603050405020304" pitchFamily="18" charset="0"/>
                <a:cs typeface="Times New Roman" panose="02020603050405020304" pitchFamily="18" charset="0"/>
              </a:rPr>
              <a:t>3.Customer Analysis:</a:t>
            </a:r>
            <a:br>
              <a:rPr lang="en-GB" sz="2700" dirty="0"/>
            </a:br>
            <a:br>
              <a:rPr lang="en-GB" sz="2700" dirty="0"/>
            </a:br>
            <a:r>
              <a:rPr lang="en-GB" sz="2200" b="1" dirty="0">
                <a:latin typeface="Times New Roman" panose="02020603050405020304" pitchFamily="18" charset="0"/>
                <a:cs typeface="Times New Roman" panose="02020603050405020304" pitchFamily="18" charset="0"/>
              </a:rPr>
              <a:t>Males</a:t>
            </a:r>
            <a:r>
              <a:rPr lang="en-GB" sz="2200" dirty="0">
                <a:latin typeface="Times New Roman" panose="02020603050405020304" pitchFamily="18" charset="0"/>
                <a:cs typeface="Times New Roman" panose="02020603050405020304" pitchFamily="18" charset="0"/>
              </a:rPr>
              <a:t> are more spending on </a:t>
            </a:r>
            <a:r>
              <a:rPr lang="en-GB" sz="2200" b="1" dirty="0">
                <a:latin typeface="Times New Roman" panose="02020603050405020304" pitchFamily="18" charset="0"/>
                <a:cs typeface="Times New Roman" panose="02020603050405020304" pitchFamily="18" charset="0"/>
              </a:rPr>
              <a:t>Health and beauty</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Electronic accessories </a:t>
            </a:r>
            <a:r>
              <a:rPr lang="en-GB" sz="2200" dirty="0">
                <a:latin typeface="Times New Roman" panose="02020603050405020304" pitchFamily="18" charset="0"/>
                <a:cs typeface="Times New Roman" panose="02020603050405020304" pitchFamily="18" charset="0"/>
              </a:rPr>
              <a:t>but rating of those product lines are less, we have to increase quality.</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b="1" dirty="0">
                <a:latin typeface="Times New Roman" panose="02020603050405020304" pitchFamily="18" charset="0"/>
                <a:cs typeface="Times New Roman" panose="02020603050405020304" pitchFamily="18" charset="0"/>
              </a:rPr>
              <a:t>Female</a:t>
            </a:r>
            <a:r>
              <a:rPr lang="en-GB" sz="2200" dirty="0">
                <a:latin typeface="Times New Roman" panose="02020603050405020304" pitchFamily="18" charset="0"/>
                <a:cs typeface="Times New Roman" panose="02020603050405020304" pitchFamily="18" charset="0"/>
              </a:rPr>
              <a:t> are more spending on </a:t>
            </a:r>
            <a:r>
              <a:rPr lang="en-GB" sz="2200" b="1" dirty="0">
                <a:latin typeface="Times New Roman" panose="02020603050405020304" pitchFamily="18" charset="0"/>
                <a:cs typeface="Times New Roman" panose="02020603050405020304" pitchFamily="18" charset="0"/>
              </a:rPr>
              <a:t>Food and beverages, Fashion accessories</a:t>
            </a: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rating</a:t>
            </a:r>
            <a:r>
              <a:rPr lang="en-GB" sz="2200" dirty="0">
                <a:latin typeface="Times New Roman" panose="02020603050405020304" pitchFamily="18" charset="0"/>
                <a:cs typeface="Times New Roman" panose="02020603050405020304" pitchFamily="18" charset="0"/>
              </a:rPr>
              <a:t> also high for these Product line.</a:t>
            </a:r>
            <a:br>
              <a:rPr lang="en-GB" sz="2200" dirty="0">
                <a:latin typeface="Times New Roman" panose="02020603050405020304" pitchFamily="18" charset="0"/>
                <a:cs typeface="Times New Roman" panose="02020603050405020304" pitchFamily="18" charset="0"/>
              </a:rPr>
            </a:br>
            <a:br>
              <a:rPr lang="en-GB" sz="2200" dirty="0">
                <a:latin typeface="Times New Roman" panose="02020603050405020304" pitchFamily="18" charset="0"/>
                <a:cs typeface="Times New Roman" panose="02020603050405020304" pitchFamily="18" charset="0"/>
              </a:rPr>
            </a:br>
            <a:r>
              <a:rPr lang="en-GB" sz="2200" b="1" dirty="0">
                <a:latin typeface="Times New Roman" panose="02020603050405020304" pitchFamily="18" charset="0"/>
                <a:cs typeface="Times New Roman" panose="02020603050405020304" pitchFamily="18" charset="0"/>
              </a:rPr>
              <a:t>Member</a:t>
            </a:r>
            <a:r>
              <a:rPr lang="en-GB" sz="2200" dirty="0">
                <a:latin typeface="Times New Roman" panose="02020603050405020304" pitchFamily="18" charset="0"/>
                <a:cs typeface="Times New Roman" panose="02020603050405020304" pitchFamily="18" charset="0"/>
              </a:rPr>
              <a:t> customer type have the highest VAT payments.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878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38D1D0-85AE-C02D-795D-67DD3AFA12D5}"/>
              </a:ext>
            </a:extLst>
          </p:cNvPr>
          <p:cNvSpPr>
            <a:spLocks noGrp="1"/>
          </p:cNvSpPr>
          <p:nvPr>
            <p:ph type="title"/>
          </p:nvPr>
        </p:nvSpPr>
        <p:spPr>
          <a:xfrm>
            <a:off x="209550" y="0"/>
            <a:ext cx="10515600" cy="1325563"/>
          </a:xfrm>
        </p:spPr>
        <p:txBody>
          <a:bodyPr>
            <a:normAutofit/>
          </a:bodyPr>
          <a:lstStyle/>
          <a:p>
            <a:r>
              <a:rPr lang="en-US" sz="2800" dirty="0">
                <a:latin typeface="Times New Roman" panose="02020603050405020304" pitchFamily="18" charset="0"/>
                <a:cs typeface="Times New Roman" panose="02020603050405020304" pitchFamily="18" charset="0"/>
              </a:rPr>
              <a:t>Business Questions:</a:t>
            </a: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9F93F816-209B-F7B7-03D5-DE760FA6FC98}"/>
              </a:ext>
            </a:extLst>
          </p:cNvPr>
          <p:cNvSpPr>
            <a:spLocks noGrp="1"/>
          </p:cNvSpPr>
          <p:nvPr>
            <p:ph idx="1"/>
          </p:nvPr>
        </p:nvSpPr>
        <p:spPr>
          <a:xfrm>
            <a:off x="481013" y="949325"/>
            <a:ext cx="10515600" cy="4351338"/>
          </a:xfrm>
        </p:spPr>
        <p:txBody>
          <a:bodyPr/>
          <a:lstStyle/>
          <a:p>
            <a:pPr marL="342900" indent="-342900">
              <a:buAutoNum type="arabicPeriod"/>
            </a:pPr>
            <a:r>
              <a:rPr lang="en-GB" sz="1800" b="1" i="0" u="none" strike="noStrike" dirty="0">
                <a:solidFill>
                  <a:srgbClr val="374151"/>
                </a:solidFill>
                <a:effectLst/>
                <a:latin typeface="Roboto" panose="02000000000000000000" pitchFamily="2" charset="0"/>
              </a:rPr>
              <a:t>What is the count of distinct cities in the dataset?</a:t>
            </a:r>
          </a:p>
          <a:p>
            <a:pPr marL="0" indent="0">
              <a:buNone/>
            </a:pPr>
            <a:endParaRPr lang="en-GB" sz="1800" b="1" i="0" u="none" strike="noStrike" dirty="0">
              <a:solidFill>
                <a:srgbClr val="374151"/>
              </a:solidFill>
              <a:effectLst/>
              <a:latin typeface="Roboto" panose="02000000000000000000" pitchFamily="2" charset="0"/>
            </a:endParaRPr>
          </a:p>
          <a:p>
            <a:pPr marL="0" indent="0">
              <a:buNone/>
            </a:pPr>
            <a:endParaRPr lang="en-GB" sz="1800" b="0" i="0" u="none" strike="noStrik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r>
              <a:rPr lang="en-IN" sz="2000" b="1" dirty="0"/>
              <a:t>2</a:t>
            </a:r>
            <a:r>
              <a:rPr lang="en-IN" b="1" dirty="0"/>
              <a:t>.</a:t>
            </a:r>
            <a:r>
              <a:rPr lang="en-GB" sz="1800" b="1" i="0" u="none" strike="noStrike" dirty="0">
                <a:solidFill>
                  <a:srgbClr val="374151"/>
                </a:solidFill>
                <a:effectLst/>
                <a:latin typeface="Roboto" panose="02000000000000000000" pitchFamily="2" charset="0"/>
              </a:rPr>
              <a:t> For each branch, what is the corresponding city?</a:t>
            </a:r>
          </a:p>
          <a:p>
            <a:pPr marL="0" indent="0">
              <a:buNone/>
            </a:pPr>
            <a:endParaRPr lang="en-IN" dirty="0"/>
          </a:p>
        </p:txBody>
      </p:sp>
      <p:pic>
        <p:nvPicPr>
          <p:cNvPr id="10" name="Picture 9">
            <a:extLst>
              <a:ext uri="{FF2B5EF4-FFF2-40B4-BE49-F238E27FC236}">
                <a16:creationId xmlns:a16="http://schemas.microsoft.com/office/drawing/2014/main" id="{3C0A8F1B-1176-3B60-0E6C-EE023B5F8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250" y="1703281"/>
            <a:ext cx="8858250" cy="1968607"/>
          </a:xfrm>
          <a:prstGeom prst="rect">
            <a:avLst/>
          </a:prstGeom>
        </p:spPr>
      </p:pic>
      <p:pic>
        <p:nvPicPr>
          <p:cNvPr id="12" name="Picture 11">
            <a:extLst>
              <a:ext uri="{FF2B5EF4-FFF2-40B4-BE49-F238E27FC236}">
                <a16:creationId xmlns:a16="http://schemas.microsoft.com/office/drawing/2014/main" id="{4F7CF27F-3A16-7CEF-C196-A3AB4BE8C9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1" y="4409951"/>
            <a:ext cx="8858250" cy="2205162"/>
          </a:xfrm>
          <a:prstGeom prst="rect">
            <a:avLst/>
          </a:prstGeom>
        </p:spPr>
      </p:pic>
    </p:spTree>
    <p:extLst>
      <p:ext uri="{BB962C8B-B14F-4D97-AF65-F5344CB8AC3E}">
        <p14:creationId xmlns:p14="http://schemas.microsoft.com/office/powerpoint/2010/main" val="2276174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BACBB5-375C-7954-3EB3-853346359A6B}"/>
              </a:ext>
            </a:extLst>
          </p:cNvPr>
          <p:cNvSpPr>
            <a:spLocks noGrp="1"/>
          </p:cNvSpPr>
          <p:nvPr>
            <p:ph type="title"/>
          </p:nvPr>
        </p:nvSpPr>
        <p:spPr>
          <a:xfrm>
            <a:off x="831850" y="1709738"/>
            <a:ext cx="10515600" cy="333375"/>
          </a:xfrm>
        </p:spPr>
        <p:txBody>
          <a:bodyPr>
            <a:normAutofit fontScale="90000"/>
          </a:bodyPr>
          <a:lstStyle/>
          <a:p>
            <a:r>
              <a:rPr lang="en-US" sz="2400" b="1" dirty="0"/>
              <a:t>3</a:t>
            </a:r>
            <a:r>
              <a:rPr lang="en-US" b="1" dirty="0"/>
              <a:t>.</a:t>
            </a:r>
            <a:r>
              <a:rPr lang="en-GB" sz="1800" b="1" i="0" u="none" strike="noStrike" dirty="0">
                <a:solidFill>
                  <a:srgbClr val="374151"/>
                </a:solidFill>
                <a:effectLst/>
                <a:latin typeface="Roboto" panose="02000000000000000000" pitchFamily="2" charset="0"/>
              </a:rPr>
              <a:t> What is the count of distinct product lines in the dataset?</a:t>
            </a:r>
            <a:br>
              <a:rPr lang="en-GB" sz="1800" b="1" i="0" u="none" strike="noStrike" dirty="0">
                <a:solidFill>
                  <a:srgbClr val="374151"/>
                </a:solidFill>
                <a:effectLst/>
                <a:latin typeface="Roboto" panose="02000000000000000000" pitchFamily="2" charset="0"/>
              </a:rPr>
            </a:br>
            <a:br>
              <a:rPr lang="en-GB" sz="1800" b="1" i="0" u="none" strike="noStrike" dirty="0">
                <a:solidFill>
                  <a:srgbClr val="374151"/>
                </a:solidFill>
                <a:effectLst/>
                <a:latin typeface="Roboto" panose="02000000000000000000" pitchFamily="2" charset="0"/>
              </a:rPr>
            </a:br>
            <a:endParaRPr lang="en-IN" b="1" dirty="0"/>
          </a:p>
        </p:txBody>
      </p:sp>
      <p:sp>
        <p:nvSpPr>
          <p:cNvPr id="8" name="Text Placeholder 7">
            <a:extLst>
              <a:ext uri="{FF2B5EF4-FFF2-40B4-BE49-F238E27FC236}">
                <a16:creationId xmlns:a16="http://schemas.microsoft.com/office/drawing/2014/main" id="{FB7ECA5A-0DCB-4044-FDE8-547190F4952F}"/>
              </a:ext>
            </a:extLst>
          </p:cNvPr>
          <p:cNvSpPr>
            <a:spLocks noGrp="1"/>
          </p:cNvSpPr>
          <p:nvPr>
            <p:ph type="body" idx="1"/>
          </p:nvPr>
        </p:nvSpPr>
        <p:spPr>
          <a:xfrm>
            <a:off x="838200" y="3648075"/>
            <a:ext cx="10515600" cy="1500187"/>
          </a:xfrm>
        </p:spPr>
        <p:txBody>
          <a:bodyPr/>
          <a:lstStyle/>
          <a:p>
            <a:r>
              <a:rPr lang="en-US" b="1" dirty="0"/>
              <a:t>4. </a:t>
            </a:r>
            <a:r>
              <a:rPr lang="en-GB" sz="1800" b="1" i="0" u="none" strike="noStrike" dirty="0">
                <a:solidFill>
                  <a:srgbClr val="374151"/>
                </a:solidFill>
                <a:effectLst/>
                <a:latin typeface="Roboto" panose="02000000000000000000" pitchFamily="2" charset="0"/>
              </a:rPr>
              <a:t>Which payment method occurs most frequently?</a:t>
            </a:r>
          </a:p>
          <a:p>
            <a:endParaRPr lang="en-IN" dirty="0"/>
          </a:p>
        </p:txBody>
      </p:sp>
      <p:pic>
        <p:nvPicPr>
          <p:cNvPr id="7" name="Content Placeholder 6">
            <a:extLst>
              <a:ext uri="{FF2B5EF4-FFF2-40B4-BE49-F238E27FC236}">
                <a16:creationId xmlns:a16="http://schemas.microsoft.com/office/drawing/2014/main" id="{C6719EAC-00FA-2312-82E2-1F0B9F0F2406}"/>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00138" y="1200151"/>
            <a:ext cx="8648064" cy="2328862"/>
          </a:xfrm>
        </p:spPr>
      </p:pic>
      <p:pic>
        <p:nvPicPr>
          <p:cNvPr id="10" name="Picture 9">
            <a:extLst>
              <a:ext uri="{FF2B5EF4-FFF2-40B4-BE49-F238E27FC236}">
                <a16:creationId xmlns:a16="http://schemas.microsoft.com/office/drawing/2014/main" id="{713528A8-2CD5-A545-F791-A9F786BF46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138" y="4219445"/>
            <a:ext cx="9288778" cy="2152780"/>
          </a:xfrm>
          <a:prstGeom prst="rect">
            <a:avLst/>
          </a:prstGeom>
        </p:spPr>
      </p:pic>
    </p:spTree>
    <p:extLst>
      <p:ext uri="{BB962C8B-B14F-4D97-AF65-F5344CB8AC3E}">
        <p14:creationId xmlns:p14="http://schemas.microsoft.com/office/powerpoint/2010/main" val="3868450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D36B0-1691-534F-E6DC-6B856B12677F}"/>
              </a:ext>
            </a:extLst>
          </p:cNvPr>
          <p:cNvSpPr>
            <a:spLocks noGrp="1"/>
          </p:cNvSpPr>
          <p:nvPr>
            <p:ph type="title"/>
          </p:nvPr>
        </p:nvSpPr>
        <p:spPr>
          <a:xfrm>
            <a:off x="331788" y="518318"/>
            <a:ext cx="10515600" cy="1128713"/>
          </a:xfrm>
        </p:spPr>
        <p:txBody>
          <a:bodyPr>
            <a:noAutofit/>
          </a:bodyPr>
          <a:lstStyle/>
          <a:p>
            <a:br>
              <a:rPr lang="en-US" sz="2800" b="1" dirty="0"/>
            </a:br>
            <a:r>
              <a:rPr lang="en-US" sz="2800" b="1" dirty="0"/>
              <a:t>5.</a:t>
            </a:r>
            <a:r>
              <a:rPr lang="en-GB" sz="1800" b="1" i="0" u="none" strike="noStrike" dirty="0">
                <a:solidFill>
                  <a:srgbClr val="374151"/>
                </a:solidFill>
                <a:effectLst/>
                <a:latin typeface="Roboto" panose="02000000000000000000" pitchFamily="2" charset="0"/>
              </a:rPr>
              <a:t> Which product line has the highest sales?</a:t>
            </a:r>
            <a:br>
              <a:rPr lang="en-GB" sz="1800" b="1" i="0" u="none" strike="noStrike" dirty="0">
                <a:solidFill>
                  <a:srgbClr val="374151"/>
                </a:solidFill>
                <a:effectLst/>
                <a:latin typeface="Roboto" panose="02000000000000000000" pitchFamily="2" charset="0"/>
              </a:rPr>
            </a:br>
            <a:endParaRPr lang="en-IN" b="1" dirty="0"/>
          </a:p>
        </p:txBody>
      </p:sp>
      <p:sp>
        <p:nvSpPr>
          <p:cNvPr id="3" name="Text Placeholder 2">
            <a:extLst>
              <a:ext uri="{FF2B5EF4-FFF2-40B4-BE49-F238E27FC236}">
                <a16:creationId xmlns:a16="http://schemas.microsoft.com/office/drawing/2014/main" id="{A54DCEA0-CFF4-9069-9472-E206C26CD5F7}"/>
              </a:ext>
            </a:extLst>
          </p:cNvPr>
          <p:cNvSpPr>
            <a:spLocks noGrp="1"/>
          </p:cNvSpPr>
          <p:nvPr>
            <p:ph type="body" idx="1"/>
          </p:nvPr>
        </p:nvSpPr>
        <p:spPr>
          <a:xfrm>
            <a:off x="341313" y="3760788"/>
            <a:ext cx="10515600" cy="1500187"/>
          </a:xfrm>
        </p:spPr>
        <p:txBody>
          <a:bodyPr/>
          <a:lstStyle/>
          <a:p>
            <a:r>
              <a:rPr lang="en-US" b="1" dirty="0">
                <a:latin typeface="Times New Roman" panose="02020603050405020304" pitchFamily="18" charset="0"/>
                <a:cs typeface="Times New Roman" panose="02020603050405020304" pitchFamily="18" charset="0"/>
              </a:rPr>
              <a:t>6</a:t>
            </a:r>
            <a:r>
              <a:rPr lang="en-US" dirty="0"/>
              <a:t>.</a:t>
            </a:r>
            <a:r>
              <a:rPr lang="en-GB" sz="1800" b="0" i="0" u="none" strike="noStrike" dirty="0">
                <a:solidFill>
                  <a:srgbClr val="374151"/>
                </a:solidFill>
                <a:effectLst/>
                <a:latin typeface="Roboto" panose="02000000000000000000" pitchFamily="2" charset="0"/>
              </a:rPr>
              <a:t> How much revenue is generated each month?</a:t>
            </a:r>
          </a:p>
          <a:p>
            <a:endParaRPr lang="en-IN" dirty="0"/>
          </a:p>
        </p:txBody>
      </p:sp>
      <p:pic>
        <p:nvPicPr>
          <p:cNvPr id="5" name="Picture 4">
            <a:extLst>
              <a:ext uri="{FF2B5EF4-FFF2-40B4-BE49-F238E27FC236}">
                <a16:creationId xmlns:a16="http://schemas.microsoft.com/office/drawing/2014/main" id="{A0607759-75B0-DAA2-285B-12537CB74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963" y="953903"/>
            <a:ext cx="7878274" cy="2629267"/>
          </a:xfrm>
          <a:prstGeom prst="rect">
            <a:avLst/>
          </a:prstGeom>
        </p:spPr>
      </p:pic>
      <p:pic>
        <p:nvPicPr>
          <p:cNvPr id="7" name="Picture 6">
            <a:extLst>
              <a:ext uri="{FF2B5EF4-FFF2-40B4-BE49-F238E27FC236}">
                <a16:creationId xmlns:a16="http://schemas.microsoft.com/office/drawing/2014/main" id="{B888E0C7-F3A6-72EE-1CF2-5E33E49E99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963" y="4367731"/>
            <a:ext cx="8087275" cy="2175943"/>
          </a:xfrm>
          <a:prstGeom prst="rect">
            <a:avLst/>
          </a:prstGeom>
        </p:spPr>
      </p:pic>
    </p:spTree>
    <p:extLst>
      <p:ext uri="{BB962C8B-B14F-4D97-AF65-F5344CB8AC3E}">
        <p14:creationId xmlns:p14="http://schemas.microsoft.com/office/powerpoint/2010/main" val="3821325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7AE0-0474-2EAE-9456-71086F375271}"/>
              </a:ext>
            </a:extLst>
          </p:cNvPr>
          <p:cNvSpPr>
            <a:spLocks noGrp="1"/>
          </p:cNvSpPr>
          <p:nvPr>
            <p:ph type="title"/>
          </p:nvPr>
        </p:nvSpPr>
        <p:spPr>
          <a:xfrm>
            <a:off x="446088" y="223838"/>
            <a:ext cx="10515600" cy="2044699"/>
          </a:xfrm>
        </p:spPr>
        <p:txBody>
          <a:bodyPr/>
          <a:lstStyle/>
          <a:p>
            <a:pPr rtl="0" fontAlgn="base"/>
            <a:r>
              <a:rPr lang="en-GB" sz="1800" b="0" i="0" u="none" strike="noStrike" dirty="0">
                <a:solidFill>
                  <a:srgbClr val="374151"/>
                </a:solidFill>
                <a:effectLst/>
                <a:latin typeface="Roboto" panose="02000000000000000000" pitchFamily="2" charset="0"/>
              </a:rPr>
              <a:t>7.In which month did the cost of goods sold reach its peak?</a:t>
            </a:r>
            <a:br>
              <a:rPr lang="en-GB" sz="1800" b="0" i="0" u="none" strike="noStrike" dirty="0">
                <a:solidFill>
                  <a:srgbClr val="374151"/>
                </a:solidFill>
                <a:effectLst/>
                <a:latin typeface="Roboto" panose="02000000000000000000" pitchFamily="2" charset="0"/>
              </a:rPr>
            </a:br>
            <a:br>
              <a:rPr lang="en-GB" dirty="0"/>
            </a:br>
            <a:endParaRPr lang="en-IN" dirty="0"/>
          </a:p>
        </p:txBody>
      </p:sp>
      <p:sp>
        <p:nvSpPr>
          <p:cNvPr id="3" name="Text Placeholder 2">
            <a:extLst>
              <a:ext uri="{FF2B5EF4-FFF2-40B4-BE49-F238E27FC236}">
                <a16:creationId xmlns:a16="http://schemas.microsoft.com/office/drawing/2014/main" id="{D24AC3D0-D0F5-253F-C600-DA44A30E8A9D}"/>
              </a:ext>
            </a:extLst>
          </p:cNvPr>
          <p:cNvSpPr>
            <a:spLocks noGrp="1"/>
          </p:cNvSpPr>
          <p:nvPr>
            <p:ph type="body" idx="1"/>
          </p:nvPr>
        </p:nvSpPr>
        <p:spPr>
          <a:xfrm>
            <a:off x="688975" y="3275013"/>
            <a:ext cx="10515600" cy="1500187"/>
          </a:xfrm>
        </p:spPr>
        <p:txBody>
          <a:bodyPr/>
          <a:lstStyle/>
          <a:p>
            <a:r>
              <a:rPr lang="en-US" dirty="0"/>
              <a:t>8.</a:t>
            </a:r>
            <a:r>
              <a:rPr lang="en-GB" sz="1800" b="0" i="0" u="none" strike="noStrike" dirty="0">
                <a:solidFill>
                  <a:srgbClr val="374151"/>
                </a:solidFill>
                <a:effectLst/>
                <a:latin typeface="Roboto" panose="02000000000000000000" pitchFamily="2" charset="0"/>
              </a:rPr>
              <a:t> Which product line generated the highest revenue?</a:t>
            </a:r>
          </a:p>
          <a:p>
            <a:endParaRPr lang="en-IN" dirty="0"/>
          </a:p>
        </p:txBody>
      </p:sp>
      <p:pic>
        <p:nvPicPr>
          <p:cNvPr id="7" name="Picture 6">
            <a:extLst>
              <a:ext uri="{FF2B5EF4-FFF2-40B4-BE49-F238E27FC236}">
                <a16:creationId xmlns:a16="http://schemas.microsoft.com/office/drawing/2014/main" id="{E9E2EBF3-25B3-151B-445A-DEE96F7A7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44" y="828675"/>
            <a:ext cx="6574144" cy="2343150"/>
          </a:xfrm>
          <a:prstGeom prst="rect">
            <a:avLst/>
          </a:prstGeom>
        </p:spPr>
      </p:pic>
      <p:pic>
        <p:nvPicPr>
          <p:cNvPr id="9" name="Picture 8">
            <a:extLst>
              <a:ext uri="{FF2B5EF4-FFF2-40B4-BE49-F238E27FC236}">
                <a16:creationId xmlns:a16="http://schemas.microsoft.com/office/drawing/2014/main" id="{82E536EE-7EE8-700A-FA57-6369A2C6A5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850" y="3858903"/>
            <a:ext cx="8173591" cy="2429214"/>
          </a:xfrm>
          <a:prstGeom prst="rect">
            <a:avLst/>
          </a:prstGeom>
        </p:spPr>
      </p:pic>
    </p:spTree>
    <p:extLst>
      <p:ext uri="{BB962C8B-B14F-4D97-AF65-F5344CB8AC3E}">
        <p14:creationId xmlns:p14="http://schemas.microsoft.com/office/powerpoint/2010/main" val="362160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61756-D0A6-CEDC-6E00-37D7E0AB6927}"/>
              </a:ext>
            </a:extLst>
          </p:cNvPr>
          <p:cNvSpPr>
            <a:spLocks noGrp="1"/>
          </p:cNvSpPr>
          <p:nvPr>
            <p:ph type="title"/>
          </p:nvPr>
        </p:nvSpPr>
        <p:spPr>
          <a:xfrm>
            <a:off x="831850" y="1709739"/>
            <a:ext cx="10515600" cy="876300"/>
          </a:xfrm>
        </p:spPr>
        <p:txBody>
          <a:bodyPr>
            <a:normAutofit fontScale="90000"/>
          </a:bodyPr>
          <a:lstStyle/>
          <a:p>
            <a:pPr algn="l" rtl="0" fontAlgn="base"/>
            <a:r>
              <a:rPr lang="en-US" sz="3200" dirty="0"/>
              <a:t>9</a:t>
            </a:r>
            <a:r>
              <a:rPr lang="en-US" dirty="0"/>
              <a:t>.</a:t>
            </a:r>
            <a:r>
              <a:rPr lang="en-GB" sz="1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In which city was the highest revenue recorded?</a:t>
            </a:r>
            <a:br>
              <a:rPr lang="en-GB" sz="1800" b="1" i="0" u="none" strike="noStrike" dirty="0">
                <a:solidFill>
                  <a:srgbClr val="374151"/>
                </a:solidFill>
                <a:effectLst/>
                <a:latin typeface="Roboto" panose="02000000000000000000" pitchFamily="2" charset="0"/>
              </a:rPr>
            </a:br>
            <a:br>
              <a:rPr lang="en-GB" b="1" dirty="0"/>
            </a:br>
            <a:endParaRPr lang="en-IN" b="1" dirty="0"/>
          </a:p>
        </p:txBody>
      </p:sp>
      <p:sp>
        <p:nvSpPr>
          <p:cNvPr id="3" name="Text Placeholder 2">
            <a:extLst>
              <a:ext uri="{FF2B5EF4-FFF2-40B4-BE49-F238E27FC236}">
                <a16:creationId xmlns:a16="http://schemas.microsoft.com/office/drawing/2014/main" id="{55B228A5-BA0A-7202-23A5-7B7A4B0C8D57}"/>
              </a:ext>
            </a:extLst>
          </p:cNvPr>
          <p:cNvSpPr>
            <a:spLocks noGrp="1"/>
          </p:cNvSpPr>
          <p:nvPr>
            <p:ph type="body" idx="1"/>
          </p:nvPr>
        </p:nvSpPr>
        <p:spPr>
          <a:xfrm>
            <a:off x="838200" y="3321474"/>
            <a:ext cx="10515600" cy="1500187"/>
          </a:xfrm>
        </p:spPr>
        <p:txBody>
          <a:bodyPr/>
          <a:lstStyle/>
          <a:p>
            <a:r>
              <a:rPr lang="en-US" b="1" dirty="0"/>
              <a:t>10.</a:t>
            </a:r>
            <a:r>
              <a:rPr lang="en-GB" sz="1800" b="1" i="0" u="none" strike="noStrike" dirty="0">
                <a:solidFill>
                  <a:srgbClr val="374151"/>
                </a:solidFill>
                <a:effectLst/>
                <a:latin typeface="Roboto" panose="02000000000000000000" pitchFamily="2" charset="0"/>
              </a:rPr>
              <a:t> Which product line incurred the highest Value Added Tax?</a:t>
            </a:r>
          </a:p>
          <a:p>
            <a:endParaRPr lang="en-IN" dirty="0"/>
          </a:p>
        </p:txBody>
      </p:sp>
      <p:pic>
        <p:nvPicPr>
          <p:cNvPr id="5" name="Picture 4">
            <a:extLst>
              <a:ext uri="{FF2B5EF4-FFF2-40B4-BE49-F238E27FC236}">
                <a16:creationId xmlns:a16="http://schemas.microsoft.com/office/drawing/2014/main" id="{16F36FA5-C191-2BB2-B91A-A475F8E712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850" y="1258746"/>
            <a:ext cx="7030431" cy="2019582"/>
          </a:xfrm>
          <a:prstGeom prst="rect">
            <a:avLst/>
          </a:prstGeom>
        </p:spPr>
      </p:pic>
      <p:pic>
        <p:nvPicPr>
          <p:cNvPr id="7" name="Picture 6">
            <a:extLst>
              <a:ext uri="{FF2B5EF4-FFF2-40B4-BE49-F238E27FC236}">
                <a16:creationId xmlns:a16="http://schemas.microsoft.com/office/drawing/2014/main" id="{EDD565F4-B178-A31F-A05D-884502407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64397"/>
            <a:ext cx="8345065" cy="2636415"/>
          </a:xfrm>
          <a:prstGeom prst="rect">
            <a:avLst/>
          </a:prstGeom>
        </p:spPr>
      </p:pic>
    </p:spTree>
    <p:extLst>
      <p:ext uri="{BB962C8B-B14F-4D97-AF65-F5344CB8AC3E}">
        <p14:creationId xmlns:p14="http://schemas.microsoft.com/office/powerpoint/2010/main" val="3975138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37E6-B846-0533-F535-B614423B161C}"/>
              </a:ext>
            </a:extLst>
          </p:cNvPr>
          <p:cNvSpPr>
            <a:spLocks noGrp="1"/>
          </p:cNvSpPr>
          <p:nvPr>
            <p:ph type="title"/>
          </p:nvPr>
        </p:nvSpPr>
        <p:spPr>
          <a:xfrm>
            <a:off x="500063" y="1111250"/>
            <a:ext cx="9518650" cy="858045"/>
          </a:xfrm>
        </p:spPr>
        <p:txBody>
          <a:bodyPr>
            <a:normAutofit fontScale="90000"/>
          </a:bodyPr>
          <a:lstStyle/>
          <a:p>
            <a:r>
              <a:rPr lang="en-US" sz="2400" dirty="0"/>
              <a:t>11.</a:t>
            </a:r>
            <a:r>
              <a:rPr lang="en-GB" sz="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For each product line, add a column indicating "Good" if its sales are above average, otherwise "Bad."</a:t>
            </a:r>
            <a:br>
              <a:rPr lang="en-GB" sz="1800" b="0" i="0" u="none" strike="noStrike" dirty="0">
                <a:solidFill>
                  <a:srgbClr val="374151"/>
                </a:solidFill>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1BC5E68A-3F56-9EEB-8B12-082F698C5C9A}"/>
              </a:ext>
            </a:extLst>
          </p:cNvPr>
          <p:cNvSpPr>
            <a:spLocks noGrp="1"/>
          </p:cNvSpPr>
          <p:nvPr>
            <p:ph type="body" idx="1"/>
          </p:nvPr>
        </p:nvSpPr>
        <p:spPr/>
        <p:txBody>
          <a:bodyPr/>
          <a:lstStyle/>
          <a:p>
            <a:endParaRPr lang="en-IN"/>
          </a:p>
        </p:txBody>
      </p:sp>
      <p:pic>
        <p:nvPicPr>
          <p:cNvPr id="5" name="Picture 4">
            <a:extLst>
              <a:ext uri="{FF2B5EF4-FFF2-40B4-BE49-F238E27FC236}">
                <a16:creationId xmlns:a16="http://schemas.microsoft.com/office/drawing/2014/main" id="{E75AE518-D9B0-BA66-889C-A1A4EF838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363" y="1299854"/>
            <a:ext cx="8086725" cy="4446896"/>
          </a:xfrm>
          <a:prstGeom prst="rect">
            <a:avLst/>
          </a:prstGeom>
        </p:spPr>
      </p:pic>
    </p:spTree>
    <p:extLst>
      <p:ext uri="{BB962C8B-B14F-4D97-AF65-F5344CB8AC3E}">
        <p14:creationId xmlns:p14="http://schemas.microsoft.com/office/powerpoint/2010/main" val="3870427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298C4-0E16-4269-6059-6ADB70D2F37D}"/>
              </a:ext>
            </a:extLst>
          </p:cNvPr>
          <p:cNvSpPr>
            <a:spLocks noGrp="1"/>
          </p:cNvSpPr>
          <p:nvPr>
            <p:ph type="title"/>
          </p:nvPr>
        </p:nvSpPr>
        <p:spPr>
          <a:xfrm>
            <a:off x="274637" y="173128"/>
            <a:ext cx="10515600" cy="819149"/>
          </a:xfrm>
        </p:spPr>
        <p:txBody>
          <a:bodyPr>
            <a:noAutofit/>
          </a:bodyPr>
          <a:lstStyle/>
          <a:p>
            <a:r>
              <a:rPr lang="en-US" sz="3200" dirty="0"/>
              <a:t>12.</a:t>
            </a:r>
            <a:r>
              <a:rPr lang="en-GB" sz="1800" b="0" i="0" u="none" strike="noStrike" dirty="0">
                <a:solidFill>
                  <a:srgbClr val="374151"/>
                </a:solidFill>
                <a:effectLst/>
                <a:latin typeface="Roboto" panose="02000000000000000000" pitchFamily="2" charset="0"/>
              </a:rPr>
              <a:t> </a:t>
            </a:r>
            <a:r>
              <a:rPr lang="en-GB" sz="1800" b="1" i="0" u="none" strike="noStrike" dirty="0">
                <a:solidFill>
                  <a:srgbClr val="374151"/>
                </a:solidFill>
                <a:effectLst/>
                <a:latin typeface="Roboto" panose="02000000000000000000" pitchFamily="2" charset="0"/>
              </a:rPr>
              <a:t>Identify the branch that exceeded the average number of products sold.</a:t>
            </a:r>
            <a:br>
              <a:rPr lang="en-GB" sz="1800" b="0" i="0" u="none" strike="noStrike" dirty="0">
                <a:solidFill>
                  <a:srgbClr val="374151"/>
                </a:solidFill>
                <a:effectLst/>
                <a:latin typeface="Roboto" panose="02000000000000000000" pitchFamily="2" charset="0"/>
              </a:rPr>
            </a:br>
            <a:endParaRPr lang="en-IN" sz="3200" dirty="0"/>
          </a:p>
        </p:txBody>
      </p:sp>
      <p:sp>
        <p:nvSpPr>
          <p:cNvPr id="3" name="Text Placeholder 2">
            <a:extLst>
              <a:ext uri="{FF2B5EF4-FFF2-40B4-BE49-F238E27FC236}">
                <a16:creationId xmlns:a16="http://schemas.microsoft.com/office/drawing/2014/main" id="{6D1FDF88-C266-05A9-59C8-9FAA152E0BFF}"/>
              </a:ext>
            </a:extLst>
          </p:cNvPr>
          <p:cNvSpPr>
            <a:spLocks noGrp="1"/>
          </p:cNvSpPr>
          <p:nvPr>
            <p:ph type="body" idx="1"/>
          </p:nvPr>
        </p:nvSpPr>
        <p:spPr>
          <a:xfrm>
            <a:off x="274637" y="2678906"/>
            <a:ext cx="10515600" cy="1500187"/>
          </a:xfrm>
        </p:spPr>
        <p:txBody>
          <a:bodyPr/>
          <a:lstStyle/>
          <a:p>
            <a:r>
              <a:rPr lang="en-GB" sz="2400" b="0" i="0" u="none" strike="noStrike" dirty="0">
                <a:solidFill>
                  <a:srgbClr val="374151"/>
                </a:solidFill>
                <a:effectLst/>
                <a:latin typeface="Roboto" panose="02000000000000000000" pitchFamily="2" charset="0"/>
              </a:rPr>
              <a:t>13.</a:t>
            </a:r>
            <a:r>
              <a:rPr lang="en-GB" sz="2400" b="1" i="0" u="none" strike="noStrike" dirty="0">
                <a:solidFill>
                  <a:srgbClr val="374151"/>
                </a:solidFill>
                <a:effectLst/>
                <a:latin typeface="Roboto" panose="02000000000000000000" pitchFamily="2" charset="0"/>
              </a:rPr>
              <a:t>Which product line is most frequently associated with each gender?</a:t>
            </a:r>
            <a:br>
              <a:rPr lang="en-GB" sz="2400" b="0" i="0" u="none" strike="noStrike" dirty="0">
                <a:solidFill>
                  <a:srgbClr val="374151"/>
                </a:solidFill>
                <a:effectLst/>
                <a:latin typeface="Roboto" panose="02000000000000000000" pitchFamily="2" charset="0"/>
              </a:rPr>
            </a:br>
            <a:endParaRPr lang="en-IN" dirty="0"/>
          </a:p>
        </p:txBody>
      </p:sp>
      <p:pic>
        <p:nvPicPr>
          <p:cNvPr id="6" name="Picture 5">
            <a:extLst>
              <a:ext uri="{FF2B5EF4-FFF2-40B4-BE49-F238E27FC236}">
                <a16:creationId xmlns:a16="http://schemas.microsoft.com/office/drawing/2014/main" id="{E341A809-EAB9-4198-0084-EDE23FB667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84" y="729984"/>
            <a:ext cx="7039957" cy="1705213"/>
          </a:xfrm>
          <a:prstGeom prst="rect">
            <a:avLst/>
          </a:prstGeom>
        </p:spPr>
      </p:pic>
      <p:pic>
        <p:nvPicPr>
          <p:cNvPr id="7" name="Picture 6">
            <a:extLst>
              <a:ext uri="{FF2B5EF4-FFF2-40B4-BE49-F238E27FC236}">
                <a16:creationId xmlns:a16="http://schemas.microsoft.com/office/drawing/2014/main" id="{D64C3AA7-B71B-07E2-0A8F-7917D0EA9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4459" y="3312558"/>
            <a:ext cx="7742237" cy="3315163"/>
          </a:xfrm>
          <a:prstGeom prst="rect">
            <a:avLst/>
          </a:prstGeom>
        </p:spPr>
      </p:pic>
    </p:spTree>
    <p:extLst>
      <p:ext uri="{BB962C8B-B14F-4D97-AF65-F5344CB8AC3E}">
        <p14:creationId xmlns:p14="http://schemas.microsoft.com/office/powerpoint/2010/main" val="3145674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TotalTime>
  <Words>710</Words>
  <Application>Microsoft Office PowerPoint</Application>
  <PresentationFormat>Widescreen</PresentationFormat>
  <Paragraphs>55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Roboto</vt:lpstr>
      <vt:lpstr>Times New Roman</vt:lpstr>
      <vt:lpstr>Office Theme</vt:lpstr>
      <vt:lpstr>SQL CAPSTONE PROJECT of Amazon Data Analysis</vt:lpstr>
      <vt:lpstr>Aim: The Major aim of the project is to gain insights into the sales data of Amazon to understand the different factors that affect sales of different branches. </vt:lpstr>
      <vt:lpstr>Business Questions: </vt:lpstr>
      <vt:lpstr>3. What is the count of distinct product lines in the dataset?  </vt:lpstr>
      <vt:lpstr> 5. Which product line has the highest sales? </vt:lpstr>
      <vt:lpstr>7.In which month did the cost of goods sold reach its peak?  </vt:lpstr>
      <vt:lpstr>9. In which city was the highest revenue recorded?  </vt:lpstr>
      <vt:lpstr>11. For each product line, add a column indicating "Good" if its sales are above average, otherwise "Bad." </vt:lpstr>
      <vt:lpstr>12. Identify the branch that exceeded the average number of products sold. </vt:lpstr>
      <vt:lpstr> </vt:lpstr>
      <vt:lpstr>15. Count the sales occurrences for each time of day on every weekday.  </vt:lpstr>
      <vt:lpstr>16. Identify the customer type contributing the highest revenue.  </vt:lpstr>
      <vt:lpstr>18. Identify the customer type with the highest VAT payments</vt:lpstr>
      <vt:lpstr>  20. What is the count of distinct payment methods in the dataset? </vt:lpstr>
      <vt:lpstr>22. Identify the customer type with the highest purchase frequency. </vt:lpstr>
      <vt:lpstr>24. Examine the distribution of genders within each branch. </vt:lpstr>
      <vt:lpstr>26. Determine the time of day with the highest customer ratings for each branch. </vt:lpstr>
      <vt:lpstr>28. Determine the day of the week with the highest average ratings for each branch</vt:lpstr>
      <vt:lpstr>   Analysis List:  1.Product Analysis:  Top Performers: Fashion Accessories, Food and beverages performed Well  Under Performers: Home and Styles, Health and Beauty less performed compared to others.  Food and beverages have highest average rating and contribute high VAT compare to other products.  </vt:lpstr>
      <vt:lpstr>3.Customer Analysis:  Males are more spending on Health and beauty, Electronic accessories but rating of those product lines are less, we have to increase quality.  Female are more spending on Food and beverages, Fashion accessories, rating also high for these Product line.  Member customer type have the highest VAT payments.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 Yogesh</dc:creator>
  <cp:lastModifiedBy>J Yogesh</cp:lastModifiedBy>
  <cp:revision>5</cp:revision>
  <dcterms:created xsi:type="dcterms:W3CDTF">2024-12-21T14:55:53Z</dcterms:created>
  <dcterms:modified xsi:type="dcterms:W3CDTF">2024-12-28T19:25:57Z</dcterms:modified>
</cp:coreProperties>
</file>